
<file path=[Content_Types].xml><?xml version="1.0" encoding="utf-8"?>
<Types xmlns="http://schemas.openxmlformats.org/package/2006/content-types">
  <Override PartName="/ppt/slideMasters/slideMaster1.xml" ContentType="application/vnd.openxmlformats-officedocument.presentationml.slideMaster+xml"/>
  <Override PartName="/ppt/slides/slide4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17.xml" ContentType="application/vnd.openxmlformats-officedocument.presentationml.slide+xml"/>
  <Override PartName="/ppt/slides/slide50.xml" ContentType="application/vnd.openxmlformats-officedocument.presentationml.slide+xml"/>
  <Override PartName="/ppt/slides/slide18.xml" ContentType="application/vnd.openxmlformats-officedocument.presentationml.slide+xml"/>
  <Override PartName="/ppt/notesSlides/notesSlide16.xml" ContentType="application/vnd.openxmlformats-officedocument.presentationml.notesSlide+xml"/>
  <Override PartName="/ppt/slides/slide127.xml" ContentType="application/vnd.openxmlformats-officedocument.presentationml.slide+xml"/>
  <Override PartName="/ppt/slides/slide60.xml" ContentType="application/vnd.openxmlformats-officedocument.presentationml.slide+xml"/>
  <Override PartName="/ppt/slides/slide28.xml" ContentType="application/vnd.openxmlformats-officedocument.presentationml.slide+xml"/>
  <Override PartName="/ppt/embeddings/Microsoft_Equation3.bin" ContentType="application/vnd.openxmlformats-officedocument.oleObject"/>
  <Override PartName="/ppt/slides/slide136.xml" ContentType="application/vnd.openxmlformats-officedocument.presentationml.slide+xml"/>
  <Override PartName="/ppt/slides/slide37.xml" ContentType="application/vnd.openxmlformats-officedocument.presentationml.slide+xml"/>
  <Override PartName="/ppt/slides/slide70.xml" ContentType="application/vnd.openxmlformats-officedocument.presentationml.slide+xml"/>
  <Override PartName="/ppt/slides/slide9.xml" ContentType="application/vnd.openxmlformats-officedocument.presentationml.slide+xml"/>
  <Override PartName="/ppt/slides/slide146.xml" ContentType="application/vnd.openxmlformats-officedocument.presentationml.slide+xml"/>
  <Override PartName="/ppt/embeddings/Microsoft_Equation10.bin" ContentType="application/vnd.openxmlformats-officedocument.oleObject"/>
  <Override PartName="/ppt/slides/slide47.xml" ContentType="application/vnd.openxmlformats-officedocument.presentationml.slide+xml"/>
  <Override PartName="/ppt/embeddings/Microsoft_Equation20.bin" ContentType="application/vnd.openxmlformats-officedocument.oleObject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Default Extension="vml" ContentType="application/vnd.openxmlformats-officedocument.vmlDrawing"/>
  <Override PartName="/ppt/embeddings/Microsoft_Equation9.bin" ContentType="application/vnd.openxmlformats-officedocument.oleObject"/>
  <Override PartName="/ppt/slides/slide66.xml" ContentType="application/vnd.openxmlformats-officedocument.presentationml.slide+xml"/>
  <Override PartName="/ppt/theme/theme1.xml" ContentType="application/vnd.openxmlformats-officedocument.theme+xml"/>
  <Override PartName="/ppt/notesSlides/notesSlide2.xml" ContentType="application/vnd.openxmlformats-officedocument.presentationml.notesSlide+xml"/>
  <Override PartName="/ppt/slides/slide75.xml" ContentType="application/vnd.openxmlformats-officedocument.presentationml.slide+xml"/>
  <Override PartName="/ppt/embeddings/Microsoft_Equation16.bin" ContentType="application/vnd.openxmlformats-officedocument.oleObject"/>
  <Override PartName="/ppt/slides/slide85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Default Extension="jpeg" ContentType="image/jpeg"/>
  <Override PartName="/ppt/notesSlides/notesSlide11.xml" ContentType="application/vnd.openxmlformats-officedocument.presentationml.notesSlide+xml"/>
  <Override PartName="/ppt/slides/slide112.xml" ContentType="application/vnd.openxmlformats-officedocument.presentationml.slide+xml"/>
  <Override PartName="/ppt/slides/slide13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122.xml" ContentType="application/vnd.openxmlformats-officedocument.presentationml.slide+xml"/>
  <Override PartName="/ppt/slides/slide23.xml" ContentType="application/vnd.openxmlformats-officedocument.presentationml.slide+xml"/>
  <Override PartName="/ppt/slides/slide1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108.xml" ContentType="application/vnd.openxmlformats-officedocument.presentationml.slide+xml"/>
  <Override PartName="/ppt/slides/slide1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150.xml" ContentType="application/vnd.openxmlformats-officedocument.presentationml.slide+xml"/>
  <Override PartName="/ppt/slides/slide118.xml" ContentType="application/vnd.openxmlformats-officedocument.presentationml.slide+xml"/>
  <Override PartName="/ppt/slides/slide51.xml" ContentType="application/vnd.openxmlformats-officedocument.presentationml.slide+xml"/>
  <Override PartName="/ppt/slides/slide19.xml" ContentType="application/vnd.openxmlformats-officedocument.presentationml.slide+xml"/>
  <Override PartName="/ppt/notesSlides/notesSlide17.xml" ContentType="application/vnd.openxmlformats-officedocument.presentationml.notesSlide+xml"/>
  <Override PartName="/ppt/slides/slide128.xml" ContentType="application/vnd.openxmlformats-officedocument.presentationml.slide+xml"/>
  <Override PartName="/ppt/slides/slide61.xml" ContentType="application/vnd.openxmlformats-officedocument.presentationml.slide+xml"/>
  <Override PartName="/ppt/slides/slide29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37.xml" ContentType="application/vnd.openxmlformats-officedocument.presentationml.slide+xml"/>
  <Override PartName="/ppt/embeddings/Microsoft_Equation4.bin" ContentType="application/vnd.openxmlformats-officedocument.oleObject"/>
  <Override PartName="/ppt/slides/slide38.xml" ContentType="application/vnd.openxmlformats-officedocument.presentationml.slide+xml"/>
  <Override PartName="/ppt/slides/slide71.xml" ContentType="application/vnd.openxmlformats-officedocument.presentationml.slide+xml"/>
  <Override PartName="/ppt/slides/slide147.xml" ContentType="application/vnd.openxmlformats-officedocument.presentationml.slide+xml"/>
  <Override PartName="/ppt/slides/slide80.xml" ContentType="application/vnd.openxmlformats-officedocument.presentationml.slide+xml"/>
  <Override PartName="/ppt/slides/slide48.xml" ContentType="application/vnd.openxmlformats-officedocument.presentationml.slide+xml"/>
  <Override PartName="/ppt/embeddings/Microsoft_Equation11.bin" ContentType="application/vnd.openxmlformats-officedocument.oleObject"/>
  <Override PartName="/ppt/embeddings/Microsoft_Equation21.bin" ContentType="application/vnd.openxmlformats-officedocument.oleObject"/>
  <Override PartName="/ppt/slides/slide57.xml" ContentType="application/vnd.openxmlformats-officedocument.presentationml.slide+xml"/>
  <Override PartName="/ppt/slides/slide90.xml" ContentType="application/vnd.openxmlformats-officedocument.presentationml.slide+xml"/>
  <Override PartName="/ppt/slides/slide67.xml" ContentType="application/vnd.openxmlformats-officedocument.presentationml.slide+xml"/>
  <Override PartName="/ppt/theme/theme2.xml" ContentType="application/vnd.openxmlformats-officedocument.theme+xml"/>
  <Override PartName="/ppt/notesSlides/notesSlide3.xml" ContentType="application/vnd.openxmlformats-officedocument.presentationml.notesSlide+xml"/>
  <Override PartName="/ppt/slides/slide76.xml" ContentType="application/vnd.openxmlformats-officedocument.presentationml.slide+xml"/>
  <Override PartName="/ppt/embeddings/Microsoft_Equation17.bin" ContentType="application/vnd.openxmlformats-officedocument.oleObject"/>
  <Override PartName="/ppt/slides/slide86.xml" ContentType="application/vnd.openxmlformats-officedocument.presentationml.slide+xml"/>
  <Override PartName="/ppt/embeddings/Microsoft_Equation26.bin" ContentType="application/vnd.openxmlformats-officedocument.oleObject"/>
  <Override PartName="/ppt/notesSlides/notesSlide8.xml" ContentType="application/vnd.openxmlformats-officedocument.presentationml.notesSlide+xml"/>
  <Override PartName="/ppt/notesSlides/notesSlide12.xml" ContentType="application/vnd.openxmlformats-officedocument.presentationml.notesSlide+xml"/>
  <Override PartName="/ppt/slides/slide113.xml" ContentType="application/vnd.openxmlformats-officedocument.presentationml.slide+xml"/>
  <Override PartName="/ppt/slides/slide14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123.xml" ContentType="application/vnd.openxmlformats-officedocument.presentationml.slide+xml"/>
  <Override PartName="/ppt/slides/slide24.xml" ContentType="application/vnd.openxmlformats-officedocument.presentationml.slide+xml"/>
  <Default Extension="bin" ContentType="application/vnd.openxmlformats-officedocument.presentationml.printerSettings"/>
  <Override PartName="/ppt/slides/slide132.xml" ContentType="application/vnd.openxmlformats-officedocument.presentationml.slide+xml"/>
  <Override PartName="/ppt/slides/slide33.xml" ContentType="application/vnd.openxmlformats-officedocument.presentationml.slide+xml"/>
  <Override PartName="/ppt/slides/slide5.xml" ContentType="application/vnd.openxmlformats-officedocument.presentationml.slide+xml"/>
  <Default Extension="xml" ContentType="application/xml"/>
  <Override PartName="/ppt/slides/slide109.xml" ContentType="application/vnd.openxmlformats-officedocument.presentationml.slide+xml"/>
  <Override PartName="/ppt/slides/slide142.xml" ContentType="application/vnd.openxmlformats-officedocument.presentationml.slide+xml"/>
  <Override PartName="/ppt/slides/slide43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6.xml" ContentType="application/vnd.openxmlformats-officedocument.presentationml.slideLayout+xml"/>
  <Override PartName="/ppt/slides/slide119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s/slide62.xml" ContentType="application/vnd.openxmlformats-officedocument.presentationml.slide+xml"/>
  <Override PartName="/ppt/embeddings/Microsoft_Equation5.bin" ContentType="application/vnd.openxmlformats-officedocument.oleObject"/>
  <Override PartName="/ppt/slides/slide138.xml" ContentType="application/vnd.openxmlformats-officedocument.presentationml.slide+xml"/>
  <Override PartName="/docProps/app.xml" ContentType="application/vnd.openxmlformats-officedocument.extended-properties+xml"/>
  <Override PartName="/ppt/slides/slide39.xml" ContentType="application/vnd.openxmlformats-officedocument.presentationml.slide+xml"/>
  <Override PartName="/ppt/slides/slide148.xml" ContentType="application/vnd.openxmlformats-officedocument.presentationml.slide+xml"/>
  <Override PartName="/ppt/slides/slide81.xml" ContentType="application/vnd.openxmlformats-officedocument.presentationml.slide+xml"/>
  <Override PartName="/ppt/slides/slide49.xml" ContentType="application/vnd.openxmlformats-officedocument.presentationml.slide+xml"/>
  <Override PartName="/ppt/embeddings/Microsoft_Equation12.bin" ContentType="application/vnd.openxmlformats-officedocument.oleObject"/>
  <Override PartName="/ppt/embeddings/Microsoft_Equation22.bin" ContentType="application/vnd.openxmlformats-officedocument.oleObject"/>
  <Override PartName="/ppt/slides/slide58.xml" ContentType="application/vnd.openxmlformats-officedocument.presentationml.slide+xml"/>
  <Override PartName="/ppt/slides/slide91.xml" ContentType="application/vnd.openxmlformats-officedocument.presentationml.slide+xml"/>
  <Override PartName="/docProps/core.xml" ContentType="application/vnd.openxmlformats-package.core-properties+xml"/>
  <Override PartName="/ppt/slides/slide68.xml" ContentType="application/vnd.openxmlformats-officedocument.presentationml.slide+xml"/>
  <Override PartName="/ppt/theme/theme3.xml" ContentType="application/vnd.openxmlformats-officedocument.theme+xml"/>
  <Override PartName="/ppt/notesSlides/notesSlide4.xml" ContentType="application/vnd.openxmlformats-officedocument.presentationml.notesSlide+xml"/>
  <Override PartName="/ppt/slides/slide77.xml" ContentType="application/vnd.openxmlformats-officedocument.presentationml.slide+xml"/>
  <Override PartName="/ppt/embeddings/Microsoft_Equation18.bin" ContentType="application/vnd.openxmlformats-officedocument.oleObject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4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9.xml" ContentType="application/vnd.openxmlformats-officedocument.presentationml.notesSlide+xml"/>
  <Default Extension="gif" ContentType="image/gif"/>
  <Override PartName="/ppt/slides/slide114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124.xml" ContentType="application/vnd.openxmlformats-officedocument.presentationml.slide+xml"/>
  <Override PartName="/ppt/slides/slide25.xml" ContentType="application/vnd.openxmlformats-officedocument.presentationml.slide+xml"/>
  <Override PartName="/ppt/slides/slide133.xml" ContentType="application/vnd.openxmlformats-officedocument.presentationml.slide+xml"/>
  <Override PartName="/ppt/slides/slide34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s/slide143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44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53.xml" ContentType="application/vnd.openxmlformats-officedocument.presentationml.slide+xml"/>
  <Override PartName="/ppt/slides/slide129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63.xml" ContentType="application/vnd.openxmlformats-officedocument.presentationml.slide+xml"/>
  <Override PartName="/ppt/embeddings/Microsoft_Equation6.bin" ContentType="application/vnd.openxmlformats-officedocument.oleObject"/>
  <Override PartName="/ppt/slides/slide139.xml" ContentType="application/vnd.openxmlformats-officedocument.presentationml.slide+xml"/>
  <Override PartName="/ppt/slides/slide72.xml" ContentType="application/vnd.openxmlformats-officedocument.presentationml.slide+xml"/>
  <Override PartName="/ppt/slides/slide149.xml" ContentType="application/vnd.openxmlformats-officedocument.presentationml.slide+xml"/>
  <Override PartName="/ppt/slides/slide82.xml" ContentType="application/vnd.openxmlformats-officedocument.presentationml.slide+xml"/>
  <Override PartName="/ppt/embeddings/Microsoft_Equation13.bin" ContentType="application/vnd.openxmlformats-officedocument.oleObject"/>
  <Override PartName="/ppt/embeddings/Microsoft_Equation23.bin" ContentType="application/vnd.openxmlformats-officedocument.oleObject"/>
  <Override PartName="/ppt/slides/slide92.xml" ContentType="application/vnd.openxmlformats-officedocument.presentationml.slide+xml"/>
  <Override PartName="/ppt/slides/slide59.xml" ContentType="application/vnd.openxmlformats-officedocument.presentationml.slide+xml"/>
  <Override PartName="/ppt/slides/slide100.xml" ContentType="application/vnd.openxmlformats-officedocument.presentationml.slide+xml"/>
  <Override PartName="/ppt/slides/slide69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78.xml" ContentType="application/vnd.openxmlformats-officedocument.presentationml.slide+xml"/>
  <Override PartName="/ppt/slides/slide10.xml" ContentType="application/vnd.openxmlformats-officedocument.presentationml.slide+xml"/>
  <Override PartName="/ppt/embeddings/Microsoft_Equation19.bin" ContentType="application/vnd.openxmlformats-officedocument.oleObject"/>
  <Override PartName="/ppt/slides/slide88.xml" ContentType="application/vnd.openxmlformats-officedocument.presentationml.slide+xml"/>
  <Override PartName="/ppt/slides/slide20.xml" ContentType="application/vnd.openxmlformats-officedocument.presentationml.slide+xml"/>
  <Override PartName="/ppt/slides/slide97.xml" ContentType="application/vnd.openxmlformats-officedocument.presentationml.slide+xml"/>
  <Override PartName="/ppt/slides/slide1.xml" ContentType="application/vnd.openxmlformats-officedocument.presentationml.slide+xml"/>
  <Override PartName="/ppt/slides/slide105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115.xml" ContentType="application/vnd.openxmlformats-officedocument.presentationml.slide+xml"/>
  <Override PartName="/ppt/slides/slide16.xml" ContentType="application/vnd.openxmlformats-officedocument.presentationml.slide+xml"/>
  <Override PartName="/ppt/viewProps.xml" ContentType="application/vnd.openxmlformats-officedocument.presentationml.viewProps+xml"/>
  <Override PartName="/ppt/slides/slide125.xml" ContentType="application/vnd.openxmlformats-officedocument.presentationml.slide+xml"/>
  <Override PartName="/ppt/embeddings/Microsoft_Equation1.bin" ContentType="application/vnd.openxmlformats-officedocument.oleObject"/>
  <Override PartName="/ppt/slides/slide26.xml" ContentType="application/vnd.openxmlformats-officedocument.presentationml.slide+xml"/>
  <Default Extension="pict" ContentType="image/pict"/>
  <Override PartName="/ppt/slides/slide134.xml" ContentType="application/vnd.openxmlformats-officedocument.presentationml.slide+xml"/>
  <Override PartName="/ppt/notesSlides/notesSlide24.xml" ContentType="application/vnd.openxmlformats-officedocument.presentationml.notesSlide+xml"/>
  <Override PartName="/ppt/slides/slide35.xml" ContentType="application/vnd.openxmlformats-officedocument.presentationml.slide+xml"/>
  <Override PartName="/ppt/slides/slide7.xml" ContentType="application/vnd.openxmlformats-officedocument.presentationml.slide+xml"/>
  <Default Extension="rels" ContentType="application/vnd.openxmlformats-package.relationships+xml"/>
  <Override PartName="/ppt/slides/slide14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embeddings/Microsoft_Equation7.bin" ContentType="application/vnd.openxmlformats-officedocument.oleObject"/>
  <Override PartName="/ppt/slides/slide73.xml" ContentType="application/vnd.openxmlformats-officedocument.presentationml.slide+xml"/>
  <Override PartName="/ppt/presentation.xml" ContentType="application/vnd.openxmlformats-officedocument.presentationml.presentation.main+xml"/>
  <Override PartName="/ppt/embeddings/Microsoft_Equation14.bin" ContentType="application/vnd.openxmlformats-officedocument.oleObject"/>
  <Override PartName="/ppt/slides/slide83.xml" ContentType="application/vnd.openxmlformats-officedocument.presentationml.slide+xml"/>
  <Override PartName="/ppt/embeddings/Microsoft_Equation24.bin" ContentType="application/vnd.openxmlformats-officedocument.oleObject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79.xml" ContentType="application/vnd.openxmlformats-officedocument.presentationml.slide+xml"/>
  <Override PartName="/ppt/slides/slide110.xml" ContentType="application/vnd.openxmlformats-officedocument.presentationml.slide+xml"/>
  <Override PartName="/ppt/slides/slide11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120.xml" ContentType="application/vnd.openxmlformats-officedocument.presentationml.slide+xml"/>
  <Override PartName="/ppt/slides/slide89.xml" ContentType="application/vnd.openxmlformats-officedocument.presentationml.slide+xml"/>
  <Override PartName="/ppt/slides/slide21.xml" ContentType="application/vnd.openxmlformats-officedocument.presentationml.slide+xml"/>
  <Override PartName="/ppt/slides/slide98.xml" ContentType="application/vnd.openxmlformats-officedocument.presentationml.slide+xml"/>
  <Override PartName="/ppt/slides/slide30.xml" ContentType="application/vnd.openxmlformats-officedocument.presentationml.slide+xml"/>
  <Override PartName="/ppt/slides/slide2.xml" ContentType="application/vnd.openxmlformats-officedocument.presentationml.slide+xml"/>
  <Override PartName="/ppt/slides/slide106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s/slide4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s/slide116.xml" ContentType="application/vnd.openxmlformats-officedocument.presentationml.slide+xml"/>
  <Override PartName="/ppt/slides/slide17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6.xml" ContentType="application/vnd.openxmlformats-officedocument.presentationml.slide+xml"/>
  <Override PartName="/ppt/embeddings/Microsoft_Equation2.bin" ContentType="application/vnd.openxmlformats-officedocument.oleObject"/>
  <Override PartName="/ppt/slides/slide27.xml" ContentType="application/vnd.openxmlformats-officedocument.presentationml.slide+xml"/>
  <Override PartName="/ppt/slides/slide135.xml" ContentType="application/vnd.openxmlformats-officedocument.presentationml.slide+xml"/>
  <Override PartName="/ppt/slides/slide36.xml" ContentType="application/vnd.openxmlformats-officedocument.presentationml.slide+xml"/>
  <Override PartName="/ppt/slides/slide8.xml" ContentType="application/vnd.openxmlformats-officedocument.presentationml.slide+xml"/>
  <Override PartName="/ppt/slides/slide145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46.xml" ContentType="application/vnd.openxmlformats-officedocument.presentationml.slide+xml"/>
  <Default Extension="pdf" ContentType="application/pdf"/>
  <Override PartName="/ppt/slides/slide55.xml" ContentType="application/vnd.openxmlformats-officedocument.presentationml.slide+xml"/>
  <Override PartName="/ppt/embeddings/Microsoft_Equation8.bin" ContentType="application/vnd.openxmlformats-officedocument.oleObject"/>
  <Override PartName="/ppt/slides/slide6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74.xml" ContentType="application/vnd.openxmlformats-officedocument.presentationml.slide+xml"/>
  <Override PartName="/ppt/embeddings/Microsoft_Equation15.bin" ContentType="application/vnd.openxmlformats-officedocument.oleObject"/>
  <Override PartName="/ppt/slides/slide84.xml" ContentType="application/vnd.openxmlformats-officedocument.presentationml.slide+xml"/>
  <Override PartName="/ppt/embeddings/Microsoft_Equation25.bin" ContentType="application/vnd.openxmlformats-officedocument.oleObject"/>
  <Override PartName="/ppt/slides/slide94.xml" ContentType="application/vnd.openxmlformats-officedocument.presentationml.slide+xml"/>
  <Override PartName="/ppt/slides/slide102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11.xml" ContentType="application/vnd.openxmlformats-officedocument.presentationml.slide+xml"/>
  <Override PartName="/ppt/slides/slide12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121.xml" ContentType="application/vnd.openxmlformats-officedocument.presentationml.slide+xml"/>
  <Override PartName="/ppt/slides/slide22.xml" ContentType="application/vnd.openxmlformats-officedocument.presentationml.slide+xml"/>
  <Override PartName="/ppt/slides/slide130.xml" ContentType="application/vnd.openxmlformats-officedocument.presentationml.slide+xml"/>
  <Override PartName="/ppt/slides/slide99.xml" ContentType="application/vnd.openxmlformats-officedocument.presentationml.slide+xml"/>
  <Override PartName="/ppt/slides/slide31.xml" ContentType="application/vnd.openxmlformats-officedocument.presentationml.slide+xml"/>
  <Override PartName="/ppt/slides/slide3.xml" ContentType="application/vnd.openxmlformats-officedocument.presentationml.slide+xml"/>
  <Override PartName="/ppt/slides/slide107.xml" ContentType="application/vnd.openxmlformats-officedocument.presentationml.slide+xml"/>
  <Override PartName="/ppt/slides/slide1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>
  <p:sldMasterIdLst>
    <p:sldMasterId id="2147483649" r:id="rId1"/>
  </p:sldMasterIdLst>
  <p:notesMasterIdLst>
    <p:notesMasterId r:id="rId152"/>
  </p:notesMasterIdLst>
  <p:handoutMasterIdLst>
    <p:handoutMasterId r:id="rId153"/>
  </p:handoutMasterIdLst>
  <p:sldIdLst>
    <p:sldId id="377" r:id="rId2"/>
    <p:sldId id="465" r:id="rId3"/>
    <p:sldId id="551" r:id="rId4"/>
    <p:sldId id="388" r:id="rId5"/>
    <p:sldId id="565" r:id="rId6"/>
    <p:sldId id="397" r:id="rId7"/>
    <p:sldId id="378" r:id="rId8"/>
    <p:sldId id="379" r:id="rId9"/>
    <p:sldId id="380" r:id="rId10"/>
    <p:sldId id="480" r:id="rId11"/>
    <p:sldId id="381" r:id="rId12"/>
    <p:sldId id="552" r:id="rId13"/>
    <p:sldId id="481" r:id="rId14"/>
    <p:sldId id="399" r:id="rId15"/>
    <p:sldId id="383" r:id="rId16"/>
    <p:sldId id="400" r:id="rId17"/>
    <p:sldId id="401" r:id="rId18"/>
    <p:sldId id="482" r:id="rId19"/>
    <p:sldId id="402" r:id="rId20"/>
    <p:sldId id="413" r:id="rId21"/>
    <p:sldId id="384" r:id="rId22"/>
    <p:sldId id="385" r:id="rId23"/>
    <p:sldId id="386" r:id="rId24"/>
    <p:sldId id="483" r:id="rId25"/>
    <p:sldId id="484" r:id="rId26"/>
    <p:sldId id="387" r:id="rId27"/>
    <p:sldId id="466" r:id="rId28"/>
    <p:sldId id="467" r:id="rId29"/>
    <p:sldId id="553" r:id="rId30"/>
    <p:sldId id="469" r:id="rId31"/>
    <p:sldId id="554" r:id="rId32"/>
    <p:sldId id="471" r:id="rId33"/>
    <p:sldId id="472" r:id="rId34"/>
    <p:sldId id="555" r:id="rId35"/>
    <p:sldId id="556" r:id="rId36"/>
    <p:sldId id="410" r:id="rId37"/>
    <p:sldId id="404" r:id="rId38"/>
    <p:sldId id="412" r:id="rId39"/>
    <p:sldId id="414" r:id="rId40"/>
    <p:sldId id="540" r:id="rId41"/>
    <p:sldId id="541" r:id="rId42"/>
    <p:sldId id="542" r:id="rId43"/>
    <p:sldId id="538" r:id="rId44"/>
    <p:sldId id="417" r:id="rId45"/>
    <p:sldId id="389" r:id="rId46"/>
    <p:sldId id="543" r:id="rId47"/>
    <p:sldId id="544" r:id="rId48"/>
    <p:sldId id="545" r:id="rId49"/>
    <p:sldId id="546" r:id="rId50"/>
    <p:sldId id="547" r:id="rId51"/>
    <p:sldId id="548" r:id="rId52"/>
    <p:sldId id="549" r:id="rId53"/>
    <p:sldId id="550" r:id="rId54"/>
    <p:sldId id="419" r:id="rId55"/>
    <p:sldId id="431" r:id="rId56"/>
    <p:sldId id="422" r:id="rId57"/>
    <p:sldId id="423" r:id="rId58"/>
    <p:sldId id="432" r:id="rId59"/>
    <p:sldId id="424" r:id="rId60"/>
    <p:sldId id="433" r:id="rId61"/>
    <p:sldId id="425" r:id="rId62"/>
    <p:sldId id="451" r:id="rId63"/>
    <p:sldId id="426" r:id="rId64"/>
    <p:sldId id="428" r:id="rId65"/>
    <p:sldId id="429" r:id="rId66"/>
    <p:sldId id="427" r:id="rId67"/>
    <p:sldId id="430" r:id="rId68"/>
    <p:sldId id="450" r:id="rId69"/>
    <p:sldId id="434" r:id="rId70"/>
    <p:sldId id="436" r:id="rId71"/>
    <p:sldId id="441" r:id="rId72"/>
    <p:sldId id="442" r:id="rId73"/>
    <p:sldId id="439" r:id="rId74"/>
    <p:sldId id="440" r:id="rId75"/>
    <p:sldId id="444" r:id="rId76"/>
    <p:sldId id="445" r:id="rId77"/>
    <p:sldId id="447" r:id="rId78"/>
    <p:sldId id="449" r:id="rId79"/>
    <p:sldId id="446" r:id="rId80"/>
    <p:sldId id="453" r:id="rId81"/>
    <p:sldId id="452" r:id="rId82"/>
    <p:sldId id="454" r:id="rId83"/>
    <p:sldId id="455" r:id="rId84"/>
    <p:sldId id="497" r:id="rId85"/>
    <p:sldId id="498" r:id="rId86"/>
    <p:sldId id="458" r:id="rId87"/>
    <p:sldId id="456" r:id="rId88"/>
    <p:sldId id="457" r:id="rId89"/>
    <p:sldId id="463" r:id="rId90"/>
    <p:sldId id="485" r:id="rId91"/>
    <p:sldId id="486" r:id="rId92"/>
    <p:sldId id="487" r:id="rId93"/>
    <p:sldId id="488" r:id="rId94"/>
    <p:sldId id="495" r:id="rId95"/>
    <p:sldId id="489" r:id="rId96"/>
    <p:sldId id="490" r:id="rId97"/>
    <p:sldId id="491" r:id="rId98"/>
    <p:sldId id="492" r:id="rId99"/>
    <p:sldId id="493" r:id="rId100"/>
    <p:sldId id="494" r:id="rId101"/>
    <p:sldId id="496" r:id="rId102"/>
    <p:sldId id="420" r:id="rId103"/>
    <p:sldId id="532" r:id="rId104"/>
    <p:sldId id="566" r:id="rId105"/>
    <p:sldId id="559" r:id="rId106"/>
    <p:sldId id="560" r:id="rId107"/>
    <p:sldId id="561" r:id="rId108"/>
    <p:sldId id="562" r:id="rId109"/>
    <p:sldId id="502" r:id="rId110"/>
    <p:sldId id="500" r:id="rId111"/>
    <p:sldId id="504" r:id="rId112"/>
    <p:sldId id="503" r:id="rId113"/>
    <p:sldId id="505" r:id="rId114"/>
    <p:sldId id="535" r:id="rId115"/>
    <p:sldId id="533" r:id="rId116"/>
    <p:sldId id="534" r:id="rId117"/>
    <p:sldId id="506" r:id="rId118"/>
    <p:sldId id="536" r:id="rId119"/>
    <p:sldId id="508" r:id="rId120"/>
    <p:sldId id="459" r:id="rId121"/>
    <p:sldId id="501" r:id="rId122"/>
    <p:sldId id="509" r:id="rId123"/>
    <p:sldId id="510" r:id="rId124"/>
    <p:sldId id="512" r:id="rId125"/>
    <p:sldId id="567" r:id="rId126"/>
    <p:sldId id="516" r:id="rId127"/>
    <p:sldId id="568" r:id="rId128"/>
    <p:sldId id="569" r:id="rId129"/>
    <p:sldId id="570" r:id="rId130"/>
    <p:sldId id="571" r:id="rId131"/>
    <p:sldId id="572" r:id="rId132"/>
    <p:sldId id="573" r:id="rId133"/>
    <p:sldId id="574" r:id="rId134"/>
    <p:sldId id="575" r:id="rId135"/>
    <p:sldId id="576" r:id="rId136"/>
    <p:sldId id="577" r:id="rId137"/>
    <p:sldId id="578" r:id="rId138"/>
    <p:sldId id="579" r:id="rId139"/>
    <p:sldId id="580" r:id="rId140"/>
    <p:sldId id="581" r:id="rId141"/>
    <p:sldId id="527" r:id="rId142"/>
    <p:sldId id="528" r:id="rId143"/>
    <p:sldId id="529" r:id="rId144"/>
    <p:sldId id="530" r:id="rId145"/>
    <p:sldId id="582" r:id="rId146"/>
    <p:sldId id="396" r:id="rId147"/>
    <p:sldId id="557" r:id="rId148"/>
    <p:sldId id="563" r:id="rId149"/>
    <p:sldId id="564" r:id="rId150"/>
    <p:sldId id="558" r:id="rId151"/>
  </p:sldIdLst>
  <p:sldSz cx="9144000" cy="6858000" type="screen4x3"/>
  <p:notesSz cx="6794500" cy="99314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Arial" charset="0"/>
        <a:cs typeface="Arial" charset="0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Arial" charset="0"/>
        <a:cs typeface="Arial" charset="0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Arial" charset="0"/>
        <a:cs typeface="Arial" charset="0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Arial" charset="0"/>
        <a:cs typeface="Arial" charset="0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Arial" charset="0"/>
        <a:cs typeface="Arial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ahoma" charset="0"/>
        <a:ea typeface="Arial" charset="0"/>
        <a:cs typeface="Arial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ahoma" charset="0"/>
        <a:ea typeface="Arial" charset="0"/>
        <a:cs typeface="Arial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ahoma" charset="0"/>
        <a:ea typeface="Arial" charset="0"/>
        <a:cs typeface="Arial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ahoma" charset="0"/>
        <a:ea typeface="Arial" charset="0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FFB5C6"/>
    <a:srgbClr val="FFBF23"/>
    <a:srgbClr val="007A85"/>
    <a:srgbClr val="0F1150"/>
    <a:srgbClr val="B2B2B2"/>
    <a:srgbClr val="ADC610"/>
    <a:srgbClr val="7BA0C9"/>
    <a:srgbClr val="77C0D7"/>
    <a:srgbClr val="775CD7"/>
    <a:srgbClr val="FB00BB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26390" autoAdjust="0"/>
    <p:restoredTop sz="94660"/>
  </p:normalViewPr>
  <p:slideViewPr>
    <p:cSldViewPr snapToGrid="0">
      <p:cViewPr>
        <p:scale>
          <a:sx n="100" d="100"/>
          <a:sy n="100" d="100"/>
        </p:scale>
        <p:origin x="-608" y="-104"/>
      </p:cViewPr>
      <p:guideLst>
        <p:guide orient="horz" pos="1296"/>
        <p:guide pos="2901"/>
        <p:guide pos="5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5" d="100"/>
        <a:sy n="55" d="100"/>
      </p:scale>
      <p:origin x="0" y="0"/>
    </p:cViewPr>
  </p:sorterViewPr>
  <p:gridSpacing cx="73737788" cy="73737788"/>
</p:viewPr>
</file>

<file path=ppt/_rels/presentation.xml.rels><?xml version="1.0" encoding="UTF-8" standalone="yes"?>
<Relationships xmlns="http://schemas.openxmlformats.org/package/2006/relationships"><Relationship Id="rId142" Type="http://schemas.openxmlformats.org/officeDocument/2006/relationships/slide" Target="slides/slide141.xml"/><Relationship Id="rId143" Type="http://schemas.openxmlformats.org/officeDocument/2006/relationships/slide" Target="slides/slide142.xml"/><Relationship Id="rId144" Type="http://schemas.openxmlformats.org/officeDocument/2006/relationships/slide" Target="slides/slide143.xml"/><Relationship Id="rId145" Type="http://schemas.openxmlformats.org/officeDocument/2006/relationships/slide" Target="slides/slide144.xml"/><Relationship Id="rId146" Type="http://schemas.openxmlformats.org/officeDocument/2006/relationships/slide" Target="slides/slide145.xml"/><Relationship Id="rId147" Type="http://schemas.openxmlformats.org/officeDocument/2006/relationships/slide" Target="slides/slide146.xml"/><Relationship Id="rId148" Type="http://schemas.openxmlformats.org/officeDocument/2006/relationships/slide" Target="slides/slide147.xml"/><Relationship Id="rId149" Type="http://schemas.openxmlformats.org/officeDocument/2006/relationships/slide" Target="slides/slide14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150" Type="http://schemas.openxmlformats.org/officeDocument/2006/relationships/slide" Target="slides/slide149.xml"/><Relationship Id="rId151" Type="http://schemas.openxmlformats.org/officeDocument/2006/relationships/slide" Target="slides/slide150.xml"/><Relationship Id="rId152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53" Type="http://schemas.openxmlformats.org/officeDocument/2006/relationships/handoutMaster" Target="handoutMasters/handoutMaster1.xml"/><Relationship Id="rId154" Type="http://schemas.openxmlformats.org/officeDocument/2006/relationships/printerSettings" Target="printerSettings/printerSettings1.bin"/><Relationship Id="rId155" Type="http://schemas.openxmlformats.org/officeDocument/2006/relationships/presProps" Target="presProps.xml"/><Relationship Id="rId156" Type="http://schemas.openxmlformats.org/officeDocument/2006/relationships/viewProps" Target="viewProps.xml"/><Relationship Id="rId157" Type="http://schemas.openxmlformats.org/officeDocument/2006/relationships/theme" Target="theme/theme1.xml"/><Relationship Id="rId158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slide" Target="slides/slide135.xml"/><Relationship Id="rId137" Type="http://schemas.openxmlformats.org/officeDocument/2006/relationships/slide" Target="slides/slide136.xml"/><Relationship Id="rId138" Type="http://schemas.openxmlformats.org/officeDocument/2006/relationships/slide" Target="slides/slide137.xml"/><Relationship Id="rId139" Type="http://schemas.openxmlformats.org/officeDocument/2006/relationships/slide" Target="slides/slide13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100" Type="http://schemas.openxmlformats.org/officeDocument/2006/relationships/slide" Target="slides/slide99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40" Type="http://schemas.openxmlformats.org/officeDocument/2006/relationships/slide" Target="slides/slide139.xml"/><Relationship Id="rId141" Type="http://schemas.openxmlformats.org/officeDocument/2006/relationships/slide" Target="slides/slide1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ict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2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ict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ict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ict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pict"/><Relationship Id="rId2" Type="http://schemas.openxmlformats.org/officeDocument/2006/relationships/image" Target="../media/image60.pict"/><Relationship Id="rId3" Type="http://schemas.openxmlformats.org/officeDocument/2006/relationships/image" Target="../media/image61.pict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ict"/><Relationship Id="rId4" Type="http://schemas.openxmlformats.org/officeDocument/2006/relationships/image" Target="../media/image65.pict"/><Relationship Id="rId5" Type="http://schemas.openxmlformats.org/officeDocument/2006/relationships/image" Target="../media/image66.pict"/><Relationship Id="rId6" Type="http://schemas.openxmlformats.org/officeDocument/2006/relationships/image" Target="../media/image67.pict"/><Relationship Id="rId7" Type="http://schemas.openxmlformats.org/officeDocument/2006/relationships/image" Target="../media/image68.pict"/><Relationship Id="rId8" Type="http://schemas.openxmlformats.org/officeDocument/2006/relationships/image" Target="../media/image69.pict"/><Relationship Id="rId9" Type="http://schemas.openxmlformats.org/officeDocument/2006/relationships/image" Target="../media/image70.pict"/><Relationship Id="rId10" Type="http://schemas.openxmlformats.org/officeDocument/2006/relationships/image" Target="../media/image71.pict"/><Relationship Id="rId1" Type="http://schemas.openxmlformats.org/officeDocument/2006/relationships/image" Target="../media/image62.pict"/><Relationship Id="rId2" Type="http://schemas.openxmlformats.org/officeDocument/2006/relationships/image" Target="../media/image63.pict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pict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7.pict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pict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ahoma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810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ahoma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7F459EF9-8426-794A-87B4-C5BE5250C84D}" type="datetime1">
              <a:rPr lang="en-US"/>
              <a:pPr>
                <a:defRPr/>
              </a:pPr>
              <a:t>6/18/11</a:t>
            </a:fld>
            <a:endParaRPr lang="en-US"/>
          </a:p>
        </p:txBody>
      </p:sp>
      <p:sp>
        <p:nvSpPr>
          <p:cNvPr id="1116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2925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ahoma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16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8100" y="9432925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ahoma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728A0D1F-4B5D-004F-86BE-E10C6C2644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4812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4400" y="744538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8050"/>
            <a:ext cx="4981575" cy="446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451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34513"/>
            <a:ext cx="2944812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F5AF26ED-F347-1448-B8B9-670EA5FC4B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0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  <a:latin typeface="Times" charset="0"/>
              </a:rPr>
              <a:t>Where to put “Evaluation of UMAP systems”? Should we integrate it into the first chapter “Introduction: UMAP”?</a:t>
            </a:r>
          </a:p>
          <a:p>
            <a:endParaRPr lang="en-US" b="1" smtClean="0">
              <a:solidFill>
                <a:srgbClr val="FF0000"/>
              </a:solidFill>
              <a:latin typeface="Times" charset="0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1D0D7A-0E9F-F34D-A949-4A5217FB8006}" type="slidenum">
              <a:rPr lang="en-US" smtClean="0"/>
              <a:pPr/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1"/>
            <a:endParaRPr lang="en-US" smtClean="0">
              <a:latin typeface="Times" charset="0"/>
            </a:endParaRP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B549D0-D7BF-F646-BB8E-940E26EA1721}" type="slidenum">
              <a:rPr lang="en-US" smtClean="0"/>
              <a:pPr/>
              <a:t>44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3D311D-9CCA-984D-96BE-6C252406609D}" type="slidenum">
              <a:rPr lang="en-US" smtClean="0"/>
              <a:pPr/>
              <a:t>45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222A68-CDA2-5A41-AACF-591485A6CF51}" type="slidenum">
              <a:rPr lang="en-US" smtClean="0"/>
              <a:pPr/>
              <a:t>54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1"/>
            <a:endParaRPr lang="en-US" smtClean="0">
              <a:latin typeface="Times" charset="0"/>
            </a:endParaRPr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4F4C8F-22C3-6C4F-B92D-D2067FC0DC32}" type="slidenum">
              <a:rPr lang="en-US" smtClean="0"/>
              <a:pPr/>
              <a:t>55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1"/>
            <a:endParaRPr lang="en-US" smtClean="0">
              <a:latin typeface="Times" charset="0"/>
            </a:endParaRPr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2A4DF8-9B9C-2041-9B11-B53DD4ABDA54}" type="slidenum">
              <a:rPr lang="en-US" smtClean="0"/>
              <a:pPr/>
              <a:t>58</a:t>
            </a:fld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1"/>
            <a:endParaRPr lang="en-US" smtClean="0">
              <a:latin typeface="Times" charset="0"/>
            </a:endParaRPr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2095B8-A243-0648-AAF4-8DF23E07314A}" type="slidenum">
              <a:rPr lang="en-US" smtClean="0"/>
              <a:pPr/>
              <a:t>60</a:t>
            </a:fld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1"/>
            <a:endParaRPr lang="en-US" smtClean="0">
              <a:latin typeface="Times" charset="0"/>
            </a:endParaRPr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3E95B0-E016-DF41-8B89-33682308368A}" type="slidenum">
              <a:rPr lang="en-US" smtClean="0"/>
              <a:pPr/>
              <a:t>69</a:t>
            </a:fld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1"/>
            <a:endParaRPr lang="en-US" smtClean="0">
              <a:latin typeface="Times" charset="0"/>
            </a:endParaRPr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0AF7A8-C6DB-9745-B541-E695A3C98C08}" type="slidenum">
              <a:rPr lang="en-US" smtClean="0"/>
              <a:pPr/>
              <a:t>74</a:t>
            </a:fld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1"/>
            <a:endParaRPr lang="en-US" smtClean="0">
              <a:latin typeface="Times" charset="0"/>
            </a:endParaRPr>
          </a:p>
        </p:txBody>
      </p:sp>
      <p:sp>
        <p:nvSpPr>
          <p:cNvPr id="1146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D1DCA2-BB65-2649-A05D-E22802C33F03}" type="slidenum">
              <a:rPr lang="en-US" smtClean="0"/>
              <a:pPr/>
              <a:t>82</a:t>
            </a:fld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1"/>
            <a:endParaRPr lang="en-US" smtClean="0">
              <a:latin typeface="Times" charset="0"/>
            </a:endParaRPr>
          </a:p>
        </p:txBody>
      </p:sp>
      <p:sp>
        <p:nvSpPr>
          <p:cNvPr id="1228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08CEE5-E32D-EA40-A1C4-60A91F5452A6}" type="slidenum">
              <a:rPr lang="en-US" smtClean="0"/>
              <a:pPr/>
              <a:t>89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" charset="0"/>
            </a:endParaRP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09B532-0DDD-8E4C-8FE1-78266B492D2D}" type="slidenum">
              <a:rPr lang="en-US" smtClean="0"/>
              <a:pPr/>
              <a:t>4</a:t>
            </a:fld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1382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54F2AF-E83A-0F4F-A18D-3676198EF4DC}" type="slidenum">
              <a:rPr lang="en-US" smtClean="0"/>
              <a:pPr/>
              <a:t>102</a:t>
            </a:fld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1"/>
            <a:endParaRPr lang="en-US" smtClean="0">
              <a:latin typeface="Times" charset="0"/>
            </a:endParaRPr>
          </a:p>
        </p:txBody>
      </p:sp>
      <p:sp>
        <p:nvSpPr>
          <p:cNvPr id="1208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7DF33D-F3B0-BC43-9B80-E84D192D504D}" type="slidenum">
              <a:rPr lang="en-US" smtClean="0"/>
              <a:pPr/>
              <a:t>120</a:t>
            </a:fld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24367">
              <a:defRPr/>
            </a:pPr>
            <a:r>
              <a:rPr lang="en-US" dirty="0" smtClean="0"/>
              <a:t>Change</a:t>
            </a:r>
            <a:r>
              <a:rPr lang="en-US" baseline="0" dirty="0" smtClean="0"/>
              <a:t> label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7A7193-8933-6B48-B7C3-1108BB3E7AC2}" type="slidenum">
              <a:rPr lang="en-US" smtClean="0"/>
              <a:pPr>
                <a:defRPr/>
              </a:pPr>
              <a:t>124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Usually this interest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7A7193-8933-6B48-B7C3-1108BB3E7AC2}" type="slidenum">
              <a:rPr lang="en-US" smtClean="0"/>
              <a:pPr>
                <a:defRPr/>
              </a:pPr>
              <a:t>136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Usually </a:t>
            </a:r>
            <a:r>
              <a:rPr lang="en-US" smtClean="0"/>
              <a:t>this interest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7A7193-8933-6B48-B7C3-1108BB3E7AC2}" type="slidenum">
              <a:rPr lang="en-US" smtClean="0"/>
              <a:pPr>
                <a:defRPr/>
              </a:pPr>
              <a:t>137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470706" lvl="1" indent="-751048">
              <a:spcAft>
                <a:spcPts val="1213"/>
              </a:spcAft>
            </a:pPr>
            <a:r>
              <a:rPr lang="en-US" b="1" i="1" dirty="0" smtClean="0"/>
              <a:t>Long-term adopters:</a:t>
            </a:r>
            <a:r>
              <a:rPr lang="en-US" dirty="0" smtClean="0"/>
              <a:t> continuously interested</a:t>
            </a:r>
          </a:p>
          <a:p>
            <a:pPr marL="1470706" lvl="1" indent="-751048">
              <a:spcAft>
                <a:spcPts val="3639"/>
              </a:spcAft>
            </a:pPr>
            <a:r>
              <a:rPr lang="en-US" b="1" i="1" dirty="0" smtClean="0"/>
              <a:t>Short-term adopters: </a:t>
            </a:r>
            <a:r>
              <a:rPr lang="en-US" dirty="0" smtClean="0"/>
              <a:t>interested only for a short period in time (and influenced by “global trends”)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7A7193-8933-6B48-B7C3-1108BB3E7AC2}" type="slidenum">
              <a:rPr lang="en-US" smtClean="0"/>
              <a:pPr>
                <a:defRPr/>
              </a:pPr>
              <a:t>138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029A6A-2443-7F49-94CF-93AB1BCD8DE0}" type="slidenum">
              <a:rPr lang="en-US" smtClean="0"/>
              <a:pPr/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A835C5-0707-394A-9E09-A9E0094390B5}" type="slidenum">
              <a:rPr lang="en-US" smtClean="0"/>
              <a:pPr/>
              <a:t>21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" charset="0"/>
            </a:endParaRP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1710FB-0BD5-A443-B233-D0A04BD2B87E}" type="slidenum">
              <a:rPr lang="en-US" smtClean="0"/>
              <a:pPr/>
              <a:t>26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" charset="0"/>
            </a:endParaRPr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C926B9-9B67-9144-8D72-E43C4CADD5AD}" type="slidenum">
              <a:rPr lang="en-US" smtClean="0"/>
              <a:pPr/>
              <a:t>36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1"/>
            <a:endParaRPr lang="en-US" smtClean="0">
              <a:latin typeface="Times" charset="0"/>
            </a:endParaRP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833460-79D8-2C4B-AF4A-B6030B51D572}" type="slidenum">
              <a:rPr lang="en-US" smtClean="0"/>
              <a:pPr/>
              <a:t>37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1"/>
            <a:endParaRPr lang="en-US" smtClean="0">
              <a:latin typeface="Times" charset="0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F82469-208F-4E4C-A260-EF76D069BBBC}" type="slidenum">
              <a:rPr lang="en-US" smtClean="0"/>
              <a:pPr/>
              <a:t>38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1"/>
            <a:endParaRPr lang="en-US" smtClean="0">
              <a:latin typeface="Times" charset="0"/>
            </a:endParaRP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BB2747-186D-FE4F-8FAA-E337AA088BF3}" type="slidenum">
              <a:rPr lang="en-US" smtClean="0"/>
              <a:pPr/>
              <a:t>39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471488" y="2055813"/>
            <a:ext cx="7307262" cy="1897062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l" eaLnBrk="0" hangingPunct="0">
              <a:defRPr/>
            </a:pPr>
            <a:endParaRPr lang="en-US">
              <a:latin typeface="Arial" charset="0"/>
              <a:ea typeface="ＭＳ Ｐゴシック" pitchFamily="1" charset="-128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799" y="2155827"/>
            <a:ext cx="6798733" cy="646642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Click to </a:t>
            </a:r>
            <a:r>
              <a:rPr lang="nl-NL" dirty="0" err="1" smtClean="0"/>
              <a:t>edit</a:t>
            </a:r>
            <a:r>
              <a:rPr lang="nl-NL" dirty="0" smtClean="0"/>
              <a:t> </a:t>
            </a:r>
            <a:r>
              <a:rPr lang="nl-NL" dirty="0" err="1" smtClean="0"/>
              <a:t>Master</a:t>
            </a:r>
            <a:r>
              <a:rPr lang="nl-NL" dirty="0" smtClean="0"/>
              <a:t> </a:t>
            </a:r>
            <a:r>
              <a:rPr lang="nl-NL" dirty="0" err="1" smtClean="0"/>
              <a:t>title</a:t>
            </a:r>
            <a:r>
              <a:rPr lang="nl-NL" dirty="0" smtClean="0"/>
              <a:t> </a:t>
            </a:r>
            <a:r>
              <a:rPr lang="nl-NL" dirty="0" err="1" smtClean="0"/>
              <a:t>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94265" y="2861729"/>
            <a:ext cx="6781801" cy="1016004"/>
          </a:xfrm>
        </p:spPr>
        <p:txBody>
          <a:bodyPr/>
          <a:lstStyle>
            <a:lvl1pPr marL="0" indent="0" algn="l">
              <a:buNone/>
              <a:defRPr>
                <a:solidFill>
                  <a:srgbClr val="00A6D6"/>
                </a:solidFill>
                <a:latin typeface="Bookman Old Style"/>
                <a:cs typeface="Bookman Old Style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dirty="0" smtClean="0"/>
              <a:t>Click to </a:t>
            </a:r>
            <a:r>
              <a:rPr lang="nl-NL" dirty="0" err="1" smtClean="0"/>
              <a:t>edit</a:t>
            </a:r>
            <a:r>
              <a:rPr lang="nl-NL" dirty="0" smtClean="0"/>
              <a:t> </a:t>
            </a:r>
            <a:r>
              <a:rPr lang="nl-NL" dirty="0" err="1" smtClean="0"/>
              <a:t>Master</a:t>
            </a:r>
            <a:r>
              <a:rPr lang="nl-NL" dirty="0" smtClean="0"/>
              <a:t> </a:t>
            </a:r>
            <a:r>
              <a:rPr lang="nl-NL" dirty="0" err="1" smtClean="0"/>
              <a:t>subtitle</a:t>
            </a:r>
            <a:r>
              <a:rPr lang="nl-NL" dirty="0" smtClean="0"/>
              <a:t> </a:t>
            </a:r>
            <a:r>
              <a:rPr lang="nl-NL" dirty="0" err="1" smtClean="0"/>
              <a:t>style</a:t>
            </a:r>
            <a:endParaRPr lang="nl-NL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288088" y="457200"/>
            <a:ext cx="1789112" cy="487838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917575" y="457200"/>
            <a:ext cx="5218113" cy="487838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575" y="457200"/>
            <a:ext cx="7159625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5513" y="1828800"/>
            <a:ext cx="3492500" cy="35067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0413" y="1828800"/>
            <a:ext cx="3494087" cy="167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0413" y="3657600"/>
            <a:ext cx="3494087" cy="1677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925513" y="1828800"/>
            <a:ext cx="3492500" cy="3506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0413" y="1828800"/>
            <a:ext cx="3494087" cy="3506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917575" y="457200"/>
            <a:ext cx="7159625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Click to edit Master title style</a:t>
            </a:r>
            <a:br>
              <a:rPr lang="nl-NL"/>
            </a:br>
            <a:endParaRPr lang="nl-NL"/>
          </a:p>
        </p:txBody>
      </p:sp>
      <p:sp>
        <p:nvSpPr>
          <p:cNvPr id="1027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5513" y="1828800"/>
            <a:ext cx="7138987" cy="350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</p:txBody>
      </p:sp>
      <p:sp>
        <p:nvSpPr>
          <p:cNvPr id="12" name="Rectangle 13"/>
          <p:cNvSpPr>
            <a:spLocks noChangeArrowheads="1"/>
          </p:cNvSpPr>
          <p:nvPr userDrawn="1"/>
        </p:nvSpPr>
        <p:spPr bwMode="auto">
          <a:xfrm>
            <a:off x="0" y="6132513"/>
            <a:ext cx="9144000" cy="7254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>
              <a:defRPr/>
            </a:pPr>
            <a:endParaRPr lang="nl-NL" sz="2200"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4" name="Rectangle 19"/>
          <p:cNvSpPr>
            <a:spLocks noChangeArrowheads="1"/>
          </p:cNvSpPr>
          <p:nvPr userDrawn="1"/>
        </p:nvSpPr>
        <p:spPr bwMode="auto">
          <a:xfrm>
            <a:off x="0" y="6584950"/>
            <a:ext cx="9144000" cy="273050"/>
          </a:xfrm>
          <a:prstGeom prst="rect">
            <a:avLst/>
          </a:prstGeom>
          <a:solidFill>
            <a:srgbClr val="00A6D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>
              <a:defRPr/>
            </a:pPr>
            <a:endParaRPr lang="nl-NL" sz="2200"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6" name="Line 20"/>
          <p:cNvSpPr>
            <a:spLocks noChangeShapeType="1"/>
          </p:cNvSpPr>
          <p:nvPr userDrawn="1"/>
        </p:nvSpPr>
        <p:spPr bwMode="auto">
          <a:xfrm>
            <a:off x="0" y="6781800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r">
              <a:defRPr/>
            </a:pPr>
            <a:endParaRPr lang="nl-NL" sz="2200"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7" name="Line 22"/>
          <p:cNvSpPr>
            <a:spLocks noChangeShapeType="1"/>
          </p:cNvSpPr>
          <p:nvPr userDrawn="1"/>
        </p:nvSpPr>
        <p:spPr bwMode="auto">
          <a:xfrm>
            <a:off x="0" y="6134100"/>
            <a:ext cx="914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r">
              <a:defRPr/>
            </a:pPr>
            <a:endParaRPr lang="nl-NL" sz="2200"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8" name="Text Box 23"/>
          <p:cNvSpPr txBox="1">
            <a:spLocks noChangeArrowheads="1"/>
          </p:cNvSpPr>
          <p:nvPr userDrawn="1"/>
        </p:nvSpPr>
        <p:spPr bwMode="auto">
          <a:xfrm>
            <a:off x="3124200" y="6248400"/>
            <a:ext cx="441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  <a:defRPr/>
            </a:pPr>
            <a:endParaRPr lang="nl-NL" sz="1400">
              <a:solidFill>
                <a:schemeClr val="bg2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" name="Rectangle 20"/>
          <p:cNvSpPr>
            <a:spLocks noChangeArrowheads="1"/>
          </p:cNvSpPr>
          <p:nvPr userDrawn="1"/>
        </p:nvSpPr>
        <p:spPr bwMode="auto">
          <a:xfrm>
            <a:off x="0" y="0"/>
            <a:ext cx="469900" cy="2057400"/>
          </a:xfrm>
          <a:prstGeom prst="rect">
            <a:avLst/>
          </a:prstGeom>
          <a:solidFill>
            <a:srgbClr val="00A6D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>
              <a:defRPr/>
            </a:pPr>
            <a:endParaRPr lang="nl-NL" sz="2200"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1034" name="Picture 10" descr="logo_rgb4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571500" y="6181725"/>
            <a:ext cx="881063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7"/>
          <p:cNvSpPr>
            <a:spLocks noChangeArrowheads="1"/>
          </p:cNvSpPr>
          <p:nvPr userDrawn="1"/>
        </p:nvSpPr>
        <p:spPr bwMode="auto">
          <a:xfrm>
            <a:off x="7735888" y="6362700"/>
            <a:ext cx="452437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r">
              <a:defRPr/>
            </a:pPr>
            <a:fld id="{4C51CC4F-0AB4-404A-A868-8537BBFEB1C0}" type="slidenum">
              <a:rPr lang="nl-NL" sz="1100">
                <a:ea typeface="ＭＳ Ｐゴシック" charset="-128"/>
                <a:cs typeface="ＭＳ Ｐゴシック" charset="-128"/>
              </a:rPr>
              <a:pPr algn="r">
                <a:defRPr/>
              </a:pPr>
              <a:t>‹#›</a:t>
            </a:fld>
            <a:endParaRPr lang="nl-NL" sz="1100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656388" y="6324600"/>
            <a:ext cx="1463675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1000" dirty="0">
                <a:solidFill>
                  <a:srgbClr val="00A6D6"/>
                </a:solidFill>
              </a:rPr>
              <a:t>Challenge the future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  <p:sldLayoutId id="2147483843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marL="857250" indent="-857250"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marL="857250" indent="-857250"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Bookman Old Style" pitchFamily="18" charset="0"/>
          <a:ea typeface="ＭＳ Ｐゴシック" charset="-128"/>
          <a:cs typeface="ＭＳ Ｐゴシック" charset="-128"/>
        </a:defRPr>
      </a:lvl2pPr>
      <a:lvl3pPr marL="857250" indent="-857250"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Bookman Old Style" pitchFamily="18" charset="0"/>
          <a:ea typeface="ＭＳ Ｐゴシック" charset="-128"/>
          <a:cs typeface="ＭＳ Ｐゴシック" charset="-128"/>
        </a:defRPr>
      </a:lvl3pPr>
      <a:lvl4pPr marL="857250" indent="-857250"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Bookman Old Style" pitchFamily="18" charset="0"/>
          <a:ea typeface="ＭＳ Ｐゴシック" charset="-128"/>
          <a:cs typeface="ＭＳ Ｐゴシック" charset="-128"/>
        </a:defRPr>
      </a:lvl4pPr>
      <a:lvl5pPr marL="857250" indent="-857250"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Bookman Old Style" pitchFamily="18" charset="0"/>
          <a:ea typeface="ＭＳ Ｐゴシック" charset="-128"/>
          <a:cs typeface="ＭＳ Ｐゴシック" charset="-128"/>
        </a:defRPr>
      </a:lvl5pPr>
      <a:lvl6pPr marL="1314450" indent="-857250"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Bookman Old Style" pitchFamily="18" charset="0"/>
        </a:defRPr>
      </a:lvl6pPr>
      <a:lvl7pPr marL="1771650" indent="-857250"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Bookman Old Style" pitchFamily="18" charset="0"/>
        </a:defRPr>
      </a:lvl7pPr>
      <a:lvl8pPr marL="2228850" indent="-857250"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Bookman Old Style" pitchFamily="18" charset="0"/>
        </a:defRPr>
      </a:lvl8pPr>
      <a:lvl9pPr marL="2686050" indent="-857250"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Bookman Old Style" pitchFamily="18" charset="0"/>
        </a:defRPr>
      </a:lvl9pPr>
    </p:titleStyle>
    <p:bodyStyle>
      <a:lvl1pPr marL="195263" indent="-195263" algn="l" rtl="0" eaLnBrk="0" fontAlgn="base" hangingPunct="0">
        <a:lnSpc>
          <a:spcPts val="2500"/>
        </a:lnSpc>
        <a:spcBef>
          <a:spcPct val="0"/>
        </a:spcBef>
        <a:spcAft>
          <a:spcPct val="0"/>
        </a:spcAft>
        <a:buClr>
          <a:srgbClr val="00A6D6"/>
        </a:buClr>
        <a:buChar char="•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576263" indent="-190500" algn="l" rtl="0" eaLnBrk="0" fontAlgn="base" hangingPunct="0">
        <a:lnSpc>
          <a:spcPts val="2500"/>
        </a:lnSpc>
        <a:spcBef>
          <a:spcPct val="0"/>
        </a:spcBef>
        <a:spcAft>
          <a:spcPct val="0"/>
        </a:spcAft>
        <a:buClr>
          <a:srgbClr val="00A6D6"/>
        </a:buClr>
        <a:buFont typeface="Times" charset="0"/>
        <a:buChar char="•"/>
        <a:defRPr>
          <a:solidFill>
            <a:schemeClr val="tx1"/>
          </a:solidFill>
          <a:latin typeface="+mn-lt"/>
          <a:ea typeface="ＭＳ Ｐゴシック" charset="-128"/>
        </a:defRPr>
      </a:lvl2pPr>
      <a:lvl3pPr marL="957263" indent="-190500" algn="l" rtl="0" eaLnBrk="0" fontAlgn="base" hangingPunct="0">
        <a:lnSpc>
          <a:spcPts val="2500"/>
        </a:lnSpc>
        <a:spcBef>
          <a:spcPct val="0"/>
        </a:spcBef>
        <a:spcAft>
          <a:spcPct val="0"/>
        </a:spcAft>
        <a:buClr>
          <a:srgbClr val="00A6D6"/>
        </a:buClr>
        <a:buFont typeface="Times" charset="0"/>
        <a:buChar char="•"/>
        <a:defRPr sz="1600">
          <a:solidFill>
            <a:schemeClr val="tx1"/>
          </a:solidFill>
          <a:latin typeface="+mn-lt"/>
          <a:ea typeface="ＭＳ Ｐゴシック" charset="-128"/>
        </a:defRPr>
      </a:lvl3pPr>
      <a:lvl4pPr marL="1338263" indent="-190500" algn="l" rtl="0" eaLnBrk="0" fontAlgn="base" hangingPunct="0">
        <a:lnSpc>
          <a:spcPts val="2500"/>
        </a:lnSpc>
        <a:spcBef>
          <a:spcPct val="0"/>
        </a:spcBef>
        <a:spcAft>
          <a:spcPct val="0"/>
        </a:spcAft>
        <a:buClr>
          <a:schemeClr val="bg2"/>
        </a:buClr>
        <a:buFont typeface="Times" charset="0"/>
        <a:buChar char="•"/>
        <a:defRPr sz="1400">
          <a:solidFill>
            <a:schemeClr val="tx1"/>
          </a:solidFill>
          <a:latin typeface="+mn-lt"/>
          <a:ea typeface="ＭＳ Ｐゴシック" charset="-128"/>
        </a:defRPr>
      </a:lvl4pPr>
      <a:lvl5pPr marL="1719263" indent="-190500" algn="l" rtl="0" eaLnBrk="0" fontAlgn="base" hangingPunct="0">
        <a:lnSpc>
          <a:spcPts val="2500"/>
        </a:lnSpc>
        <a:spcBef>
          <a:spcPct val="0"/>
        </a:spcBef>
        <a:spcAft>
          <a:spcPct val="0"/>
        </a:spcAft>
        <a:buClr>
          <a:schemeClr val="bg2"/>
        </a:buClr>
        <a:buFont typeface="Times" charset="0"/>
        <a:buChar char="•"/>
        <a:defRPr sz="1200">
          <a:solidFill>
            <a:schemeClr val="tx1"/>
          </a:solidFill>
          <a:latin typeface="+mn-lt"/>
          <a:ea typeface="ＭＳ Ｐゴシック" charset="-128"/>
        </a:defRPr>
      </a:lvl5pPr>
      <a:lvl6pPr marL="2176463" indent="-190500" algn="l" rtl="0" eaLnBrk="0" fontAlgn="base" hangingPunct="0">
        <a:lnSpc>
          <a:spcPts val="2500"/>
        </a:lnSpc>
        <a:spcBef>
          <a:spcPct val="0"/>
        </a:spcBef>
        <a:spcAft>
          <a:spcPct val="0"/>
        </a:spcAft>
        <a:buClr>
          <a:schemeClr val="bg2"/>
        </a:buClr>
        <a:buFont typeface="Times" pitchFamily="18" charset="0"/>
        <a:buChar char="•"/>
        <a:defRPr sz="1200">
          <a:solidFill>
            <a:schemeClr val="tx1"/>
          </a:solidFill>
          <a:latin typeface="+mn-lt"/>
        </a:defRPr>
      </a:lvl6pPr>
      <a:lvl7pPr marL="2633663" indent="-190500" algn="l" rtl="0" eaLnBrk="0" fontAlgn="base" hangingPunct="0">
        <a:lnSpc>
          <a:spcPts val="2500"/>
        </a:lnSpc>
        <a:spcBef>
          <a:spcPct val="0"/>
        </a:spcBef>
        <a:spcAft>
          <a:spcPct val="0"/>
        </a:spcAft>
        <a:buClr>
          <a:schemeClr val="bg2"/>
        </a:buClr>
        <a:buFont typeface="Times" pitchFamily="18" charset="0"/>
        <a:buChar char="•"/>
        <a:defRPr sz="1200">
          <a:solidFill>
            <a:schemeClr val="tx1"/>
          </a:solidFill>
          <a:latin typeface="+mn-lt"/>
        </a:defRPr>
      </a:lvl7pPr>
      <a:lvl8pPr marL="3090863" indent="-190500" algn="l" rtl="0" eaLnBrk="0" fontAlgn="base" hangingPunct="0">
        <a:lnSpc>
          <a:spcPts val="2500"/>
        </a:lnSpc>
        <a:spcBef>
          <a:spcPct val="0"/>
        </a:spcBef>
        <a:spcAft>
          <a:spcPct val="0"/>
        </a:spcAft>
        <a:buClr>
          <a:schemeClr val="bg2"/>
        </a:buClr>
        <a:buFont typeface="Times" pitchFamily="18" charset="0"/>
        <a:buChar char="•"/>
        <a:defRPr sz="1200">
          <a:solidFill>
            <a:schemeClr val="tx1"/>
          </a:solidFill>
          <a:latin typeface="+mn-lt"/>
        </a:defRPr>
      </a:lvl8pPr>
      <a:lvl9pPr marL="3548063" indent="-190500" algn="l" rtl="0" eaLnBrk="0" fontAlgn="base" hangingPunct="0">
        <a:lnSpc>
          <a:spcPts val="2500"/>
        </a:lnSpc>
        <a:spcBef>
          <a:spcPct val="0"/>
        </a:spcBef>
        <a:spcAft>
          <a:spcPct val="0"/>
        </a:spcAft>
        <a:buClr>
          <a:schemeClr val="bg2"/>
        </a:buClr>
        <a:buFont typeface="Times" pitchFamily="18" charset="0"/>
        <a:buChar char="•"/>
        <a:defRPr sz="12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5.png"/><Relationship Id="rId3" Type="http://schemas.openxmlformats.org/officeDocument/2006/relationships/image" Target="../media/image95.png"/></Relationships>
</file>

<file path=ppt/slides/_rels/slide10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6.png"/><Relationship Id="rId12" Type="http://schemas.openxmlformats.org/officeDocument/2006/relationships/image" Target="../media/image104.jpeg"/><Relationship Id="rId13" Type="http://schemas.openxmlformats.org/officeDocument/2006/relationships/image" Target="../media/image95.png"/><Relationship Id="rId1" Type="http://schemas.openxmlformats.org/officeDocument/2006/relationships/slideLayout" Target="../slideLayouts/slideLayout3.xml"/><Relationship Id="rId2" Type="http://schemas.openxmlformats.org/officeDocument/2006/relationships/hyperlink" Target="http://wis.ewi.tudelft.nl/papers/2011-umuai-cross-system-um.pdf" TargetMode="External"/><Relationship Id="rId3" Type="http://schemas.openxmlformats.org/officeDocument/2006/relationships/image" Target="../media/image84.jpeg"/><Relationship Id="rId4" Type="http://schemas.openxmlformats.org/officeDocument/2006/relationships/image" Target="../media/image9.png"/><Relationship Id="rId5" Type="http://schemas.openxmlformats.org/officeDocument/2006/relationships/image" Target="../media/image5.png"/><Relationship Id="rId6" Type="http://schemas.openxmlformats.org/officeDocument/2006/relationships/image" Target="../media/image98.png"/><Relationship Id="rId7" Type="http://schemas.openxmlformats.org/officeDocument/2006/relationships/image" Target="../media/image3.jpeg"/><Relationship Id="rId8" Type="http://schemas.openxmlformats.org/officeDocument/2006/relationships/image" Target="../media/image12.jpeg"/><Relationship Id="rId9" Type="http://schemas.openxmlformats.org/officeDocument/2006/relationships/image" Target="../media/image13.png"/><Relationship Id="rId10" Type="http://schemas.openxmlformats.org/officeDocument/2006/relationships/image" Target="../media/image14.jpe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Relationship Id="rId3" Type="http://schemas.openxmlformats.org/officeDocument/2006/relationships/image" Target="../media/image18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3.org/TR/rdf-concepts/" TargetMode="External"/><Relationship Id="rId4" Type="http://schemas.openxmlformats.org/officeDocument/2006/relationships/hyperlink" Target="http://www.w3.org/TR/rdf-sparql-query/" TargetMode="External"/><Relationship Id="rId5" Type="http://schemas.openxmlformats.org/officeDocument/2006/relationships/hyperlink" Target="http://www.w3.org/TR/owl2-overview/" TargetMode="External"/><Relationship Id="rId6" Type="http://schemas.openxmlformats.org/officeDocument/2006/relationships/image" Target="../media/image116.png"/><Relationship Id="rId1" Type="http://schemas.openxmlformats.org/officeDocument/2006/relationships/slideLayout" Target="../slideLayouts/slideLayout3.xml"/><Relationship Id="rId2" Type="http://schemas.openxmlformats.org/officeDocument/2006/relationships/hyperlink" Target="http://www.ietf.org/rfc/rfc2396.txt" TargetMode="Externa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7.png"/><Relationship Id="rId3" Type="http://schemas.openxmlformats.org/officeDocument/2006/relationships/hyperlink" Target="http://www.w3.org/DesignIssues/LinkedData.html" TargetMode="External"/></Relationships>
</file>

<file path=ppt/slides/_rels/slide10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9.gif"/><Relationship Id="rId1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5.png"/><Relationship Id="rId5" Type="http://schemas.openxmlformats.org/officeDocument/2006/relationships/image" Target="../media/image3.jpeg"/><Relationship Id="rId6" Type="http://schemas.openxmlformats.org/officeDocument/2006/relationships/image" Target="../media/image12.jpeg"/><Relationship Id="rId7" Type="http://schemas.openxmlformats.org/officeDocument/2006/relationships/image" Target="../media/image13.png"/><Relationship Id="rId8" Type="http://schemas.openxmlformats.org/officeDocument/2006/relationships/image" Target="../media/image14.jpeg"/><Relationship Id="rId9" Type="http://schemas.openxmlformats.org/officeDocument/2006/relationships/image" Target="../media/image118.png"/><Relationship Id="rId10" Type="http://schemas.openxmlformats.org/officeDocument/2006/relationships/image" Target="../media/image10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4.jpe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hyperlink" Target="http://dbpedia.org/spotlight" TargetMode="External"/><Relationship Id="rId4" Type="http://schemas.openxmlformats.org/officeDocument/2006/relationships/hyperlink" Target="http://gate.ac.uk/" TargetMode="External"/><Relationship Id="rId5" Type="http://schemas.openxmlformats.org/officeDocument/2006/relationships/hyperlink" Target="http://www.cs.waikato.ac.nz/ml/weka/" TargetMode="External"/><Relationship Id="rId6" Type="http://schemas.openxmlformats.org/officeDocument/2006/relationships/hyperlink" Target="http://alias-i.com/lingpipe/" TargetMode="External"/><Relationship Id="rId7" Type="http://schemas.openxmlformats.org/officeDocument/2006/relationships/image" Target="../media/image120.png"/><Relationship Id="rId8" Type="http://schemas.openxmlformats.org/officeDocument/2006/relationships/image" Target="../media/image121.jpeg"/><Relationship Id="rId1" Type="http://schemas.openxmlformats.org/officeDocument/2006/relationships/slideLayout" Target="../slideLayouts/slideLayout3.xml"/><Relationship Id="rId2" Type="http://schemas.openxmlformats.org/officeDocument/2006/relationships/hyperlink" Target="http://www.opencalais.com/" TargetMode="Externa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hyperlink" Target="http://www.holygoat.co.uk/projects/tags/" TargetMode="External"/><Relationship Id="rId5" Type="http://schemas.openxmlformats.org/officeDocument/2006/relationships/hyperlink" Target="http://moat-project.org/" TargetMode="External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hyperlink" Target="http://oauth.net" TargetMode="External"/><Relationship Id="rId4" Type="http://schemas.openxmlformats.org/officeDocument/2006/relationships/hyperlink" Target="http://code.google.com/apis/socialgraph/" TargetMode="External"/><Relationship Id="rId5" Type="http://schemas.openxmlformats.org/officeDocument/2006/relationships/hyperlink" Target="http://mypes.groupme.org/" TargetMode="External"/><Relationship Id="rId1" Type="http://schemas.openxmlformats.org/officeDocument/2006/relationships/slideLayout" Target="../slideLayouts/slideLayout3.xml"/><Relationship Id="rId2" Type="http://schemas.openxmlformats.org/officeDocument/2006/relationships/hyperlink" Target="http://openid.net/" TargetMode="Externa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www4.wiwiss.fu-berlin.de/bizer/silk/" TargetMode="External"/><Relationship Id="rId3" Type="http://schemas.openxmlformats.org/officeDocument/2006/relationships/hyperlink" Target="http://alignapi.gforge.inria.fr/" TargetMode="Externa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hyperlink" Target="http://xmlns.com/foaf/spec/" TargetMode="External"/><Relationship Id="rId4" Type="http://schemas.openxmlformats.org/officeDocument/2006/relationships/hyperlink" Target="http://purl.org/ontology/wi/core" TargetMode="External"/><Relationship Id="rId5" Type="http://schemas.openxmlformats.org/officeDocument/2006/relationships/hyperlink" Target="http://labs.mondeca.com/dataset/lov/index.html" TargetMode="External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2.gif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pipes.deri.org/" TargetMode="External"/><Relationship Id="rId3" Type="http://schemas.openxmlformats.org/officeDocument/2006/relationships/hyperlink" Target="https://bitbucket.org/feliksik/rdfgears/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12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9.jpeg"/><Relationship Id="rId12" Type="http://schemas.openxmlformats.org/officeDocument/2006/relationships/image" Target="../media/image130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3.jpeg"/><Relationship Id="rId3" Type="http://schemas.openxmlformats.org/officeDocument/2006/relationships/image" Target="../media/image124.png"/><Relationship Id="rId4" Type="http://schemas.openxmlformats.org/officeDocument/2006/relationships/image" Target="../media/image4.jpe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25.jpeg"/><Relationship Id="rId8" Type="http://schemas.openxmlformats.org/officeDocument/2006/relationships/image" Target="../media/image126.jpeg"/><Relationship Id="rId9" Type="http://schemas.openxmlformats.org/officeDocument/2006/relationships/image" Target="../media/image127.jpeg"/><Relationship Id="rId10" Type="http://schemas.openxmlformats.org/officeDocument/2006/relationships/image" Target="../media/image128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4" Type="http://schemas.openxmlformats.org/officeDocument/2006/relationships/image" Target="../media/image130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4" Type="http://schemas.openxmlformats.org/officeDocument/2006/relationships/image" Target="../media/image125.jpeg"/><Relationship Id="rId5" Type="http://schemas.openxmlformats.org/officeDocument/2006/relationships/image" Target="../media/image131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7.jpe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4" Type="http://schemas.openxmlformats.org/officeDocument/2006/relationships/image" Target="../media/image130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2.jpe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4" Type="http://schemas.openxmlformats.org/officeDocument/2006/relationships/image" Target="../media/image134.gif"/><Relationship Id="rId5" Type="http://schemas.openxmlformats.org/officeDocument/2006/relationships/image" Target="../media/image13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2.jpeg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4" Type="http://schemas.openxmlformats.org/officeDocument/2006/relationships/image" Target="../media/image138.png"/><Relationship Id="rId5" Type="http://schemas.openxmlformats.org/officeDocument/2006/relationships/image" Target="../media/image133.jpeg"/><Relationship Id="rId6" Type="http://schemas.openxmlformats.org/officeDocument/2006/relationships/image" Target="../media/image134.gif"/><Relationship Id="rId7" Type="http://schemas.openxmlformats.org/officeDocument/2006/relationships/image" Target="../media/image135.png"/><Relationship Id="rId8" Type="http://schemas.openxmlformats.org/officeDocument/2006/relationships/image" Target="../media/image139.gi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6.pdf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4" Type="http://schemas.openxmlformats.org/officeDocument/2006/relationships/image" Target="../media/image142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0.pdf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3.pdf"/><Relationship Id="rId3" Type="http://schemas.openxmlformats.org/officeDocument/2006/relationships/image" Target="../media/image144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4" Type="http://schemas.openxmlformats.org/officeDocument/2006/relationships/image" Target="../media/image147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5.pdf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df"/><Relationship Id="rId4" Type="http://schemas.openxmlformats.org/officeDocument/2006/relationships/image" Target="../media/image149.png"/><Relationship Id="rId5" Type="http://schemas.openxmlformats.org/officeDocument/2006/relationships/image" Target="../media/image14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df"/><Relationship Id="rId4" Type="http://schemas.openxmlformats.org/officeDocument/2006/relationships/image" Target="../media/image15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3.xml"/><Relationship Id="rId3" Type="http://schemas.openxmlformats.org/officeDocument/2006/relationships/oleObject" Target="../embeddings/Microsoft_Equation26.bin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3.pdf"/><Relationship Id="rId3" Type="http://schemas.openxmlformats.org/officeDocument/2006/relationships/image" Target="../media/image154.png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5.pdf"/><Relationship Id="rId3" Type="http://schemas.openxmlformats.org/officeDocument/2006/relationships/image" Target="../media/image156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4" Type="http://schemas.openxmlformats.org/officeDocument/2006/relationships/image" Target="../media/image159.pdf"/><Relationship Id="rId5" Type="http://schemas.openxmlformats.org/officeDocument/2006/relationships/image" Target="../media/image16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7.pdf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wis.ewi.tudelft.nl/tweetum/" TargetMode="Externa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hyperlink" Target="http://wis.ewi.tudelft.nl/icwe2011/tutorial/" TargetMode="External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2" Type="http://schemas.openxmlformats.org/officeDocument/2006/relationships/hyperlink" Target="http://persweb.org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hyperlink" Target="http://wis.ewi.tudelft.nl/papers/2011-umuai-cross-system-um.pdf" TargetMode="External"/><Relationship Id="rId4" Type="http://schemas.openxmlformats.org/officeDocument/2006/relationships/hyperlink" Target="http://groupme.org/papers/chapter-groupme-ranking-in-folksonomies.pdf" TargetMode="External"/><Relationship Id="rId5" Type="http://schemas.openxmlformats.org/officeDocument/2006/relationships/hyperlink" Target="http://www.kde.cs.uni-kassel.de/pub/pdf/hotho2006information.pdf" TargetMode="External"/><Relationship Id="rId6" Type="http://schemas.openxmlformats.org/officeDocument/2006/relationships/hyperlink" Target="http://ross.typepad.com/blog/2006/04/power_law_of_pa.html" TargetMode="External"/><Relationship Id="rId7" Type="http://schemas.openxmlformats.org/officeDocument/2006/relationships/hyperlink" Target="http://www.vanderwal.net/random/entrysel.php?blog=1635" TargetMode="External"/><Relationship Id="rId1" Type="http://schemas.openxmlformats.org/officeDocument/2006/relationships/slideLayout" Target="../slideLayouts/slideLayout3.xml"/><Relationship Id="rId2" Type="http://schemas.openxmlformats.org/officeDocument/2006/relationships/hyperlink" Target="http://wis.ewi.tudelft.nl/icwe2011/tutorial/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png"/><Relationship Id="rId6" Type="http://schemas.openxmlformats.org/officeDocument/2006/relationships/image" Target="../media/image6.jpeg"/><Relationship Id="rId7" Type="http://schemas.openxmlformats.org/officeDocument/2006/relationships/image" Target="../media/image7.jpe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jpeg"/><Relationship Id="rId11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16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5.png"/><Relationship Id="rId5" Type="http://schemas.openxmlformats.org/officeDocument/2006/relationships/image" Target="../media/image3.jpeg"/><Relationship Id="rId6" Type="http://schemas.openxmlformats.org/officeDocument/2006/relationships/image" Target="../media/image12.jpeg"/><Relationship Id="rId7" Type="http://schemas.openxmlformats.org/officeDocument/2006/relationships/image" Target="../media/image13.png"/><Relationship Id="rId8" Type="http://schemas.openxmlformats.org/officeDocument/2006/relationships/image" Target="../media/image14.jpeg"/><Relationship Id="rId9" Type="http://schemas.openxmlformats.org/officeDocument/2006/relationships/image" Target="../media/image15.png"/><Relationship Id="rId10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png"/><Relationship Id="rId3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png"/><Relationship Id="rId5" Type="http://schemas.openxmlformats.org/officeDocument/2006/relationships/image" Target="../media/image37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www.grouplens.org/papers/pdf/www10_sarwar.pdf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6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Relationship Id="rId3" Type="http://schemas.openxmlformats.org/officeDocument/2006/relationships/image" Target="../media/image4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4.gif"/><Relationship Id="rId3" Type="http://schemas.openxmlformats.org/officeDocument/2006/relationships/image" Target="../media/image45.gi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1.bin"/><Relationship Id="rId4" Type="http://schemas.openxmlformats.org/officeDocument/2006/relationships/image" Target="../media/image47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8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9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png"/><Relationship Id="rId5" Type="http://schemas.openxmlformats.org/officeDocument/2006/relationships/image" Target="../media/image52.jpeg"/><Relationship Id="rId6" Type="http://schemas.openxmlformats.org/officeDocument/2006/relationships/image" Target="../media/image53.png"/><Relationship Id="rId7" Type="http://schemas.openxmlformats.org/officeDocument/2006/relationships/image" Target="../media/image54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png"/><Relationship Id="rId5" Type="http://schemas.openxmlformats.org/officeDocument/2006/relationships/image" Target="../media/image52.jpeg"/><Relationship Id="rId6" Type="http://schemas.openxmlformats.org/officeDocument/2006/relationships/image" Target="../media/image53.png"/><Relationship Id="rId7" Type="http://schemas.openxmlformats.org/officeDocument/2006/relationships/image" Target="../media/image54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50.jpeg"/><Relationship Id="rId5" Type="http://schemas.openxmlformats.org/officeDocument/2006/relationships/oleObject" Target="../embeddings/Microsoft_Equation2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0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3.xml"/><Relationship Id="rId3" Type="http://schemas.openxmlformats.org/officeDocument/2006/relationships/oleObject" Target="../embeddings/Microsoft_Equation3.bin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4.bin"/><Relationship Id="rId4" Type="http://schemas.openxmlformats.org/officeDocument/2006/relationships/image" Target="../media/image36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5.bin"/><Relationship Id="rId4" Type="http://schemas.openxmlformats.org/officeDocument/2006/relationships/image" Target="../media/image50.jpeg"/><Relationship Id="rId5" Type="http://schemas.openxmlformats.org/officeDocument/2006/relationships/image" Target="../media/image54.jpeg"/><Relationship Id="rId6" Type="http://schemas.openxmlformats.org/officeDocument/2006/relationships/image" Target="../media/image36.png"/><Relationship Id="rId7" Type="http://schemas.openxmlformats.org/officeDocument/2006/relationships/oleObject" Target="../embeddings/Microsoft_Equation6.bin"/><Relationship Id="rId8" Type="http://schemas.openxmlformats.org/officeDocument/2006/relationships/oleObject" Target="../embeddings/Microsoft_Equation7.bin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Microsoft_Equation15.bin"/><Relationship Id="rId12" Type="http://schemas.openxmlformats.org/officeDocument/2006/relationships/oleObject" Target="../embeddings/Microsoft_Equation16.bin"/><Relationship Id="rId13" Type="http://schemas.openxmlformats.org/officeDocument/2006/relationships/oleObject" Target="../embeddings/Microsoft_Equation17.bin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3.xml"/><Relationship Id="rId3" Type="http://schemas.openxmlformats.org/officeDocument/2006/relationships/oleObject" Target="../embeddings/Microsoft_Equation8.bin"/><Relationship Id="rId4" Type="http://schemas.openxmlformats.org/officeDocument/2006/relationships/oleObject" Target="../embeddings/Microsoft_Equation9.bin"/><Relationship Id="rId5" Type="http://schemas.openxmlformats.org/officeDocument/2006/relationships/image" Target="../media/image36.png"/><Relationship Id="rId6" Type="http://schemas.openxmlformats.org/officeDocument/2006/relationships/oleObject" Target="../embeddings/Microsoft_Equation10.bin"/><Relationship Id="rId7" Type="http://schemas.openxmlformats.org/officeDocument/2006/relationships/oleObject" Target="../embeddings/Microsoft_Equation11.bin"/><Relationship Id="rId8" Type="http://schemas.openxmlformats.org/officeDocument/2006/relationships/oleObject" Target="../embeddings/Microsoft_Equation12.bin"/><Relationship Id="rId9" Type="http://schemas.openxmlformats.org/officeDocument/2006/relationships/oleObject" Target="../embeddings/Microsoft_Equation13.bin"/><Relationship Id="rId10" Type="http://schemas.openxmlformats.org/officeDocument/2006/relationships/oleObject" Target="../embeddings/Microsoft_Equation14.bin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73.png"/><Relationship Id="rId5" Type="http://schemas.openxmlformats.org/officeDocument/2006/relationships/image" Target="../media/image36.png"/><Relationship Id="rId6" Type="http://schemas.openxmlformats.org/officeDocument/2006/relationships/image" Target="../media/image74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png"/><Relationship Id="rId3" Type="http://schemas.openxmlformats.org/officeDocument/2006/relationships/image" Target="../media/image7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73.png"/><Relationship Id="rId5" Type="http://schemas.openxmlformats.org/officeDocument/2006/relationships/image" Target="../media/image78.png"/><Relationship Id="rId6" Type="http://schemas.openxmlformats.org/officeDocument/2006/relationships/image" Target="../media/image36.png"/><Relationship Id="rId7" Type="http://schemas.openxmlformats.org/officeDocument/2006/relationships/image" Target="../media/image74.jpeg"/><Relationship Id="rId8" Type="http://schemas.openxmlformats.org/officeDocument/2006/relationships/image" Target="../media/image79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2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0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4.jpeg"/><Relationship Id="rId5" Type="http://schemas.openxmlformats.org/officeDocument/2006/relationships/image" Target="../media/image36.png"/><Relationship Id="rId6" Type="http://schemas.openxmlformats.org/officeDocument/2006/relationships/oleObject" Target="../embeddings/Microsoft_Equation18.bin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de.cs.uni-kassel.de/ws/dc09/dataset/" TargetMode="External"/><Relationship Id="rId4" Type="http://schemas.openxmlformats.org/officeDocument/2006/relationships/hyperlink" Target="http://kmi.tugraz.at/staff/markus/datasets/" TargetMode="External"/><Relationship Id="rId1" Type="http://schemas.openxmlformats.org/officeDocument/2006/relationships/slideLayout" Target="../slideLayouts/slideLayout3.xml"/><Relationship Id="rId2" Type="http://schemas.openxmlformats.org/officeDocument/2006/relationships/hyperlink" Target="http://www.ismll.uni-hildesheim.de/pub/pdfs/Rendle2010-Pairwise_Interaction_Tensor_Factorization.pdf" TargetMode="Externa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df"/><Relationship Id="rId4" Type="http://schemas.openxmlformats.org/officeDocument/2006/relationships/image" Target="../media/image82.png"/><Relationship Id="rId1" Type="http://schemas.openxmlformats.org/officeDocument/2006/relationships/slideLayout" Target="../slideLayouts/slideLayout3.xml"/><Relationship Id="rId2" Type="http://schemas.openxmlformats.org/officeDocument/2006/relationships/hyperlink" Target="http://www.grouplens.org/system/files/tagommenders_numbered.pdf" TargetMode="Externa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Relationship Id="rId3" Type="http://schemas.openxmlformats.org/officeDocument/2006/relationships/image" Target="../media/image18.png"/></Relationships>
</file>

<file path=ppt/slides/_rels/slide9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9.png"/><Relationship Id="rId12" Type="http://schemas.openxmlformats.org/officeDocument/2006/relationships/image" Target="../media/image90.png"/><Relationship Id="rId13" Type="http://schemas.openxmlformats.org/officeDocument/2006/relationships/image" Target="../media/image14.jpeg"/><Relationship Id="rId14" Type="http://schemas.openxmlformats.org/officeDocument/2006/relationships/image" Target="../media/image91.png"/><Relationship Id="rId15" Type="http://schemas.openxmlformats.org/officeDocument/2006/relationships/image" Target="../media/image9.png"/><Relationship Id="rId16" Type="http://schemas.openxmlformats.org/officeDocument/2006/relationships/image" Target="../media/image92.png"/><Relationship Id="rId17" Type="http://schemas.openxmlformats.org/officeDocument/2006/relationships/image" Target="../media/image93.png"/><Relationship Id="rId18" Type="http://schemas.openxmlformats.org/officeDocument/2006/relationships/image" Target="../media/image94.png"/><Relationship Id="rId19" Type="http://schemas.openxmlformats.org/officeDocument/2006/relationships/image" Target="../media/image9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3.png"/><Relationship Id="rId3" Type="http://schemas.openxmlformats.org/officeDocument/2006/relationships/image" Target="../media/image3.jpeg"/><Relationship Id="rId4" Type="http://schemas.openxmlformats.org/officeDocument/2006/relationships/image" Target="../media/image84.jpeg"/><Relationship Id="rId5" Type="http://schemas.openxmlformats.org/officeDocument/2006/relationships/image" Target="../media/image85.png"/><Relationship Id="rId6" Type="http://schemas.openxmlformats.org/officeDocument/2006/relationships/image" Target="../media/image5.png"/><Relationship Id="rId7" Type="http://schemas.openxmlformats.org/officeDocument/2006/relationships/image" Target="../media/image86.png"/><Relationship Id="rId8" Type="http://schemas.openxmlformats.org/officeDocument/2006/relationships/image" Target="../media/image87.png"/><Relationship Id="rId9" Type="http://schemas.openxmlformats.org/officeDocument/2006/relationships/image" Target="../media/image88.png"/><Relationship Id="rId10" Type="http://schemas.openxmlformats.org/officeDocument/2006/relationships/image" Target="../media/image12.jpeg"/></Relationships>
</file>

<file path=ppt/slides/_rels/slide9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.png"/><Relationship Id="rId12" Type="http://schemas.openxmlformats.org/officeDocument/2006/relationships/image" Target="../media/image14.jpeg"/><Relationship Id="rId13" Type="http://schemas.openxmlformats.org/officeDocument/2006/relationships/image" Target="../media/image99.png"/><Relationship Id="rId14" Type="http://schemas.openxmlformats.org/officeDocument/2006/relationships/image" Target="../media/image92.png"/><Relationship Id="rId15" Type="http://schemas.openxmlformats.org/officeDocument/2006/relationships/image" Target="../media/image93.png"/><Relationship Id="rId16" Type="http://schemas.openxmlformats.org/officeDocument/2006/relationships/image" Target="../media/image94.png"/><Relationship Id="rId17" Type="http://schemas.openxmlformats.org/officeDocument/2006/relationships/image" Target="../media/image10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6.png"/><Relationship Id="rId3" Type="http://schemas.openxmlformats.org/officeDocument/2006/relationships/image" Target="../media/image97.png"/><Relationship Id="rId4" Type="http://schemas.openxmlformats.org/officeDocument/2006/relationships/image" Target="../media/image95.png"/><Relationship Id="rId5" Type="http://schemas.openxmlformats.org/officeDocument/2006/relationships/image" Target="../media/image84.jpeg"/><Relationship Id="rId6" Type="http://schemas.openxmlformats.org/officeDocument/2006/relationships/image" Target="../media/image9.png"/><Relationship Id="rId7" Type="http://schemas.openxmlformats.org/officeDocument/2006/relationships/image" Target="../media/image5.png"/><Relationship Id="rId8" Type="http://schemas.openxmlformats.org/officeDocument/2006/relationships/image" Target="../media/image98.png"/><Relationship Id="rId9" Type="http://schemas.openxmlformats.org/officeDocument/2006/relationships/image" Target="../media/image3.jpeg"/><Relationship Id="rId10" Type="http://schemas.openxmlformats.org/officeDocument/2006/relationships/image" Target="../media/image12.jpeg"/></Relationships>
</file>

<file path=ppt/slides/_rels/slide9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.png"/><Relationship Id="rId12" Type="http://schemas.openxmlformats.org/officeDocument/2006/relationships/image" Target="../media/image98.png"/><Relationship Id="rId13" Type="http://schemas.openxmlformats.org/officeDocument/2006/relationships/image" Target="../media/image3.jpeg"/><Relationship Id="rId14" Type="http://schemas.openxmlformats.org/officeDocument/2006/relationships/image" Target="../media/image13.png"/><Relationship Id="rId15" Type="http://schemas.openxmlformats.org/officeDocument/2006/relationships/image" Target="../media/image96.png"/><Relationship Id="rId16" Type="http://schemas.openxmlformats.org/officeDocument/2006/relationships/image" Target="../media/image104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1.png"/><Relationship Id="rId3" Type="http://schemas.openxmlformats.org/officeDocument/2006/relationships/image" Target="../media/image102.png"/><Relationship Id="rId4" Type="http://schemas.openxmlformats.org/officeDocument/2006/relationships/image" Target="../media/image103.png"/><Relationship Id="rId5" Type="http://schemas.openxmlformats.org/officeDocument/2006/relationships/image" Target="../media/image95.png"/><Relationship Id="rId6" Type="http://schemas.openxmlformats.org/officeDocument/2006/relationships/image" Target="../media/image12.jpeg"/><Relationship Id="rId7" Type="http://schemas.openxmlformats.org/officeDocument/2006/relationships/image" Target="../media/image14.jpeg"/><Relationship Id="rId8" Type="http://schemas.openxmlformats.org/officeDocument/2006/relationships/image" Target="../media/image15.png"/><Relationship Id="rId9" Type="http://schemas.openxmlformats.org/officeDocument/2006/relationships/image" Target="../media/image84.jpeg"/><Relationship Id="rId10" Type="http://schemas.openxmlformats.org/officeDocument/2006/relationships/image" Target="../media/image9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13.png"/><Relationship Id="rId5" Type="http://schemas.openxmlformats.org/officeDocument/2006/relationships/image" Target="../media/image12.jpeg"/><Relationship Id="rId6" Type="http://schemas.openxmlformats.org/officeDocument/2006/relationships/image" Target="../media/image106.jpeg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5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4" Type="http://schemas.openxmlformats.org/officeDocument/2006/relationships/image" Target="../media/image12.jpeg"/><Relationship Id="rId5" Type="http://schemas.openxmlformats.org/officeDocument/2006/relationships/image" Target="../media/image109.png"/><Relationship Id="rId6" Type="http://schemas.openxmlformats.org/officeDocument/2006/relationships/image" Target="../media/image14.jpeg"/><Relationship Id="rId7" Type="http://schemas.openxmlformats.org/officeDocument/2006/relationships/image" Target="../media/image95.png"/><Relationship Id="rId8" Type="http://schemas.openxmlformats.org/officeDocument/2006/relationships/oleObject" Target="../embeddings/Microsoft_Equation19.bin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Microsoft_Equation24.bin"/><Relationship Id="rId12" Type="http://schemas.openxmlformats.org/officeDocument/2006/relationships/oleObject" Target="../embeddings/Microsoft_Equation25.bin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111.png"/><Relationship Id="rId4" Type="http://schemas.openxmlformats.org/officeDocument/2006/relationships/image" Target="../media/image14.jpeg"/><Relationship Id="rId5" Type="http://schemas.openxmlformats.org/officeDocument/2006/relationships/image" Target="../media/image15.png"/><Relationship Id="rId6" Type="http://schemas.openxmlformats.org/officeDocument/2006/relationships/oleObject" Target="../embeddings/Microsoft_Equation20.bin"/><Relationship Id="rId7" Type="http://schemas.openxmlformats.org/officeDocument/2006/relationships/image" Target="../media/image12.jpeg"/><Relationship Id="rId8" Type="http://schemas.openxmlformats.org/officeDocument/2006/relationships/oleObject" Target="../embeddings/Microsoft_Equation21.bin"/><Relationship Id="rId9" Type="http://schemas.openxmlformats.org/officeDocument/2006/relationships/oleObject" Target="../embeddings/Microsoft_Equation22.bin"/><Relationship Id="rId10" Type="http://schemas.openxmlformats.org/officeDocument/2006/relationships/oleObject" Target="../embeddings/Microsoft_Equation23.bin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95.png"/><Relationship Id="rId5" Type="http://schemas.openxmlformats.org/officeDocument/2006/relationships/image" Target="../media/image14.jpeg"/><Relationship Id="rId6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113.png"/><Relationship Id="rId5" Type="http://schemas.openxmlformats.org/officeDocument/2006/relationships/image" Target="../media/image14.jpeg"/><Relationship Id="rId6" Type="http://schemas.openxmlformats.org/officeDocument/2006/relationships/image" Target="../media/image15.png"/><Relationship Id="rId7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2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15.png"/><Relationship Id="rId5" Type="http://schemas.openxmlformats.org/officeDocument/2006/relationships/image" Target="../media/image12.jpeg"/><Relationship Id="rId6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5"/>
          <p:cNvSpPr>
            <a:spLocks noChangeArrowheads="1"/>
          </p:cNvSpPr>
          <p:nvPr/>
        </p:nvSpPr>
        <p:spPr bwMode="auto">
          <a:xfrm>
            <a:off x="471488" y="2055813"/>
            <a:ext cx="7307262" cy="1897062"/>
          </a:xfrm>
          <a:prstGeom prst="rect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l" eaLnBrk="0" hangingPunct="0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411" name="Title 3"/>
          <p:cNvSpPr>
            <a:spLocks noGrp="1"/>
          </p:cNvSpPr>
          <p:nvPr>
            <p:ph type="ctrTitle"/>
          </p:nvPr>
        </p:nvSpPr>
        <p:spPr>
          <a:xfrm>
            <a:off x="685800" y="2155825"/>
            <a:ext cx="6799263" cy="646113"/>
          </a:xfrm>
        </p:spPr>
        <p:txBody>
          <a:bodyPr/>
          <a:lstStyle/>
          <a:p>
            <a:pPr marL="0" indent="0"/>
            <a:r>
              <a:rPr lang="en-US" smtClean="0"/>
              <a:t>Engineering the Personal Social Semantic Web</a:t>
            </a:r>
          </a:p>
        </p:txBody>
      </p:sp>
      <p:sp>
        <p:nvSpPr>
          <p:cNvPr id="17412" name="Subtitle 4"/>
          <p:cNvSpPr>
            <a:spLocks noGrp="1"/>
          </p:cNvSpPr>
          <p:nvPr>
            <p:ph type="subTitle" idx="1"/>
          </p:nvPr>
        </p:nvSpPr>
        <p:spPr>
          <a:xfrm>
            <a:off x="693738" y="3463925"/>
            <a:ext cx="6781800" cy="828675"/>
          </a:xfrm>
        </p:spPr>
        <p:txBody>
          <a:bodyPr/>
          <a:lstStyle/>
          <a:p>
            <a:r>
              <a:rPr lang="en-US" smtClean="0">
                <a:latin typeface="Bookman Old Style" charset="0"/>
                <a:ea typeface="Bookman Old Style" charset="0"/>
                <a:cs typeface="Bookman Old Style" charset="0"/>
              </a:rPr>
              <a:t>Fabian Abel &amp; Geert-Jan Houben</a:t>
            </a:r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0" y="0"/>
            <a:ext cx="469900" cy="2057400"/>
          </a:xfrm>
          <a:prstGeom prst="rect">
            <a:avLst/>
          </a:prstGeom>
          <a:solidFill>
            <a:srgbClr val="00A6D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>
              <a:defRPr/>
            </a:pPr>
            <a:endParaRPr lang="nl-NL" sz="2200">
              <a:latin typeface="Tahom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User characteristics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Knowledge, beliefs and background (e.g. AEHS)</a:t>
            </a:r>
          </a:p>
          <a:p>
            <a:endParaRPr lang="en-US" smtClean="0"/>
          </a:p>
          <a:p>
            <a:r>
              <a:rPr lang="en-US" smtClean="0"/>
              <a:t>Interests and preferences (e.g. Web)</a:t>
            </a:r>
          </a:p>
          <a:p>
            <a:endParaRPr lang="en-US" smtClean="0"/>
          </a:p>
          <a:p>
            <a:r>
              <a:rPr lang="en-US" smtClean="0"/>
              <a:t>Goals, plans, tasks and needs (e.g. intelligent dialogues)</a:t>
            </a:r>
          </a:p>
          <a:p>
            <a:endParaRPr lang="en-US" smtClean="0"/>
          </a:p>
          <a:p>
            <a:r>
              <a:rPr lang="en-US" smtClean="0"/>
              <a:t>Demographic information (e.g. e-commerce)</a:t>
            </a:r>
          </a:p>
          <a:p>
            <a:endParaRPr lang="en-US" smtClean="0"/>
          </a:p>
          <a:p>
            <a:r>
              <a:rPr lang="en-US" smtClean="0"/>
              <a:t>Emotional state (e.g. affective computing)</a:t>
            </a:r>
          </a:p>
          <a:p>
            <a:endParaRPr lang="en-US" smtClean="0"/>
          </a:p>
          <a:p>
            <a:r>
              <a:rPr lang="en-US" smtClean="0"/>
              <a:t>Context (e.g. pervasive, ubiquitous settings)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33" descr="tag-recommendation-time-big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525" y="690563"/>
            <a:ext cx="9072563" cy="539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147" name="Title 1"/>
          <p:cNvSpPr>
            <a:spLocks noGrp="1"/>
          </p:cNvSpPr>
          <p:nvPr>
            <p:ph type="title"/>
          </p:nvPr>
        </p:nvSpPr>
        <p:spPr>
          <a:xfrm>
            <a:off x="917575" y="101600"/>
            <a:ext cx="7159625" cy="1244600"/>
          </a:xfrm>
        </p:spPr>
        <p:txBody>
          <a:bodyPr/>
          <a:lstStyle/>
          <a:p>
            <a:r>
              <a:rPr lang="en-US" smtClean="0"/>
              <a:t>Tag Recommendations over time</a:t>
            </a:r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719138" y="1098550"/>
            <a:ext cx="8315325" cy="4724400"/>
            <a:chOff x="1346995" y="2619375"/>
            <a:chExt cx="14782800" cy="8227218"/>
          </a:xfrm>
        </p:grpSpPr>
        <p:sp>
          <p:nvSpPr>
            <p:cNvPr id="134164" name="Rectangle 15"/>
            <p:cNvSpPr>
              <a:spLocks noChangeArrowheads="1"/>
            </p:cNvSpPr>
            <p:nvPr/>
          </p:nvSpPr>
          <p:spPr bwMode="auto">
            <a:xfrm>
              <a:off x="10067132" y="5665569"/>
              <a:ext cx="6062663" cy="4019797"/>
            </a:xfrm>
            <a:prstGeom prst="rect">
              <a:avLst/>
            </a:prstGeom>
            <a:solidFill>
              <a:schemeClr val="bg1"/>
            </a:solidFill>
            <a:ln w="101600">
              <a:solidFill>
                <a:srgbClr val="01A200"/>
              </a:solidFill>
              <a:miter lim="800000"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290513" indent="-290513"/>
              <a:r>
                <a:rPr lang="en-US" sz="1800" b="1">
                  <a:solidFill>
                    <a:schemeClr val="tx2"/>
                  </a:solidFill>
                </a:rPr>
                <a:t> Consideration of external </a:t>
              </a:r>
            </a:p>
            <a:p>
              <a:pPr marL="290513" indent="-290513"/>
              <a:r>
                <a:rPr lang="en-US" sz="1800" b="1">
                  <a:solidFill>
                    <a:schemeClr val="tx2"/>
                  </a:solidFill>
                </a:rPr>
                <a:t> profile information (Mypes) </a:t>
              </a:r>
            </a:p>
            <a:p>
              <a:pPr marL="290513" indent="-290513"/>
              <a:r>
                <a:rPr lang="en-US" sz="1800" b="1">
                  <a:solidFill>
                    <a:schemeClr val="tx2"/>
                  </a:solidFill>
                </a:rPr>
                <a:t> also leads to significant </a:t>
              </a:r>
            </a:p>
            <a:p>
              <a:pPr marL="290513" indent="-290513"/>
              <a:r>
                <a:rPr lang="en-US" sz="1800" b="1">
                  <a:solidFill>
                    <a:schemeClr val="tx2"/>
                  </a:solidFill>
                </a:rPr>
                <a:t> improvement when the </a:t>
              </a:r>
            </a:p>
            <a:p>
              <a:pPr marL="290513" indent="-290513"/>
              <a:r>
                <a:rPr lang="en-US" sz="1800" b="1">
                  <a:solidFill>
                    <a:schemeClr val="tx2"/>
                  </a:solidFill>
                </a:rPr>
                <a:t> profiles in the target service </a:t>
              </a:r>
            </a:p>
            <a:p>
              <a:pPr marL="290513" indent="-290513"/>
              <a:r>
                <a:rPr lang="en-US" sz="1800" b="1">
                  <a:solidFill>
                    <a:schemeClr val="tx2"/>
                  </a:solidFill>
                </a:rPr>
                <a:t> are growing.  </a:t>
              </a:r>
              <a:endParaRPr lang="en-US" sz="1800">
                <a:solidFill>
                  <a:schemeClr val="tx2"/>
                </a:solidFill>
              </a:endParaRPr>
            </a:p>
          </p:txBody>
        </p:sp>
        <p:cxnSp>
          <p:nvCxnSpPr>
            <p:cNvPr id="134165" name="Straight Connector 11"/>
            <p:cNvCxnSpPr>
              <a:cxnSpLocks noChangeShapeType="1"/>
            </p:cNvCxnSpPr>
            <p:nvPr/>
          </p:nvCxnSpPr>
          <p:spPr bwMode="auto">
            <a:xfrm rot="5400000" flipH="1" flipV="1">
              <a:off x="3976291" y="6390878"/>
              <a:ext cx="7544594" cy="1588"/>
            </a:xfrm>
            <a:prstGeom prst="line">
              <a:avLst/>
            </a:prstGeom>
            <a:noFill/>
            <a:ln w="101600">
              <a:solidFill>
                <a:srgbClr val="00AE31"/>
              </a:solidFill>
              <a:round/>
              <a:headEnd type="none" w="sm" len="sm"/>
              <a:tailEnd type="none" w="sm" len="sm"/>
            </a:ln>
          </p:spPr>
        </p:cxnSp>
        <p:cxnSp>
          <p:nvCxnSpPr>
            <p:cNvPr id="134166" name="Straight Connector 12"/>
            <p:cNvCxnSpPr>
              <a:cxnSpLocks noChangeShapeType="1"/>
            </p:cNvCxnSpPr>
            <p:nvPr/>
          </p:nvCxnSpPr>
          <p:spPr bwMode="auto">
            <a:xfrm rot="10800000">
              <a:off x="7748589" y="6349998"/>
              <a:ext cx="2318543" cy="1588"/>
            </a:xfrm>
            <a:prstGeom prst="line">
              <a:avLst/>
            </a:prstGeom>
            <a:noFill/>
            <a:ln w="101600">
              <a:solidFill>
                <a:srgbClr val="00AE31"/>
              </a:solidFill>
              <a:round/>
              <a:headEnd type="none" w="sm" len="sm"/>
              <a:tailEnd type="triangle" w="lg" len="med"/>
            </a:ln>
          </p:spPr>
        </p:cxnSp>
        <p:sp>
          <p:nvSpPr>
            <p:cNvPr id="134167" name="Rectangle 15"/>
            <p:cNvSpPr>
              <a:spLocks noChangeArrowheads="1"/>
            </p:cNvSpPr>
            <p:nvPr/>
          </p:nvSpPr>
          <p:spPr bwMode="auto">
            <a:xfrm>
              <a:off x="1346995" y="10162381"/>
              <a:ext cx="6601798" cy="684212"/>
            </a:xfrm>
            <a:prstGeom prst="rect">
              <a:avLst/>
            </a:prstGeom>
            <a:noFill/>
            <a:ln w="101600">
              <a:solidFill>
                <a:srgbClr val="00AE31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l" defTabSz="517525" eaLnBrk="0" hangingPunct="0"/>
              <a:endParaRPr lang="en-US" sz="1400">
                <a:latin typeface="Arial" charset="0"/>
              </a:endParaRPr>
            </a:p>
          </p:txBody>
        </p:sp>
      </p:grpSp>
      <p:grpSp>
        <p:nvGrpSpPr>
          <p:cNvPr id="4" name="Group 42"/>
          <p:cNvGrpSpPr>
            <a:grpSpLocks/>
          </p:cNvGrpSpPr>
          <p:nvPr/>
        </p:nvGrpSpPr>
        <p:grpSpPr bwMode="auto">
          <a:xfrm>
            <a:off x="804863" y="3941763"/>
            <a:ext cx="1376362" cy="1400175"/>
            <a:chOff x="1636573" y="7571580"/>
            <a:chExt cx="2447181" cy="2438401"/>
          </a:xfrm>
        </p:grpSpPr>
        <p:sp>
          <p:nvSpPr>
            <p:cNvPr id="134158" name="Rectangle 25"/>
            <p:cNvSpPr>
              <a:spLocks noChangeArrowheads="1"/>
            </p:cNvSpPr>
            <p:nvPr/>
          </p:nvSpPr>
          <p:spPr bwMode="auto">
            <a:xfrm>
              <a:off x="1636573" y="8970142"/>
              <a:ext cx="2326792" cy="1039839"/>
            </a:xfrm>
            <a:prstGeom prst="rect">
              <a:avLst/>
            </a:prstGeom>
            <a:solidFill>
              <a:schemeClr val="bg1"/>
            </a:solidFill>
            <a:ln w="63500">
              <a:solidFill>
                <a:srgbClr val="595959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l" defTabSz="517525" eaLnBrk="0" hangingPunct="0"/>
              <a:endParaRPr lang="en-US" sz="1400">
                <a:latin typeface="Arial" charset="0"/>
              </a:endParaRPr>
            </a:p>
          </p:txBody>
        </p:sp>
        <p:sp>
          <p:nvSpPr>
            <p:cNvPr id="134159" name="TextBox 26"/>
            <p:cNvSpPr txBox="1">
              <a:spLocks noChangeArrowheads="1"/>
            </p:cNvSpPr>
            <p:nvPr/>
          </p:nvSpPr>
          <p:spPr bwMode="auto">
            <a:xfrm>
              <a:off x="1690424" y="8995574"/>
              <a:ext cx="2393330" cy="964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b="1">
                  <a:solidFill>
                    <a:srgbClr val="000000"/>
                  </a:solidFill>
                </a:rPr>
                <a:t>Baseline </a:t>
              </a:r>
            </a:p>
            <a:p>
              <a:r>
                <a:rPr lang="en-US" sz="1200" b="1">
                  <a:solidFill>
                    <a:srgbClr val="000000"/>
                  </a:solidFill>
                </a:rPr>
                <a:t>(target profile)</a:t>
              </a:r>
            </a:p>
          </p:txBody>
        </p:sp>
        <p:sp>
          <p:nvSpPr>
            <p:cNvPr id="134160" name="Line 25"/>
            <p:cNvSpPr>
              <a:spLocks noChangeShapeType="1"/>
            </p:cNvSpPr>
            <p:nvPr/>
          </p:nvSpPr>
          <p:spPr bwMode="auto">
            <a:xfrm>
              <a:off x="1768193" y="7571580"/>
              <a:ext cx="493201" cy="0"/>
            </a:xfrm>
            <a:prstGeom prst="line">
              <a:avLst/>
            </a:prstGeom>
            <a:noFill/>
            <a:ln w="63500">
              <a:solidFill>
                <a:srgbClr val="606060"/>
              </a:solidFill>
              <a:round/>
              <a:headEnd type="none" w="sm" len="sm"/>
              <a:tailEnd type="triangle" w="lg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161" name="Line 25"/>
            <p:cNvSpPr>
              <a:spLocks noChangeShapeType="1"/>
            </p:cNvSpPr>
            <p:nvPr/>
          </p:nvSpPr>
          <p:spPr bwMode="auto">
            <a:xfrm flipH="1" flipV="1">
              <a:off x="1778922" y="7571580"/>
              <a:ext cx="25271" cy="1423995"/>
            </a:xfrm>
            <a:prstGeom prst="line">
              <a:avLst/>
            </a:prstGeom>
            <a:noFill/>
            <a:ln w="63500">
              <a:solidFill>
                <a:srgbClr val="606060"/>
              </a:solidFill>
              <a:round/>
              <a:headEnd type="none" w="sm" len="sm"/>
              <a:tailEnd type="none" w="lg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162" name="Line 25"/>
            <p:cNvSpPr>
              <a:spLocks noChangeShapeType="1"/>
            </p:cNvSpPr>
            <p:nvPr/>
          </p:nvSpPr>
          <p:spPr bwMode="auto">
            <a:xfrm>
              <a:off x="1768193" y="8333581"/>
              <a:ext cx="493201" cy="0"/>
            </a:xfrm>
            <a:prstGeom prst="line">
              <a:avLst/>
            </a:prstGeom>
            <a:noFill/>
            <a:ln w="63500">
              <a:solidFill>
                <a:srgbClr val="606060"/>
              </a:solidFill>
              <a:round/>
              <a:headEnd type="none" w="sm" len="sm"/>
              <a:tailEnd type="triangle" w="lg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163" name="Line 25"/>
            <p:cNvSpPr>
              <a:spLocks noChangeShapeType="1"/>
            </p:cNvSpPr>
            <p:nvPr/>
          </p:nvSpPr>
          <p:spPr bwMode="auto">
            <a:xfrm>
              <a:off x="1768193" y="8714581"/>
              <a:ext cx="493201" cy="0"/>
            </a:xfrm>
            <a:prstGeom prst="line">
              <a:avLst/>
            </a:prstGeom>
            <a:noFill/>
            <a:ln w="63500">
              <a:solidFill>
                <a:srgbClr val="606060"/>
              </a:solidFill>
              <a:round/>
              <a:headEnd type="none" w="sm" len="sm"/>
              <a:tailEnd type="triangle" w="lg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" name="Group 43"/>
          <p:cNvGrpSpPr>
            <a:grpSpLocks/>
          </p:cNvGrpSpPr>
          <p:nvPr/>
        </p:nvGrpSpPr>
        <p:grpSpPr bwMode="auto">
          <a:xfrm>
            <a:off x="825500" y="806450"/>
            <a:ext cx="1308100" cy="2763838"/>
            <a:chOff x="1534802" y="2112142"/>
            <a:chExt cx="2326792" cy="4813839"/>
          </a:xfrm>
        </p:grpSpPr>
        <p:grpSp>
          <p:nvGrpSpPr>
            <p:cNvPr id="134151" name="Group 38"/>
            <p:cNvGrpSpPr>
              <a:grpSpLocks/>
            </p:cNvGrpSpPr>
            <p:nvPr/>
          </p:nvGrpSpPr>
          <p:grpSpPr bwMode="auto">
            <a:xfrm>
              <a:off x="1534802" y="2112142"/>
              <a:ext cx="2326792" cy="4813839"/>
              <a:chOff x="1628986" y="2112142"/>
              <a:chExt cx="2326792" cy="4813839"/>
            </a:xfrm>
          </p:grpSpPr>
          <p:sp>
            <p:nvSpPr>
              <p:cNvPr id="134153" name="Line 25"/>
              <p:cNvSpPr>
                <a:spLocks noChangeShapeType="1"/>
              </p:cNvSpPr>
              <p:nvPr/>
            </p:nvSpPr>
            <p:spPr bwMode="auto">
              <a:xfrm flipV="1">
                <a:off x="1778923" y="4904581"/>
                <a:ext cx="482471" cy="0"/>
              </a:xfrm>
              <a:prstGeom prst="line">
                <a:avLst/>
              </a:prstGeom>
              <a:noFill/>
              <a:ln w="63500">
                <a:solidFill>
                  <a:srgbClr val="00AE31"/>
                </a:solidFill>
                <a:round/>
                <a:headEnd type="none" w="sm" len="sm"/>
                <a:tailEnd type="triangle" w="lg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154" name="Line 25"/>
              <p:cNvSpPr>
                <a:spLocks noChangeShapeType="1"/>
              </p:cNvSpPr>
              <p:nvPr/>
            </p:nvSpPr>
            <p:spPr bwMode="auto">
              <a:xfrm flipH="1">
                <a:off x="1778923" y="3151982"/>
                <a:ext cx="0" cy="3773999"/>
              </a:xfrm>
              <a:prstGeom prst="line">
                <a:avLst/>
              </a:prstGeom>
              <a:noFill/>
              <a:ln w="63500">
                <a:solidFill>
                  <a:srgbClr val="00AE31"/>
                </a:solidFill>
                <a:round/>
                <a:headEnd type="none" w="sm" len="sm"/>
                <a:tailEnd type="none" w="lg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155" name="Rectangle 23"/>
              <p:cNvSpPr>
                <a:spLocks noChangeArrowheads="1"/>
              </p:cNvSpPr>
              <p:nvPr/>
            </p:nvSpPr>
            <p:spPr bwMode="auto">
              <a:xfrm>
                <a:off x="1628986" y="2112142"/>
                <a:ext cx="2326792" cy="1039839"/>
              </a:xfrm>
              <a:prstGeom prst="rect">
                <a:avLst/>
              </a:prstGeom>
              <a:solidFill>
                <a:schemeClr val="bg1"/>
              </a:solidFill>
              <a:ln w="63500">
                <a:solidFill>
                  <a:srgbClr val="00AE31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l" defTabSz="517525" eaLnBrk="0" hangingPunct="0"/>
                <a:endParaRPr lang="en-US" sz="1400">
                  <a:latin typeface="Arial" charset="0"/>
                </a:endParaRPr>
              </a:p>
            </p:txBody>
          </p:sp>
          <p:sp>
            <p:nvSpPr>
              <p:cNvPr id="134156" name="Line 25"/>
              <p:cNvSpPr>
                <a:spLocks noChangeShapeType="1"/>
              </p:cNvSpPr>
              <p:nvPr/>
            </p:nvSpPr>
            <p:spPr bwMode="auto">
              <a:xfrm flipV="1">
                <a:off x="1804194" y="5666581"/>
                <a:ext cx="482471" cy="0"/>
              </a:xfrm>
              <a:prstGeom prst="line">
                <a:avLst/>
              </a:prstGeom>
              <a:noFill/>
              <a:ln w="63500">
                <a:solidFill>
                  <a:srgbClr val="00AE31"/>
                </a:solidFill>
                <a:round/>
                <a:headEnd type="none" w="sm" len="sm"/>
                <a:tailEnd type="triangle" w="lg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157" name="Line 25"/>
              <p:cNvSpPr>
                <a:spLocks noChangeShapeType="1"/>
              </p:cNvSpPr>
              <p:nvPr/>
            </p:nvSpPr>
            <p:spPr bwMode="auto">
              <a:xfrm flipV="1">
                <a:off x="1804194" y="6885781"/>
                <a:ext cx="482471" cy="0"/>
              </a:xfrm>
              <a:prstGeom prst="line">
                <a:avLst/>
              </a:prstGeom>
              <a:noFill/>
              <a:ln w="63500">
                <a:solidFill>
                  <a:srgbClr val="00AE31"/>
                </a:solidFill>
                <a:round/>
                <a:headEnd type="none" w="sm" len="sm"/>
                <a:tailEnd type="triangle" w="lg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pic>
          <p:nvPicPr>
            <p:cNvPr id="134152" name="Picture 75" descr="mypes-logo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78923" y="2312986"/>
              <a:ext cx="1965055" cy="735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Observations</a:t>
            </a:r>
          </a:p>
        </p:txBody>
      </p:sp>
      <p:sp>
        <p:nvSpPr>
          <p:cNvPr id="1351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95263" lvl="1" indent="-195263">
              <a:buFont typeface="Times" charset="0"/>
              <a:buNone/>
            </a:pPr>
            <a:r>
              <a:rPr lang="en-US" b="1" smtClean="0"/>
              <a:t>Benefits of cross-system user modeling:</a:t>
            </a:r>
            <a:endParaRPr lang="en-US" smtClean="0"/>
          </a:p>
          <a:p>
            <a:pPr marL="195263" lvl="1" indent="-195263">
              <a:buFontTx/>
              <a:buChar char="•"/>
            </a:pPr>
            <a:r>
              <a:rPr lang="en-US" smtClean="0"/>
              <a:t>users reveal different facets in the different services </a:t>
            </a:r>
          </a:p>
          <a:p>
            <a:pPr marL="195263" lvl="1" indent="-195263">
              <a:buFontTx/>
              <a:buChar char="•"/>
            </a:pPr>
            <a:r>
              <a:rPr lang="en-US" smtClean="0"/>
              <a:t>cross-system UM by means of profile aggregation </a:t>
            </a:r>
            <a:r>
              <a:rPr lang="en-US" smtClean="0">
                <a:sym typeface="Wingdings" charset="2"/>
              </a:rPr>
              <a:t></a:t>
            </a:r>
            <a:r>
              <a:rPr lang="en-US" smtClean="0"/>
              <a:t> richer profiles (more information)</a:t>
            </a:r>
          </a:p>
          <a:p>
            <a:pPr marL="195263" lvl="1" indent="-195263">
              <a:buFontTx/>
              <a:buChar char="•"/>
            </a:pPr>
            <a:r>
              <a:rPr lang="en-US" smtClean="0"/>
              <a:t>significant improvements for recommending tags and Web sites in cold-start situations </a:t>
            </a:r>
          </a:p>
          <a:p>
            <a:pPr marL="195263" lvl="1" indent="-195263">
              <a:buFontTx/>
              <a:buChar char="•"/>
            </a:pPr>
            <a:r>
              <a:rPr lang="en-US" smtClean="0"/>
              <a:t>significant improvements also beyond the cold-start</a:t>
            </a:r>
          </a:p>
          <a:p>
            <a:pPr marL="195263" lvl="1" indent="-195263">
              <a:buFontTx/>
              <a:buChar char="•"/>
            </a:pPr>
            <a:endParaRPr lang="en-US" smtClean="0"/>
          </a:p>
          <a:p>
            <a:pPr marL="195263" lvl="1" indent="-195263">
              <a:buFont typeface="Times" charset="0"/>
              <a:buNone/>
            </a:pPr>
            <a:r>
              <a:rPr lang="en-US" b="1" smtClean="0"/>
              <a:t>Further readings: </a:t>
            </a:r>
            <a:r>
              <a:rPr lang="en-US" smtClean="0">
                <a:hlinkClick r:id="rId2"/>
              </a:rPr>
              <a:t>http://wis.ewi.tudelft.nl/papers/2011-umuai-cross-system-um.pdf</a:t>
            </a:r>
            <a:r>
              <a:rPr lang="en-US" smtClean="0"/>
              <a:t> </a:t>
            </a:r>
          </a:p>
          <a:p>
            <a:pPr marL="195263" lvl="1" indent="-195263">
              <a:buFontTx/>
              <a:buChar char="•"/>
            </a:pPr>
            <a:endParaRPr lang="en-US" smtClean="0"/>
          </a:p>
        </p:txBody>
      </p:sp>
      <p:grpSp>
        <p:nvGrpSpPr>
          <p:cNvPr id="135172" name="Group 67"/>
          <p:cNvGrpSpPr>
            <a:grpSpLocks noChangeAspect="1"/>
          </p:cNvGrpSpPr>
          <p:nvPr/>
        </p:nvGrpSpPr>
        <p:grpSpPr bwMode="auto">
          <a:xfrm>
            <a:off x="5270500" y="398463"/>
            <a:ext cx="3365500" cy="938212"/>
            <a:chOff x="2840038" y="1780381"/>
            <a:chExt cx="10094912" cy="2952750"/>
          </a:xfrm>
        </p:grpSpPr>
        <p:pic>
          <p:nvPicPr>
            <p:cNvPr id="135173" name="Picture 35" descr="del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797800" y="2782094"/>
              <a:ext cx="1447800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5174" name="Picture 36" descr="twitter_logo_header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645400" y="2096294"/>
              <a:ext cx="1676400" cy="388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5175" name="Picture 37" descr="Last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350000" y="4241006"/>
              <a:ext cx="914400" cy="492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5176" name="Picture 38" descr="blogspot-logo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807200" y="1780381"/>
              <a:ext cx="457200" cy="455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5177" name="Picture 39" descr="facebook-logo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8024813" y="4012406"/>
              <a:ext cx="1524000" cy="574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5178" name="Picture 40" descr="flickr_logo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340600" y="2623344"/>
              <a:ext cx="895350" cy="3508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5179" name="Picture 41" descr="linkedin-logo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6635750" y="3871119"/>
              <a:ext cx="1162050" cy="3286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5180" name="Picture 42" descr="stumbleupon-logo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6173788" y="2763044"/>
              <a:ext cx="97155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5181" name="Picture 43" descr="foaf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6218238" y="2324894"/>
              <a:ext cx="747712" cy="374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5182" name="Picture 45" descr="web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2840038" y="1953419"/>
              <a:ext cx="3378200" cy="2533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5183" name="Rectangle 59"/>
            <p:cNvSpPr>
              <a:spLocks noChangeArrowheads="1"/>
            </p:cNvSpPr>
            <p:nvPr/>
          </p:nvSpPr>
          <p:spPr bwMode="auto">
            <a:xfrm>
              <a:off x="11903075" y="2296319"/>
              <a:ext cx="517525" cy="714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258633" tIns="129318" rIns="258633" bIns="129318">
              <a:prstTxWarp prst="textNoShape">
                <a:avLst/>
              </a:prstTxWarp>
              <a:spAutoFit/>
            </a:bodyPr>
            <a:lstStyle/>
            <a:p>
              <a:pPr defTabSz="766763"/>
              <a:endParaRPr lang="en-US" sz="3000">
                <a:ea typeface="ＭＳ Ｐゴシック" charset="-128"/>
                <a:cs typeface="ＭＳ Ｐゴシック" charset="-128"/>
              </a:endParaRPr>
            </a:p>
          </p:txBody>
        </p:sp>
        <p:grpSp>
          <p:nvGrpSpPr>
            <p:cNvPr id="135184" name="Group 105"/>
            <p:cNvGrpSpPr>
              <a:grpSpLocks/>
            </p:cNvGrpSpPr>
            <p:nvPr/>
          </p:nvGrpSpPr>
          <p:grpSpPr bwMode="auto">
            <a:xfrm>
              <a:off x="7264405" y="2528097"/>
              <a:ext cx="5670551" cy="1690690"/>
              <a:chOff x="4576" y="2055"/>
              <a:chExt cx="3572" cy="1065"/>
            </a:xfrm>
          </p:grpSpPr>
          <p:pic>
            <p:nvPicPr>
              <p:cNvPr id="135185" name="Picture 20" descr="mypes-logo"/>
              <p:cNvPicPr>
                <a:picLocks noChangeAspect="1" noChangeArrowheads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 bwMode="auto">
              <a:xfrm>
                <a:off x="6848" y="2215"/>
                <a:ext cx="1300" cy="4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5186" name="Line 47"/>
              <p:cNvSpPr>
                <a:spLocks noChangeShapeType="1"/>
              </p:cNvSpPr>
              <p:nvPr/>
            </p:nvSpPr>
            <p:spPr bwMode="auto">
              <a:xfrm>
                <a:off x="5731" y="2055"/>
                <a:ext cx="957" cy="308"/>
              </a:xfrm>
              <a:prstGeom prst="line">
                <a:avLst/>
              </a:prstGeom>
              <a:noFill/>
              <a:ln w="12700">
                <a:solidFill>
                  <a:srgbClr val="0FA122"/>
                </a:solidFill>
                <a:round/>
                <a:headEnd type="none" w="sm" len="sm"/>
                <a:tailEnd type="triangle" w="lg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187" name="Line 48"/>
              <p:cNvSpPr>
                <a:spLocks noChangeShapeType="1"/>
              </p:cNvSpPr>
              <p:nvPr/>
            </p:nvSpPr>
            <p:spPr bwMode="auto">
              <a:xfrm>
                <a:off x="5188" y="2230"/>
                <a:ext cx="1497" cy="229"/>
              </a:xfrm>
              <a:prstGeom prst="line">
                <a:avLst/>
              </a:prstGeom>
              <a:noFill/>
              <a:ln w="12700">
                <a:solidFill>
                  <a:srgbClr val="0FA122"/>
                </a:solidFill>
                <a:round/>
                <a:headEnd type="none" w="sm" len="sm"/>
                <a:tailEnd type="triangle" w="lg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188" name="Line 49"/>
              <p:cNvSpPr>
                <a:spLocks noChangeShapeType="1"/>
              </p:cNvSpPr>
              <p:nvPr/>
            </p:nvSpPr>
            <p:spPr bwMode="auto">
              <a:xfrm flipV="1">
                <a:off x="4912" y="2674"/>
                <a:ext cx="1773" cy="254"/>
              </a:xfrm>
              <a:prstGeom prst="line">
                <a:avLst/>
              </a:prstGeom>
              <a:noFill/>
              <a:ln w="12700">
                <a:solidFill>
                  <a:srgbClr val="0FA122"/>
                </a:solidFill>
                <a:round/>
                <a:headEnd type="none" w="sm" len="sm"/>
                <a:tailEnd type="triangle" w="lg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189" name="Line 50"/>
              <p:cNvSpPr>
                <a:spLocks noChangeShapeType="1"/>
              </p:cNvSpPr>
              <p:nvPr/>
            </p:nvSpPr>
            <p:spPr bwMode="auto">
              <a:xfrm flipV="1">
                <a:off x="4576" y="2459"/>
                <a:ext cx="1821" cy="0"/>
              </a:xfrm>
              <a:prstGeom prst="line">
                <a:avLst/>
              </a:prstGeom>
              <a:noFill/>
              <a:ln w="12700">
                <a:solidFill>
                  <a:srgbClr val="0FA122"/>
                </a:solidFill>
                <a:round/>
                <a:headEnd type="none" w="sm" len="sm"/>
                <a:tailEnd type="triangle" w="lg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190" name="Line 51"/>
              <p:cNvSpPr>
                <a:spLocks noChangeShapeType="1"/>
              </p:cNvSpPr>
              <p:nvPr/>
            </p:nvSpPr>
            <p:spPr bwMode="auto">
              <a:xfrm flipV="1">
                <a:off x="5872" y="2566"/>
                <a:ext cx="646" cy="108"/>
              </a:xfrm>
              <a:prstGeom prst="line">
                <a:avLst/>
              </a:prstGeom>
              <a:noFill/>
              <a:ln w="12700">
                <a:solidFill>
                  <a:srgbClr val="0FA122"/>
                </a:solidFill>
                <a:round/>
                <a:headEnd type="none" w="sm" len="sm"/>
                <a:tailEnd type="triangle" w="lg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191" name="Line 52"/>
              <p:cNvSpPr>
                <a:spLocks noChangeShapeType="1"/>
              </p:cNvSpPr>
              <p:nvPr/>
            </p:nvSpPr>
            <p:spPr bwMode="auto">
              <a:xfrm flipV="1">
                <a:off x="6063" y="2791"/>
                <a:ext cx="670" cy="166"/>
              </a:xfrm>
              <a:prstGeom prst="line">
                <a:avLst/>
              </a:prstGeom>
              <a:noFill/>
              <a:ln w="12700">
                <a:solidFill>
                  <a:srgbClr val="0FA122"/>
                </a:solidFill>
                <a:round/>
                <a:headEnd type="none" w="sm" len="sm"/>
                <a:tailEnd type="triangle" w="lg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35192" name="Group 81"/>
              <p:cNvGrpSpPr>
                <a:grpSpLocks/>
              </p:cNvGrpSpPr>
              <p:nvPr/>
            </p:nvGrpSpPr>
            <p:grpSpPr bwMode="auto">
              <a:xfrm>
                <a:off x="6992" y="2622"/>
                <a:ext cx="993" cy="498"/>
                <a:chOff x="7598" y="1425"/>
                <a:chExt cx="993" cy="498"/>
              </a:xfrm>
            </p:grpSpPr>
            <p:sp>
              <p:nvSpPr>
                <p:cNvPr id="135193" name="Rectangle 60"/>
                <p:cNvSpPr>
                  <a:spLocks noChangeArrowheads="1"/>
                </p:cNvSpPr>
                <p:nvPr/>
              </p:nvSpPr>
              <p:spPr bwMode="auto">
                <a:xfrm>
                  <a:off x="7598" y="1528"/>
                  <a:ext cx="208" cy="324"/>
                </a:xfrm>
                <a:prstGeom prst="rect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lIns="258633" tIns="129318" rIns="258633" bIns="129318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35194" name="Line 61"/>
                <p:cNvSpPr>
                  <a:spLocks noChangeShapeType="1"/>
                </p:cNvSpPr>
                <p:nvPr/>
              </p:nvSpPr>
              <p:spPr bwMode="auto">
                <a:xfrm>
                  <a:off x="7626" y="1664"/>
                  <a:ext cx="129" cy="0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/>
                </a:ln>
              </p:spPr>
              <p:txBody>
                <a:bodyPr lIns="258633" tIns="129318" rIns="258633" bIns="129318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35195" name="Line 62"/>
                <p:cNvSpPr>
                  <a:spLocks noChangeShapeType="1"/>
                </p:cNvSpPr>
                <p:nvPr/>
              </p:nvSpPr>
              <p:spPr bwMode="auto">
                <a:xfrm>
                  <a:off x="7627" y="1606"/>
                  <a:ext cx="130" cy="0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/>
                </a:ln>
              </p:spPr>
              <p:txBody>
                <a:bodyPr lIns="258633" tIns="129318" rIns="258633" bIns="129318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35196" name="Rectangle 63"/>
                <p:cNvSpPr>
                  <a:spLocks noChangeArrowheads="1"/>
                </p:cNvSpPr>
                <p:nvPr/>
              </p:nvSpPr>
              <p:spPr bwMode="auto">
                <a:xfrm>
                  <a:off x="7783" y="1597"/>
                  <a:ext cx="209" cy="32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lIns="258633" tIns="129318" rIns="258633" bIns="129318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35197" name="Line 64"/>
                <p:cNvSpPr>
                  <a:spLocks noChangeShapeType="1"/>
                </p:cNvSpPr>
                <p:nvPr/>
              </p:nvSpPr>
              <p:spPr bwMode="auto">
                <a:xfrm>
                  <a:off x="7811" y="1733"/>
                  <a:ext cx="130" cy="0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/>
                </a:ln>
              </p:spPr>
              <p:txBody>
                <a:bodyPr lIns="258633" tIns="129318" rIns="258633" bIns="129318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35198" name="Line 65"/>
                <p:cNvSpPr>
                  <a:spLocks noChangeShapeType="1"/>
                </p:cNvSpPr>
                <p:nvPr/>
              </p:nvSpPr>
              <p:spPr bwMode="auto">
                <a:xfrm>
                  <a:off x="7813" y="1676"/>
                  <a:ext cx="130" cy="0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/>
                </a:ln>
              </p:spPr>
              <p:txBody>
                <a:bodyPr lIns="258633" tIns="129318" rIns="258633" bIns="129318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pic>
              <p:nvPicPr>
                <p:cNvPr id="135199" name="Picture 66" descr="stumbleupon-logo"/>
                <p:cNvPicPr>
                  <a:picLocks noChangeAspect="1" noChangeArrowheads="1"/>
                </p:cNvPicPr>
                <p:nvPr/>
              </p:nvPicPr>
              <p:blipFill>
                <a:blip r:embed="rId10"/>
                <a:srcRect/>
                <a:stretch>
                  <a:fillRect/>
                </a:stretch>
              </p:blipFill>
              <p:spPr bwMode="auto">
                <a:xfrm>
                  <a:off x="7647" y="1707"/>
                  <a:ext cx="110" cy="11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35200" name="Picture 67" descr="blogspot-logo"/>
                <p:cNvPicPr>
                  <a:picLocks noChangeAspect="1" noChangeArrowheads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7849" y="1777"/>
                  <a:ext cx="92" cy="9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35201" name="Picture 68" descr="linkedin-logo"/>
                <p:cNvPicPr>
                  <a:picLocks noChangeAspect="1" noChangeArrowheads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8292" y="1815"/>
                  <a:ext cx="286" cy="8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35202" name="Rectangle 69"/>
                <p:cNvSpPr>
                  <a:spLocks noChangeArrowheads="1"/>
                </p:cNvSpPr>
                <p:nvPr/>
              </p:nvSpPr>
              <p:spPr bwMode="auto">
                <a:xfrm>
                  <a:off x="8276" y="1599"/>
                  <a:ext cx="315" cy="324"/>
                </a:xfrm>
                <a:prstGeom prst="rect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lIns="258633" tIns="129318" rIns="258633" bIns="129318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35203" name="Line 70"/>
                <p:cNvSpPr>
                  <a:spLocks noChangeShapeType="1"/>
                </p:cNvSpPr>
                <p:nvPr/>
              </p:nvSpPr>
              <p:spPr bwMode="auto">
                <a:xfrm>
                  <a:off x="8304" y="1735"/>
                  <a:ext cx="208" cy="0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/>
                </a:ln>
              </p:spPr>
              <p:txBody>
                <a:bodyPr lIns="258633" tIns="129318" rIns="258633" bIns="129318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35204" name="Line 71"/>
                <p:cNvSpPr>
                  <a:spLocks noChangeShapeType="1"/>
                </p:cNvSpPr>
                <p:nvPr/>
              </p:nvSpPr>
              <p:spPr bwMode="auto">
                <a:xfrm>
                  <a:off x="8305" y="1678"/>
                  <a:ext cx="207" cy="0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/>
                </a:ln>
              </p:spPr>
              <p:txBody>
                <a:bodyPr lIns="258633" tIns="129318" rIns="258633" bIns="129318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35205" name="Rectangle 72"/>
                <p:cNvSpPr>
                  <a:spLocks noChangeArrowheads="1"/>
                </p:cNvSpPr>
                <p:nvPr/>
              </p:nvSpPr>
              <p:spPr bwMode="auto">
                <a:xfrm>
                  <a:off x="7962" y="1528"/>
                  <a:ext cx="237" cy="32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lIns="258633" tIns="129318" rIns="258633" bIns="129318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35206" name="Line 73"/>
                <p:cNvSpPr>
                  <a:spLocks noChangeShapeType="1"/>
                </p:cNvSpPr>
                <p:nvPr/>
              </p:nvSpPr>
              <p:spPr bwMode="auto">
                <a:xfrm>
                  <a:off x="7989" y="1664"/>
                  <a:ext cx="129" cy="0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/>
                </a:ln>
              </p:spPr>
              <p:txBody>
                <a:bodyPr lIns="258633" tIns="129318" rIns="258633" bIns="129318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35207" name="Line 74"/>
                <p:cNvSpPr>
                  <a:spLocks noChangeShapeType="1"/>
                </p:cNvSpPr>
                <p:nvPr/>
              </p:nvSpPr>
              <p:spPr bwMode="auto">
                <a:xfrm>
                  <a:off x="7990" y="1606"/>
                  <a:ext cx="130" cy="0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/>
                </a:ln>
              </p:spPr>
              <p:txBody>
                <a:bodyPr lIns="258633" tIns="129318" rIns="258633" bIns="129318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pic>
              <p:nvPicPr>
                <p:cNvPr id="135208" name="Picture 75" descr="flickr_logo"/>
                <p:cNvPicPr>
                  <a:picLocks noChangeAspect="1" noChangeArrowheads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7990" y="1733"/>
                  <a:ext cx="195" cy="8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35209" name="Rectangle 76"/>
                <p:cNvSpPr>
                  <a:spLocks noChangeArrowheads="1"/>
                </p:cNvSpPr>
                <p:nvPr/>
              </p:nvSpPr>
              <p:spPr bwMode="auto">
                <a:xfrm>
                  <a:off x="8189" y="1425"/>
                  <a:ext cx="246" cy="32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lIns="258633" tIns="129318" rIns="258633" bIns="129318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35210" name="Line 77"/>
                <p:cNvSpPr>
                  <a:spLocks noChangeShapeType="1"/>
                </p:cNvSpPr>
                <p:nvPr/>
              </p:nvSpPr>
              <p:spPr bwMode="auto">
                <a:xfrm>
                  <a:off x="8254" y="1561"/>
                  <a:ext cx="130" cy="0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/>
                </a:ln>
              </p:spPr>
              <p:txBody>
                <a:bodyPr lIns="258633" tIns="129318" rIns="258633" bIns="129318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35211" name="Line 78"/>
                <p:cNvSpPr>
                  <a:spLocks noChangeShapeType="1"/>
                </p:cNvSpPr>
                <p:nvPr/>
              </p:nvSpPr>
              <p:spPr bwMode="auto">
                <a:xfrm>
                  <a:off x="8256" y="1503"/>
                  <a:ext cx="130" cy="0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/>
                </a:ln>
              </p:spPr>
              <p:txBody>
                <a:bodyPr lIns="258633" tIns="129318" rIns="258633" bIns="129318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pic>
              <p:nvPicPr>
                <p:cNvPr id="135212" name="Picture 79" descr="facebook-logo"/>
                <p:cNvPicPr>
                  <a:picLocks noChangeAspect="1" noChangeArrowheads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8202" y="1632"/>
                  <a:ext cx="218" cy="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</p:grpSp>
      <p:sp>
        <p:nvSpPr>
          <p:cNvPr id="45" name="Rectangle 44"/>
          <p:cNvSpPr/>
          <p:nvPr/>
        </p:nvSpPr>
        <p:spPr bwMode="auto">
          <a:xfrm>
            <a:off x="76200" y="4406900"/>
            <a:ext cx="8991600" cy="1422400"/>
          </a:xfrm>
          <a:prstGeom prst="rect">
            <a:avLst/>
          </a:prstGeom>
          <a:solidFill>
            <a:schemeClr val="bg1"/>
          </a:solidFill>
          <a:ln w="635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ＭＳ Ｐゴシック" pitchFamily="1" charset="-128"/>
              </a:rPr>
              <a:t>Further work is needed! For example: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ＭＳ Ｐゴシック" pitchFamily="1" charset="-128"/>
              </a:rPr>
              <a:t> how to </a:t>
            </a:r>
            <a:r>
              <a:rPr lang="en-US" sz="2000" b="1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ＭＳ Ｐゴシック" pitchFamily="1" charset="-128"/>
              </a:rPr>
              <a:t>translate</a:t>
            </a:r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ＭＳ Ｐゴシック" pitchFamily="1" charset="-128"/>
              </a:rPr>
              <a:t> between different tag-based profiles?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ＭＳ Ｐゴシック" pitchFamily="1" charset="-128"/>
              </a:rPr>
              <a:t> does background knowledge about the design of the tagging systems help?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0" indent="0"/>
            <a:r>
              <a:rPr lang="en-US" b="1" dirty="0" smtClean="0"/>
              <a:t>3. </a:t>
            </a:r>
            <a:r>
              <a:rPr lang="en-US" b="1" dirty="0" smtClean="0"/>
              <a:t>Engineering </a:t>
            </a:r>
            <a:r>
              <a:rPr lang="en-US" b="1" dirty="0" smtClean="0"/>
              <a:t>UMAP on the Social Semantic Web</a:t>
            </a:r>
          </a:p>
        </p:txBody>
      </p:sp>
      <p:sp>
        <p:nvSpPr>
          <p:cNvPr id="137219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tle 6"/>
          <p:cNvSpPr>
            <a:spLocks noGrp="1"/>
          </p:cNvSpPr>
          <p:nvPr>
            <p:ph type="title"/>
          </p:nvPr>
        </p:nvSpPr>
        <p:spPr>
          <a:xfrm>
            <a:off x="917575" y="190500"/>
            <a:ext cx="7159625" cy="1244600"/>
          </a:xfrm>
        </p:spPr>
        <p:txBody>
          <a:bodyPr/>
          <a:lstStyle/>
          <a:p>
            <a:r>
              <a:rPr lang="en-US" smtClean="0"/>
              <a:t>Pitfalls of User-adaptive Systems</a:t>
            </a:r>
          </a:p>
        </p:txBody>
      </p:sp>
      <p:pic>
        <p:nvPicPr>
          <p:cNvPr id="123907" name="Picture 5" descr="user-happ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71788" y="977900"/>
            <a:ext cx="865187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908" name="Rectangle 6"/>
          <p:cNvSpPr>
            <a:spLocks noChangeArrowheads="1"/>
          </p:cNvSpPr>
          <p:nvPr/>
        </p:nvSpPr>
        <p:spPr bwMode="auto">
          <a:xfrm>
            <a:off x="5854700" y="1350963"/>
            <a:ext cx="1309688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1883" tIns="25942" rIns="51883" bIns="25942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tx2"/>
                </a:solidFill>
                <a:ea typeface="ＭＳ Ｐゴシック" charset="-128"/>
                <a:cs typeface="ＭＳ Ｐゴシック" charset="-128"/>
              </a:rPr>
              <a:t>System A</a:t>
            </a:r>
            <a:endParaRPr lang="en-US">
              <a:solidFill>
                <a:schemeClr val="tx2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3909" name="Rectangle 7"/>
          <p:cNvSpPr>
            <a:spLocks noChangeArrowheads="1"/>
          </p:cNvSpPr>
          <p:nvPr/>
        </p:nvSpPr>
        <p:spPr bwMode="auto">
          <a:xfrm>
            <a:off x="5872163" y="1195388"/>
            <a:ext cx="1285875" cy="649287"/>
          </a:xfrm>
          <a:prstGeom prst="rect">
            <a:avLst/>
          </a:prstGeom>
          <a:noFill/>
          <a:ln w="63500">
            <a:solidFill>
              <a:schemeClr val="tx2"/>
            </a:solidFill>
            <a:miter lim="800000"/>
            <a:headEnd/>
            <a:tailEnd/>
          </a:ln>
        </p:spPr>
        <p:txBody>
          <a:bodyPr wrap="none" lIns="51883" tIns="25942" rIns="51883" bIns="2594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910" name="Line 8"/>
          <p:cNvSpPr>
            <a:spLocks noChangeShapeType="1"/>
          </p:cNvSpPr>
          <p:nvPr/>
        </p:nvSpPr>
        <p:spPr bwMode="auto">
          <a:xfrm>
            <a:off x="6472238" y="1862138"/>
            <a:ext cx="0" cy="838200"/>
          </a:xfrm>
          <a:prstGeom prst="line">
            <a:avLst/>
          </a:prstGeom>
          <a:noFill/>
          <a:ln w="63500">
            <a:solidFill>
              <a:schemeClr val="tx2"/>
            </a:solidFill>
            <a:round/>
            <a:headEnd type="none" w="lg" len="med"/>
            <a:tailEnd type="none" w="lg" len="med"/>
          </a:ln>
        </p:spPr>
        <p:txBody>
          <a:bodyPr wrap="none" lIns="51883" tIns="25942" rIns="51883" bIns="2594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911" name="Line 9"/>
          <p:cNvSpPr>
            <a:spLocks noChangeShapeType="1"/>
          </p:cNvSpPr>
          <p:nvPr/>
        </p:nvSpPr>
        <p:spPr bwMode="auto">
          <a:xfrm>
            <a:off x="3333750" y="1862138"/>
            <a:ext cx="0" cy="838200"/>
          </a:xfrm>
          <a:prstGeom prst="line">
            <a:avLst/>
          </a:prstGeom>
          <a:noFill/>
          <a:ln w="63500">
            <a:solidFill>
              <a:schemeClr val="tx2"/>
            </a:solidFill>
            <a:round/>
            <a:headEnd type="none" w="lg" len="med"/>
            <a:tailEnd type="none" w="lg" len="med"/>
          </a:ln>
        </p:spPr>
        <p:txBody>
          <a:bodyPr wrap="none" lIns="51883" tIns="25942" rIns="51883" bIns="2594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912" name="Line 10"/>
          <p:cNvSpPr>
            <a:spLocks noChangeShapeType="1"/>
          </p:cNvSpPr>
          <p:nvPr/>
        </p:nvSpPr>
        <p:spPr bwMode="auto">
          <a:xfrm>
            <a:off x="8101013" y="1195388"/>
            <a:ext cx="0" cy="4899025"/>
          </a:xfrm>
          <a:prstGeom prst="line">
            <a:avLst/>
          </a:prstGeom>
          <a:noFill/>
          <a:ln w="63500">
            <a:solidFill>
              <a:srgbClr val="808080"/>
            </a:solidFill>
            <a:round/>
            <a:headEnd type="none" w="lg" len="med"/>
            <a:tailEnd type="triangle" w="lg" len="med"/>
          </a:ln>
        </p:spPr>
        <p:txBody>
          <a:bodyPr wrap="none" lIns="51883" tIns="25942" rIns="51883" bIns="2594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913" name="Rectangle 11"/>
          <p:cNvSpPr>
            <a:spLocks noChangeArrowheads="1"/>
          </p:cNvSpPr>
          <p:nvPr/>
        </p:nvSpPr>
        <p:spPr bwMode="auto">
          <a:xfrm>
            <a:off x="8120063" y="5599113"/>
            <a:ext cx="598487" cy="3127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51883" tIns="25942" rIns="51883" bIns="25942">
            <a:prstTxWarp prst="textNoShape">
              <a:avLst/>
            </a:prstTxWarp>
            <a:spAutoFit/>
          </a:bodyPr>
          <a:lstStyle/>
          <a:p>
            <a:r>
              <a:rPr lang="en-US" sz="1700" b="1">
                <a:solidFill>
                  <a:srgbClr val="4E4E4E"/>
                </a:solidFill>
              </a:rPr>
              <a:t>time</a:t>
            </a:r>
          </a:p>
        </p:txBody>
      </p:sp>
      <p:sp>
        <p:nvSpPr>
          <p:cNvPr id="123914" name="Line 12"/>
          <p:cNvSpPr>
            <a:spLocks noChangeShapeType="1"/>
          </p:cNvSpPr>
          <p:nvPr/>
        </p:nvSpPr>
        <p:spPr bwMode="auto">
          <a:xfrm>
            <a:off x="3333750" y="2068513"/>
            <a:ext cx="3138488" cy="0"/>
          </a:xfrm>
          <a:prstGeom prst="line">
            <a:avLst/>
          </a:prstGeom>
          <a:noFill/>
          <a:ln w="63500">
            <a:solidFill>
              <a:schemeClr val="tx2"/>
            </a:solidFill>
            <a:round/>
            <a:headEnd type="none" w="lg" len="med"/>
            <a:tailEnd type="triangle" w="lg" len="med"/>
          </a:ln>
        </p:spPr>
        <p:txBody>
          <a:bodyPr wrap="none" lIns="51883" tIns="25942" rIns="51883" bIns="2594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915" name="AutoShape 13"/>
          <p:cNvSpPr>
            <a:spLocks noChangeArrowheads="1"/>
          </p:cNvSpPr>
          <p:nvPr/>
        </p:nvSpPr>
        <p:spPr bwMode="auto">
          <a:xfrm>
            <a:off x="3943350" y="977900"/>
            <a:ext cx="1490663" cy="741363"/>
          </a:xfrm>
          <a:prstGeom prst="wedgeRoundRectCallout">
            <a:avLst>
              <a:gd name="adj1" fmla="val -37606"/>
              <a:gd name="adj2" fmla="val 84671"/>
              <a:gd name="adj3" fmla="val 16667"/>
            </a:avLst>
          </a:prstGeom>
          <a:noFill/>
          <a:ln w="38100">
            <a:solidFill>
              <a:srgbClr val="4E4E4E"/>
            </a:solidFill>
            <a:miter lim="800000"/>
            <a:headEnd type="none" w="sm" len="sm"/>
            <a:tailEnd type="none" w="sm" len="sm"/>
          </a:ln>
        </p:spPr>
        <p:txBody>
          <a:bodyPr wrap="none" lIns="51883" tIns="25942" rIns="51883" bIns="25942" anchor="ctr">
            <a:prstTxWarp prst="textNoShape">
              <a:avLst/>
            </a:prstTxWarp>
          </a:bodyPr>
          <a:lstStyle/>
          <a:p>
            <a:r>
              <a:rPr lang="en-US" sz="1400" b="1">
                <a:solidFill>
                  <a:srgbClr val="4E4E4E"/>
                </a:solidFill>
              </a:rPr>
              <a:t>Hi, I’m your new </a:t>
            </a:r>
          </a:p>
          <a:p>
            <a:r>
              <a:rPr lang="en-US" sz="1400" b="1">
                <a:solidFill>
                  <a:srgbClr val="4E4E4E"/>
                </a:solidFill>
              </a:rPr>
              <a:t>user. Give me </a:t>
            </a:r>
          </a:p>
          <a:p>
            <a:r>
              <a:rPr lang="en-US" sz="1400" b="1">
                <a:solidFill>
                  <a:srgbClr val="4E4E4E"/>
                </a:solidFill>
              </a:rPr>
              <a:t>personalization!</a:t>
            </a:r>
            <a:endParaRPr lang="en-US" sz="1400">
              <a:solidFill>
                <a:srgbClr val="4E4E4E"/>
              </a:solidFill>
            </a:endParaRPr>
          </a:p>
        </p:txBody>
      </p:sp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3333750" y="2051050"/>
            <a:ext cx="3878263" cy="936625"/>
            <a:chOff x="3734" y="2572"/>
            <a:chExt cx="4343" cy="1028"/>
          </a:xfrm>
        </p:grpSpPr>
        <p:sp>
          <p:nvSpPr>
            <p:cNvPr id="123971" name="Line 14"/>
            <p:cNvSpPr>
              <a:spLocks noChangeShapeType="1"/>
            </p:cNvSpPr>
            <p:nvPr/>
          </p:nvSpPr>
          <p:spPr bwMode="auto">
            <a:xfrm flipH="1">
              <a:off x="3734" y="2784"/>
              <a:ext cx="3514" cy="0"/>
            </a:xfrm>
            <a:prstGeom prst="line">
              <a:avLst/>
            </a:prstGeom>
            <a:noFill/>
            <a:ln w="63500">
              <a:solidFill>
                <a:schemeClr val="tx2"/>
              </a:solidFill>
              <a:round/>
              <a:headEnd type="none" w="lg" len="med"/>
              <a:tailEnd type="triangle" w="lg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972" name="AutoShape 15"/>
            <p:cNvSpPr>
              <a:spLocks noChangeArrowheads="1"/>
            </p:cNvSpPr>
            <p:nvPr/>
          </p:nvSpPr>
          <p:spPr bwMode="auto">
            <a:xfrm>
              <a:off x="4608" y="2928"/>
              <a:ext cx="1921" cy="672"/>
            </a:xfrm>
            <a:prstGeom prst="wedgeRoundRectCallout">
              <a:avLst>
                <a:gd name="adj1" fmla="val -64444"/>
                <a:gd name="adj2" fmla="val -61014"/>
                <a:gd name="adj3" fmla="val 16667"/>
              </a:avLst>
            </a:prstGeom>
            <a:noFill/>
            <a:ln w="38100">
              <a:solidFill>
                <a:srgbClr val="4E4E4E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400" b="1">
                  <a:solidFill>
                    <a:srgbClr val="4E4E4E"/>
                  </a:solidFill>
                </a:rPr>
                <a:t>Hi, I have a </a:t>
              </a:r>
            </a:p>
            <a:p>
              <a:r>
                <a:rPr lang="en-US" sz="1400" b="1">
                  <a:solidFill>
                    <a:srgbClr val="CC1414"/>
                  </a:solidFill>
                </a:rPr>
                <a:t>new-user problem</a:t>
              </a:r>
              <a:r>
                <a:rPr lang="en-US" sz="1400" b="1">
                  <a:solidFill>
                    <a:srgbClr val="4E4E4E"/>
                  </a:solidFill>
                </a:rPr>
                <a:t>!</a:t>
              </a:r>
              <a:endParaRPr lang="en-US" sz="1400">
                <a:solidFill>
                  <a:srgbClr val="4E4E4E"/>
                </a:solidFill>
              </a:endParaRPr>
            </a:p>
          </p:txBody>
        </p:sp>
        <p:sp>
          <p:nvSpPr>
            <p:cNvPr id="123973" name="Rectangle 22"/>
            <p:cNvSpPr>
              <a:spLocks noChangeArrowheads="1"/>
            </p:cNvSpPr>
            <p:nvPr/>
          </p:nvSpPr>
          <p:spPr bwMode="auto">
            <a:xfrm>
              <a:off x="7392" y="2572"/>
              <a:ext cx="624" cy="712"/>
            </a:xfrm>
            <a:prstGeom prst="rect">
              <a:avLst/>
            </a:prstGeom>
            <a:noFill/>
            <a:ln w="3810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23974" name="Rectangle 23"/>
            <p:cNvSpPr>
              <a:spLocks noChangeArrowheads="1"/>
            </p:cNvSpPr>
            <p:nvPr/>
          </p:nvSpPr>
          <p:spPr bwMode="auto">
            <a:xfrm>
              <a:off x="7316" y="2592"/>
              <a:ext cx="761" cy="574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chemeClr val="tx2"/>
                  </a:solidFill>
                </a:rPr>
                <a:t>profile</a:t>
              </a:r>
            </a:p>
            <a:p>
              <a:r>
                <a:rPr lang="en-US" sz="1400">
                  <a:solidFill>
                    <a:schemeClr val="tx2"/>
                  </a:solidFill>
                </a:rPr>
                <a:t>  </a:t>
              </a:r>
              <a:r>
                <a:rPr lang="en-US" sz="1400" b="1">
                  <a:solidFill>
                    <a:schemeClr val="tx2"/>
                  </a:solidFill>
                </a:rPr>
                <a:t>?</a:t>
              </a:r>
              <a:endParaRPr lang="en-US" sz="1400">
                <a:solidFill>
                  <a:schemeClr val="tx2"/>
                </a:solidFill>
              </a:endParaRPr>
            </a:p>
          </p:txBody>
        </p:sp>
      </p:grpSp>
      <p:grpSp>
        <p:nvGrpSpPr>
          <p:cNvPr id="3" name="Group 52"/>
          <p:cNvGrpSpPr>
            <a:grpSpLocks/>
          </p:cNvGrpSpPr>
          <p:nvPr/>
        </p:nvGrpSpPr>
        <p:grpSpPr bwMode="auto">
          <a:xfrm>
            <a:off x="3333750" y="2676525"/>
            <a:ext cx="3856038" cy="1362075"/>
            <a:chOff x="3734" y="3258"/>
            <a:chExt cx="4318" cy="1494"/>
          </a:xfrm>
        </p:grpSpPr>
        <p:sp>
          <p:nvSpPr>
            <p:cNvPr id="123959" name="Rectangle 27"/>
            <p:cNvSpPr>
              <a:spLocks noChangeArrowheads="1"/>
            </p:cNvSpPr>
            <p:nvPr/>
          </p:nvSpPr>
          <p:spPr bwMode="auto">
            <a:xfrm>
              <a:off x="7407" y="4312"/>
              <a:ext cx="624" cy="192"/>
            </a:xfrm>
            <a:prstGeom prst="rect">
              <a:avLst/>
            </a:prstGeom>
            <a:solidFill>
              <a:srgbClr val="E7AB4E"/>
            </a:solidFill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960" name="Rectangle 26"/>
            <p:cNvSpPr>
              <a:spLocks noChangeArrowheads="1"/>
            </p:cNvSpPr>
            <p:nvPr/>
          </p:nvSpPr>
          <p:spPr bwMode="auto">
            <a:xfrm>
              <a:off x="7407" y="4504"/>
              <a:ext cx="624" cy="192"/>
            </a:xfrm>
            <a:prstGeom prst="rect">
              <a:avLst/>
            </a:prstGeom>
            <a:solidFill>
              <a:srgbClr val="05920D"/>
            </a:solidFill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961" name="Line 16"/>
            <p:cNvSpPr>
              <a:spLocks noChangeShapeType="1"/>
            </p:cNvSpPr>
            <p:nvPr/>
          </p:nvSpPr>
          <p:spPr bwMode="auto">
            <a:xfrm>
              <a:off x="3734" y="3840"/>
              <a:ext cx="3514" cy="0"/>
            </a:xfrm>
            <a:prstGeom prst="line">
              <a:avLst/>
            </a:prstGeom>
            <a:noFill/>
            <a:ln w="63500">
              <a:solidFill>
                <a:schemeClr val="tx2"/>
              </a:solidFill>
              <a:round/>
              <a:headEnd type="none" w="lg" len="med"/>
              <a:tailEnd type="triangle" w="lg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962" name="Line 17"/>
            <p:cNvSpPr>
              <a:spLocks noChangeShapeType="1"/>
            </p:cNvSpPr>
            <p:nvPr/>
          </p:nvSpPr>
          <p:spPr bwMode="auto">
            <a:xfrm flipH="1">
              <a:off x="3734" y="3984"/>
              <a:ext cx="3514" cy="0"/>
            </a:xfrm>
            <a:prstGeom prst="line">
              <a:avLst/>
            </a:prstGeom>
            <a:noFill/>
            <a:ln w="63500">
              <a:solidFill>
                <a:schemeClr val="tx2"/>
              </a:solidFill>
              <a:round/>
              <a:headEnd type="none" w="lg" len="med"/>
              <a:tailEnd type="triangle" w="lg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963" name="Line 18"/>
            <p:cNvSpPr>
              <a:spLocks noChangeShapeType="1"/>
            </p:cNvSpPr>
            <p:nvPr/>
          </p:nvSpPr>
          <p:spPr bwMode="auto">
            <a:xfrm>
              <a:off x="3744" y="4176"/>
              <a:ext cx="3514" cy="0"/>
            </a:xfrm>
            <a:prstGeom prst="line">
              <a:avLst/>
            </a:prstGeom>
            <a:noFill/>
            <a:ln w="63500">
              <a:solidFill>
                <a:schemeClr val="tx2"/>
              </a:solidFill>
              <a:round/>
              <a:headEnd type="none" w="lg" len="med"/>
              <a:tailEnd type="triangle" w="lg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964" name="Line 19"/>
            <p:cNvSpPr>
              <a:spLocks noChangeShapeType="1"/>
            </p:cNvSpPr>
            <p:nvPr/>
          </p:nvSpPr>
          <p:spPr bwMode="auto">
            <a:xfrm flipH="1">
              <a:off x="3744" y="4368"/>
              <a:ext cx="3514" cy="0"/>
            </a:xfrm>
            <a:prstGeom prst="line">
              <a:avLst/>
            </a:prstGeom>
            <a:noFill/>
            <a:ln w="63500">
              <a:solidFill>
                <a:schemeClr val="tx2"/>
              </a:solidFill>
              <a:round/>
              <a:headEnd type="none" w="lg" len="med"/>
              <a:tailEnd type="triangle" w="lg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965" name="Line 20"/>
            <p:cNvSpPr>
              <a:spLocks noChangeShapeType="1"/>
            </p:cNvSpPr>
            <p:nvPr/>
          </p:nvSpPr>
          <p:spPr bwMode="auto">
            <a:xfrm>
              <a:off x="3744" y="4560"/>
              <a:ext cx="3514" cy="0"/>
            </a:xfrm>
            <a:prstGeom prst="line">
              <a:avLst/>
            </a:prstGeom>
            <a:noFill/>
            <a:ln w="63500">
              <a:solidFill>
                <a:schemeClr val="tx2"/>
              </a:solidFill>
              <a:round/>
              <a:headEnd type="none" w="lg" len="med"/>
              <a:tailEnd type="triangle" w="lg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966" name="Line 21"/>
            <p:cNvSpPr>
              <a:spLocks noChangeShapeType="1"/>
            </p:cNvSpPr>
            <p:nvPr/>
          </p:nvSpPr>
          <p:spPr bwMode="auto">
            <a:xfrm flipH="1">
              <a:off x="3744" y="4752"/>
              <a:ext cx="3514" cy="0"/>
            </a:xfrm>
            <a:prstGeom prst="line">
              <a:avLst/>
            </a:prstGeom>
            <a:noFill/>
            <a:ln w="63500">
              <a:solidFill>
                <a:schemeClr val="tx2"/>
              </a:solidFill>
              <a:round/>
              <a:headEnd type="none" w="lg" len="med"/>
              <a:tailEnd type="triangle" w="lg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967" name="Rectangle 24"/>
            <p:cNvSpPr>
              <a:spLocks noChangeArrowheads="1"/>
            </p:cNvSpPr>
            <p:nvPr/>
          </p:nvSpPr>
          <p:spPr bwMode="auto">
            <a:xfrm>
              <a:off x="7407" y="3984"/>
              <a:ext cx="624" cy="712"/>
            </a:xfrm>
            <a:prstGeom prst="rect">
              <a:avLst/>
            </a:prstGeom>
            <a:noFill/>
            <a:ln w="3810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968" name="Rectangle 25"/>
            <p:cNvSpPr>
              <a:spLocks noChangeArrowheads="1"/>
            </p:cNvSpPr>
            <p:nvPr/>
          </p:nvSpPr>
          <p:spPr bwMode="auto">
            <a:xfrm>
              <a:off x="7371" y="4004"/>
              <a:ext cx="681" cy="304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chemeClr val="tx2"/>
                  </a:solidFill>
                </a:rPr>
                <a:t>profile</a:t>
              </a:r>
            </a:p>
          </p:txBody>
        </p:sp>
        <p:sp>
          <p:nvSpPr>
            <p:cNvPr id="123969" name="Line 28"/>
            <p:cNvSpPr>
              <a:spLocks noChangeShapeType="1"/>
            </p:cNvSpPr>
            <p:nvPr/>
          </p:nvSpPr>
          <p:spPr bwMode="auto">
            <a:xfrm>
              <a:off x="7248" y="3258"/>
              <a:ext cx="10" cy="1494"/>
            </a:xfrm>
            <a:prstGeom prst="line">
              <a:avLst/>
            </a:prstGeom>
            <a:noFill/>
            <a:ln w="63500">
              <a:solidFill>
                <a:schemeClr val="tx2"/>
              </a:solidFill>
              <a:round/>
              <a:headEnd type="none" w="lg" len="med"/>
              <a:tailEnd type="none" w="lg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970" name="Line 29"/>
            <p:cNvSpPr>
              <a:spLocks noChangeShapeType="1"/>
            </p:cNvSpPr>
            <p:nvPr/>
          </p:nvSpPr>
          <p:spPr bwMode="auto">
            <a:xfrm>
              <a:off x="3734" y="3258"/>
              <a:ext cx="0" cy="1494"/>
            </a:xfrm>
            <a:prstGeom prst="line">
              <a:avLst/>
            </a:prstGeom>
            <a:noFill/>
            <a:ln w="63500">
              <a:solidFill>
                <a:schemeClr val="tx2"/>
              </a:solidFill>
              <a:round/>
              <a:headEnd type="none" w="lg" len="med"/>
              <a:tailEnd type="none" w="lg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3" name="Line 36"/>
          <p:cNvSpPr>
            <a:spLocks noChangeShapeType="1"/>
          </p:cNvSpPr>
          <p:nvPr/>
        </p:nvSpPr>
        <p:spPr bwMode="auto">
          <a:xfrm>
            <a:off x="3333750" y="4038600"/>
            <a:ext cx="0" cy="877888"/>
          </a:xfrm>
          <a:prstGeom prst="line">
            <a:avLst/>
          </a:prstGeom>
          <a:noFill/>
          <a:ln w="63500">
            <a:solidFill>
              <a:schemeClr val="tx2"/>
            </a:solidFill>
            <a:round/>
            <a:headEnd type="none" w="lg" len="med"/>
            <a:tailEnd type="none" w="lg" len="med"/>
          </a:ln>
        </p:spPr>
        <p:txBody>
          <a:bodyPr wrap="none" lIns="51883" tIns="25942" rIns="51883" bIns="25942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" name="Group 54"/>
          <p:cNvGrpSpPr>
            <a:grpSpLocks/>
          </p:cNvGrpSpPr>
          <p:nvPr/>
        </p:nvGrpSpPr>
        <p:grpSpPr bwMode="auto">
          <a:xfrm>
            <a:off x="3343275" y="5307013"/>
            <a:ext cx="3136900" cy="839787"/>
            <a:chOff x="3744" y="6144"/>
            <a:chExt cx="3514" cy="921"/>
          </a:xfrm>
        </p:grpSpPr>
        <p:sp>
          <p:nvSpPr>
            <p:cNvPr id="123957" name="Line 44"/>
            <p:cNvSpPr>
              <a:spLocks noChangeShapeType="1"/>
            </p:cNvSpPr>
            <p:nvPr/>
          </p:nvSpPr>
          <p:spPr bwMode="auto">
            <a:xfrm flipH="1">
              <a:off x="3744" y="6144"/>
              <a:ext cx="3514" cy="0"/>
            </a:xfrm>
            <a:prstGeom prst="line">
              <a:avLst/>
            </a:prstGeom>
            <a:noFill/>
            <a:ln w="63500">
              <a:solidFill>
                <a:schemeClr val="tx2"/>
              </a:solidFill>
              <a:round/>
              <a:headEnd type="none" w="lg" len="med"/>
              <a:tailEnd type="triangle" w="lg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958" name="AutoShape 45"/>
            <p:cNvSpPr>
              <a:spLocks noChangeArrowheads="1"/>
            </p:cNvSpPr>
            <p:nvPr/>
          </p:nvSpPr>
          <p:spPr bwMode="auto">
            <a:xfrm>
              <a:off x="4656" y="6288"/>
              <a:ext cx="2075" cy="777"/>
            </a:xfrm>
            <a:prstGeom prst="wedgeRoundRectCallout">
              <a:avLst>
                <a:gd name="adj1" fmla="val -62625"/>
                <a:gd name="adj2" fmla="val -61014"/>
                <a:gd name="adj3" fmla="val 16667"/>
              </a:avLst>
            </a:prstGeom>
            <a:noFill/>
            <a:ln w="38100">
              <a:solidFill>
                <a:srgbClr val="4E4E4E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400" b="1">
                  <a:solidFill>
                    <a:srgbClr val="4E4E4E"/>
                  </a:solidFill>
                </a:rPr>
                <a:t>Hi, I don’t know </a:t>
              </a:r>
            </a:p>
            <a:p>
              <a:r>
                <a:rPr lang="en-US" sz="1400" b="1">
                  <a:solidFill>
                    <a:srgbClr val="4E4E4E"/>
                  </a:solidFill>
                </a:rPr>
                <a:t>that your </a:t>
              </a:r>
            </a:p>
            <a:p>
              <a:r>
                <a:rPr lang="en-US" sz="1400" b="1">
                  <a:solidFill>
                    <a:srgbClr val="CC1414"/>
                  </a:solidFill>
                </a:rPr>
                <a:t>interests changed!</a:t>
              </a:r>
              <a:endParaRPr lang="en-US" sz="1400">
                <a:solidFill>
                  <a:srgbClr val="4E4E4E"/>
                </a:solidFill>
              </a:endParaRPr>
            </a:p>
          </p:txBody>
        </p:sp>
      </p:grpSp>
      <p:grpSp>
        <p:nvGrpSpPr>
          <p:cNvPr id="5" name="Group 53"/>
          <p:cNvGrpSpPr>
            <a:grpSpLocks/>
          </p:cNvGrpSpPr>
          <p:nvPr/>
        </p:nvGrpSpPr>
        <p:grpSpPr bwMode="auto">
          <a:xfrm>
            <a:off x="3333750" y="4021138"/>
            <a:ext cx="3146425" cy="1728787"/>
            <a:chOff x="3734" y="4733"/>
            <a:chExt cx="3524" cy="1897"/>
          </a:xfrm>
        </p:grpSpPr>
        <p:sp>
          <p:nvSpPr>
            <p:cNvPr id="123952" name="Line 42"/>
            <p:cNvSpPr>
              <a:spLocks noChangeShapeType="1"/>
            </p:cNvSpPr>
            <p:nvPr/>
          </p:nvSpPr>
          <p:spPr bwMode="auto">
            <a:xfrm>
              <a:off x="3744" y="5952"/>
              <a:ext cx="3514" cy="0"/>
            </a:xfrm>
            <a:prstGeom prst="line">
              <a:avLst/>
            </a:prstGeom>
            <a:noFill/>
            <a:ln w="63500">
              <a:solidFill>
                <a:schemeClr val="tx2"/>
              </a:solidFill>
              <a:round/>
              <a:headEnd type="none" w="lg" len="med"/>
              <a:tailEnd type="triangle" w="lg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953" name="AutoShape 43"/>
            <p:cNvSpPr>
              <a:spLocks noChangeArrowheads="1"/>
            </p:cNvSpPr>
            <p:nvPr/>
          </p:nvSpPr>
          <p:spPr bwMode="auto">
            <a:xfrm>
              <a:off x="4464" y="4896"/>
              <a:ext cx="1670" cy="718"/>
            </a:xfrm>
            <a:prstGeom prst="wedgeRoundRectCallout">
              <a:avLst>
                <a:gd name="adj1" fmla="val -37606"/>
                <a:gd name="adj2" fmla="val 76046"/>
                <a:gd name="adj3" fmla="val 16667"/>
              </a:avLst>
            </a:prstGeom>
            <a:noFill/>
            <a:ln w="38100">
              <a:solidFill>
                <a:srgbClr val="4E4E4E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400" b="1">
                  <a:solidFill>
                    <a:srgbClr val="4E4E4E"/>
                  </a:solidFill>
                </a:rPr>
                <a:t>Hi, I’m back and</a:t>
              </a:r>
            </a:p>
            <a:p>
              <a:r>
                <a:rPr lang="en-US" sz="1400" b="1">
                  <a:solidFill>
                    <a:srgbClr val="4E4E4E"/>
                  </a:solidFill>
                </a:rPr>
                <a:t>I have new </a:t>
              </a:r>
            </a:p>
            <a:p>
              <a:r>
                <a:rPr lang="en-US" sz="1400" b="1">
                  <a:solidFill>
                    <a:srgbClr val="4E4E4E"/>
                  </a:solidFill>
                </a:rPr>
                <a:t>interests.</a:t>
              </a:r>
              <a:endParaRPr lang="en-US" sz="1400">
                <a:solidFill>
                  <a:srgbClr val="4E4E4E"/>
                </a:solidFill>
              </a:endParaRPr>
            </a:p>
          </p:txBody>
        </p:sp>
        <p:sp>
          <p:nvSpPr>
            <p:cNvPr id="123954" name="Line 46"/>
            <p:cNvSpPr>
              <a:spLocks noChangeShapeType="1"/>
            </p:cNvSpPr>
            <p:nvPr/>
          </p:nvSpPr>
          <p:spPr bwMode="auto">
            <a:xfrm>
              <a:off x="7258" y="4733"/>
              <a:ext cx="0" cy="918"/>
            </a:xfrm>
            <a:prstGeom prst="line">
              <a:avLst/>
            </a:prstGeom>
            <a:noFill/>
            <a:ln w="63500">
              <a:solidFill>
                <a:schemeClr val="tx2"/>
              </a:solidFill>
              <a:prstDash val="sysDot"/>
              <a:round/>
              <a:headEnd type="none" w="lg" len="med"/>
              <a:tailEnd type="none" w="lg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955" name="Line 47"/>
            <p:cNvSpPr>
              <a:spLocks noChangeShapeType="1"/>
            </p:cNvSpPr>
            <p:nvPr/>
          </p:nvSpPr>
          <p:spPr bwMode="auto">
            <a:xfrm>
              <a:off x="7258" y="5670"/>
              <a:ext cx="0" cy="918"/>
            </a:xfrm>
            <a:prstGeom prst="line">
              <a:avLst/>
            </a:prstGeom>
            <a:noFill/>
            <a:ln w="63500">
              <a:solidFill>
                <a:schemeClr val="tx2"/>
              </a:solidFill>
              <a:round/>
              <a:headEnd type="none" w="lg" len="med"/>
              <a:tailEnd type="none" w="lg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956" name="Line 48"/>
            <p:cNvSpPr>
              <a:spLocks noChangeShapeType="1"/>
            </p:cNvSpPr>
            <p:nvPr/>
          </p:nvSpPr>
          <p:spPr bwMode="auto">
            <a:xfrm>
              <a:off x="3734" y="5712"/>
              <a:ext cx="0" cy="918"/>
            </a:xfrm>
            <a:prstGeom prst="line">
              <a:avLst/>
            </a:prstGeom>
            <a:noFill/>
            <a:ln w="63500">
              <a:solidFill>
                <a:schemeClr val="tx2"/>
              </a:solidFill>
              <a:round/>
              <a:headEnd type="none" w="lg" len="med"/>
              <a:tailEnd type="none" w="lg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58" name="Picture 50" descr="user-crying-ba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71788" y="977900"/>
            <a:ext cx="865187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83"/>
          <p:cNvGrpSpPr>
            <a:grpSpLocks/>
          </p:cNvGrpSpPr>
          <p:nvPr/>
        </p:nvGrpSpPr>
        <p:grpSpPr bwMode="auto">
          <a:xfrm>
            <a:off x="450850" y="1954213"/>
            <a:ext cx="2882900" cy="4398962"/>
            <a:chOff x="800367" y="3402806"/>
            <a:chExt cx="5127358" cy="7660917"/>
          </a:xfrm>
        </p:grpSpPr>
        <p:grpSp>
          <p:nvGrpSpPr>
            <p:cNvPr id="7" name="Group 63"/>
            <p:cNvGrpSpPr>
              <a:grpSpLocks/>
            </p:cNvGrpSpPr>
            <p:nvPr/>
          </p:nvGrpSpPr>
          <p:grpSpPr bwMode="auto">
            <a:xfrm>
              <a:off x="800367" y="6860381"/>
              <a:ext cx="2447393" cy="1130300"/>
              <a:chOff x="1071036" y="5812631"/>
              <a:chExt cx="2447393" cy="1130300"/>
            </a:xfrm>
          </p:grpSpPr>
          <p:sp>
            <p:nvSpPr>
              <p:cNvPr id="123950" name="Rectangle 30"/>
              <p:cNvSpPr>
                <a:spLocks noChangeArrowheads="1"/>
              </p:cNvSpPr>
              <p:nvPr/>
            </p:nvSpPr>
            <p:spPr bwMode="auto">
              <a:xfrm>
                <a:off x="1071036" y="6082506"/>
                <a:ext cx="2447393" cy="6967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 b="1">
                    <a:solidFill>
                      <a:schemeClr val="tx2"/>
                    </a:solidFill>
                    <a:ea typeface="ＭＳ Ｐゴシック" charset="-128"/>
                    <a:cs typeface="ＭＳ Ｐゴシック" charset="-128"/>
                  </a:rPr>
                  <a:t>System C</a:t>
                </a:r>
                <a:endParaRPr lang="en-US">
                  <a:solidFill>
                    <a:schemeClr val="tx2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23951" name="Rectangle 31"/>
              <p:cNvSpPr>
                <a:spLocks noChangeArrowheads="1"/>
              </p:cNvSpPr>
              <p:nvPr/>
            </p:nvSpPr>
            <p:spPr bwMode="auto">
              <a:xfrm>
                <a:off x="1143000" y="5812631"/>
                <a:ext cx="2286000" cy="1130300"/>
              </a:xfrm>
              <a:prstGeom prst="rect">
                <a:avLst/>
              </a:prstGeom>
              <a:noFill/>
              <a:ln w="635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8" name="Group 62"/>
            <p:cNvGrpSpPr>
              <a:grpSpLocks/>
            </p:cNvGrpSpPr>
            <p:nvPr/>
          </p:nvGrpSpPr>
          <p:grpSpPr bwMode="auto">
            <a:xfrm>
              <a:off x="1126764" y="8111331"/>
              <a:ext cx="1081813" cy="1130300"/>
              <a:chOff x="340951" y="8035131"/>
              <a:chExt cx="1081813" cy="1130300"/>
            </a:xfrm>
          </p:grpSpPr>
          <p:sp>
            <p:nvSpPr>
              <p:cNvPr id="123946" name="Rectangle 32"/>
              <p:cNvSpPr>
                <a:spLocks noChangeArrowheads="1"/>
              </p:cNvSpPr>
              <p:nvPr/>
            </p:nvSpPr>
            <p:spPr bwMode="auto">
              <a:xfrm>
                <a:off x="398463" y="8555831"/>
                <a:ext cx="990600" cy="304800"/>
              </a:xfrm>
              <a:prstGeom prst="rect">
                <a:avLst/>
              </a:prstGeom>
              <a:solidFill>
                <a:srgbClr val="4E70CA"/>
              </a:solidFill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947" name="Rectangle 33"/>
              <p:cNvSpPr>
                <a:spLocks noChangeArrowheads="1"/>
              </p:cNvSpPr>
              <p:nvPr/>
            </p:nvSpPr>
            <p:spPr bwMode="auto">
              <a:xfrm>
                <a:off x="398463" y="8860631"/>
                <a:ext cx="990600" cy="304800"/>
              </a:xfrm>
              <a:prstGeom prst="rect">
                <a:avLst/>
              </a:prstGeom>
              <a:solidFill>
                <a:srgbClr val="712D92"/>
              </a:solidFill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948" name="Rectangle 34"/>
              <p:cNvSpPr>
                <a:spLocks noChangeArrowheads="1"/>
              </p:cNvSpPr>
              <p:nvPr/>
            </p:nvSpPr>
            <p:spPr bwMode="auto">
              <a:xfrm>
                <a:off x="398463" y="8035131"/>
                <a:ext cx="990600" cy="1130300"/>
              </a:xfrm>
              <a:prstGeom prst="rect">
                <a:avLst/>
              </a:prstGeom>
              <a:noFill/>
              <a:ln w="381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949" name="Rectangle 35"/>
              <p:cNvSpPr>
                <a:spLocks noChangeArrowheads="1"/>
              </p:cNvSpPr>
              <p:nvPr/>
            </p:nvSpPr>
            <p:spPr bwMode="auto">
              <a:xfrm>
                <a:off x="340951" y="8066881"/>
                <a:ext cx="1081813" cy="482376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>
                    <a:solidFill>
                      <a:schemeClr val="tx2"/>
                    </a:solidFill>
                  </a:rPr>
                  <a:t>profile</a:t>
                </a:r>
              </a:p>
            </p:txBody>
          </p:sp>
        </p:grpSp>
        <p:sp>
          <p:nvSpPr>
            <p:cNvPr id="123926" name="Line 38"/>
            <p:cNvSpPr>
              <a:spLocks noChangeShapeType="1"/>
            </p:cNvSpPr>
            <p:nvPr/>
          </p:nvSpPr>
          <p:spPr bwMode="auto">
            <a:xfrm flipH="1">
              <a:off x="3429000" y="7311231"/>
              <a:ext cx="2498724" cy="565150"/>
            </a:xfrm>
            <a:prstGeom prst="line">
              <a:avLst/>
            </a:prstGeom>
            <a:noFill/>
            <a:ln w="63500">
              <a:solidFill>
                <a:schemeClr val="tx2"/>
              </a:solidFill>
              <a:round/>
              <a:headEnd type="none" w="lg" len="med"/>
              <a:tailEnd type="triangle" w="lg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9" name="Group 64"/>
            <p:cNvGrpSpPr>
              <a:grpSpLocks/>
            </p:cNvGrpSpPr>
            <p:nvPr/>
          </p:nvGrpSpPr>
          <p:grpSpPr bwMode="auto">
            <a:xfrm>
              <a:off x="2203339" y="9310688"/>
              <a:ext cx="2056355" cy="793095"/>
              <a:chOff x="1042877" y="5812631"/>
              <a:chExt cx="2056355" cy="793095"/>
            </a:xfrm>
          </p:grpSpPr>
          <p:sp>
            <p:nvSpPr>
              <p:cNvPr id="123944" name="Rectangle 30"/>
              <p:cNvSpPr>
                <a:spLocks noChangeArrowheads="1"/>
              </p:cNvSpPr>
              <p:nvPr/>
            </p:nvSpPr>
            <p:spPr bwMode="auto">
              <a:xfrm>
                <a:off x="1042877" y="5902324"/>
                <a:ext cx="2056355" cy="5895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 b="1">
                    <a:solidFill>
                      <a:schemeClr val="tx2"/>
                    </a:solidFill>
                    <a:ea typeface="ＭＳ Ｐゴシック" charset="-128"/>
                    <a:cs typeface="ＭＳ Ｐゴシック" charset="-128"/>
                  </a:rPr>
                  <a:t>System D</a:t>
                </a:r>
                <a:endParaRPr lang="en-US" sz="1600">
                  <a:solidFill>
                    <a:schemeClr val="tx2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23945" name="Rectangle 31"/>
              <p:cNvSpPr>
                <a:spLocks noChangeArrowheads="1"/>
              </p:cNvSpPr>
              <p:nvPr/>
            </p:nvSpPr>
            <p:spPr bwMode="auto">
              <a:xfrm>
                <a:off x="1143000" y="5812631"/>
                <a:ext cx="1838645" cy="793095"/>
              </a:xfrm>
              <a:prstGeom prst="rect">
                <a:avLst/>
              </a:prstGeom>
              <a:noFill/>
              <a:ln w="635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" name="Group 67"/>
            <p:cNvGrpSpPr>
              <a:grpSpLocks noChangeAspect="1"/>
            </p:cNvGrpSpPr>
            <p:nvPr/>
          </p:nvGrpSpPr>
          <p:grpSpPr bwMode="auto">
            <a:xfrm>
              <a:off x="1950493" y="10238223"/>
              <a:ext cx="804265" cy="825500"/>
              <a:chOff x="374650" y="8035131"/>
              <a:chExt cx="1101225" cy="1130300"/>
            </a:xfrm>
          </p:grpSpPr>
          <p:sp>
            <p:nvSpPr>
              <p:cNvPr id="123940" name="Rectangle 32"/>
              <p:cNvSpPr>
                <a:spLocks noChangeArrowheads="1"/>
              </p:cNvSpPr>
              <p:nvPr/>
            </p:nvSpPr>
            <p:spPr bwMode="auto">
              <a:xfrm>
                <a:off x="398463" y="8555831"/>
                <a:ext cx="990600" cy="304800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941" name="Rectangle 33"/>
              <p:cNvSpPr>
                <a:spLocks noChangeArrowheads="1"/>
              </p:cNvSpPr>
              <p:nvPr/>
            </p:nvSpPr>
            <p:spPr bwMode="auto">
              <a:xfrm>
                <a:off x="398463" y="8860631"/>
                <a:ext cx="990600" cy="304800"/>
              </a:xfrm>
              <a:prstGeom prst="rect">
                <a:avLst/>
              </a:prstGeom>
              <a:solidFill>
                <a:srgbClr val="FF6600"/>
              </a:solidFill>
              <a:ln w="12700">
                <a:solidFill>
                  <a:srgbClr val="FF66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942" name="Rectangle 34"/>
              <p:cNvSpPr>
                <a:spLocks noChangeArrowheads="1"/>
              </p:cNvSpPr>
              <p:nvPr/>
            </p:nvSpPr>
            <p:spPr bwMode="auto">
              <a:xfrm>
                <a:off x="398463" y="8035131"/>
                <a:ext cx="990600" cy="1130300"/>
              </a:xfrm>
              <a:prstGeom prst="rect">
                <a:avLst/>
              </a:prstGeom>
              <a:noFill/>
              <a:ln w="381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943" name="Rectangle 35"/>
              <p:cNvSpPr>
                <a:spLocks noChangeArrowheads="1"/>
              </p:cNvSpPr>
              <p:nvPr/>
            </p:nvSpPr>
            <p:spPr bwMode="auto">
              <a:xfrm>
                <a:off x="374650" y="8067590"/>
                <a:ext cx="1101225" cy="477017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700">
                    <a:solidFill>
                      <a:schemeClr val="tx2"/>
                    </a:solidFill>
                  </a:rPr>
                  <a:t>profile</a:t>
                </a:r>
              </a:p>
            </p:txBody>
          </p:sp>
        </p:grpSp>
        <p:grpSp>
          <p:nvGrpSpPr>
            <p:cNvPr id="11" name="Group 72"/>
            <p:cNvGrpSpPr>
              <a:grpSpLocks/>
            </p:cNvGrpSpPr>
            <p:nvPr/>
          </p:nvGrpSpPr>
          <p:grpSpPr bwMode="auto">
            <a:xfrm>
              <a:off x="823710" y="3926681"/>
              <a:ext cx="2455855" cy="1130300"/>
              <a:chOff x="1076916" y="5812631"/>
              <a:chExt cx="2455855" cy="1130300"/>
            </a:xfrm>
          </p:grpSpPr>
          <p:sp>
            <p:nvSpPr>
              <p:cNvPr id="123938" name="Rectangle 30"/>
              <p:cNvSpPr>
                <a:spLocks noChangeArrowheads="1"/>
              </p:cNvSpPr>
              <p:nvPr/>
            </p:nvSpPr>
            <p:spPr bwMode="auto">
              <a:xfrm>
                <a:off x="1076916" y="6082506"/>
                <a:ext cx="2455855" cy="6967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 b="1">
                    <a:solidFill>
                      <a:schemeClr val="tx2"/>
                    </a:solidFill>
                    <a:ea typeface="ＭＳ Ｐゴシック" charset="-128"/>
                    <a:cs typeface="ＭＳ Ｐゴシック" charset="-128"/>
                  </a:rPr>
                  <a:t>System B</a:t>
                </a:r>
                <a:endParaRPr lang="en-US">
                  <a:solidFill>
                    <a:schemeClr val="tx2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23939" name="Rectangle 31"/>
              <p:cNvSpPr>
                <a:spLocks noChangeArrowheads="1"/>
              </p:cNvSpPr>
              <p:nvPr/>
            </p:nvSpPr>
            <p:spPr bwMode="auto">
              <a:xfrm>
                <a:off x="1143000" y="5812631"/>
                <a:ext cx="2286000" cy="1130300"/>
              </a:xfrm>
              <a:prstGeom prst="rect">
                <a:avLst/>
              </a:prstGeom>
              <a:noFill/>
              <a:ln w="635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2" name="Group 75"/>
            <p:cNvGrpSpPr>
              <a:grpSpLocks noChangeAspect="1"/>
            </p:cNvGrpSpPr>
            <p:nvPr/>
          </p:nvGrpSpPr>
          <p:grpSpPr bwMode="auto">
            <a:xfrm>
              <a:off x="1312863" y="5247482"/>
              <a:ext cx="754013" cy="840150"/>
              <a:chOff x="374650" y="8035131"/>
              <a:chExt cx="1014413" cy="1130300"/>
            </a:xfrm>
          </p:grpSpPr>
          <p:sp>
            <p:nvSpPr>
              <p:cNvPr id="123934" name="Rectangle 32"/>
              <p:cNvSpPr>
                <a:spLocks noChangeArrowheads="1"/>
              </p:cNvSpPr>
              <p:nvPr/>
            </p:nvSpPr>
            <p:spPr bwMode="auto">
              <a:xfrm>
                <a:off x="398463" y="8555831"/>
                <a:ext cx="990600" cy="304800"/>
              </a:xfrm>
              <a:prstGeom prst="rect">
                <a:avLst/>
              </a:prstGeom>
              <a:solidFill>
                <a:srgbClr val="01A200"/>
              </a:solidFill>
              <a:ln w="12700">
                <a:solidFill>
                  <a:srgbClr val="01A2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935" name="Rectangle 33"/>
              <p:cNvSpPr>
                <a:spLocks noChangeArrowheads="1"/>
              </p:cNvSpPr>
              <p:nvPr/>
            </p:nvSpPr>
            <p:spPr bwMode="auto">
              <a:xfrm>
                <a:off x="398463" y="8860631"/>
                <a:ext cx="990600" cy="304800"/>
              </a:xfrm>
              <a:prstGeom prst="rect">
                <a:avLst/>
              </a:prstGeom>
              <a:solidFill>
                <a:srgbClr val="006001"/>
              </a:solidFill>
              <a:ln w="12700">
                <a:solidFill>
                  <a:srgbClr val="00600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936" name="Rectangle 34"/>
              <p:cNvSpPr>
                <a:spLocks noChangeArrowheads="1"/>
              </p:cNvSpPr>
              <p:nvPr/>
            </p:nvSpPr>
            <p:spPr bwMode="auto">
              <a:xfrm>
                <a:off x="398463" y="8035131"/>
                <a:ext cx="990600" cy="1130300"/>
              </a:xfrm>
              <a:prstGeom prst="rect">
                <a:avLst/>
              </a:prstGeom>
              <a:noFill/>
              <a:ln w="381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937" name="Rectangle 35"/>
              <p:cNvSpPr>
                <a:spLocks noChangeAspect="1" noChangeArrowheads="1"/>
              </p:cNvSpPr>
              <p:nvPr/>
            </p:nvSpPr>
            <p:spPr bwMode="auto">
              <a:xfrm>
                <a:off x="374650" y="8066881"/>
                <a:ext cx="1014413" cy="468724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700" dirty="0">
                    <a:solidFill>
                      <a:schemeClr val="tx2"/>
                    </a:solidFill>
                  </a:rPr>
                  <a:t>profile</a:t>
                </a:r>
              </a:p>
            </p:txBody>
          </p:sp>
        </p:grpSp>
        <p:sp>
          <p:nvSpPr>
            <p:cNvPr id="123931" name="Line 38"/>
            <p:cNvSpPr>
              <a:spLocks noChangeShapeType="1"/>
            </p:cNvSpPr>
            <p:nvPr/>
          </p:nvSpPr>
          <p:spPr bwMode="auto">
            <a:xfrm flipH="1" flipV="1">
              <a:off x="3158331" y="5567219"/>
              <a:ext cx="2769394" cy="1563037"/>
            </a:xfrm>
            <a:prstGeom prst="line">
              <a:avLst/>
            </a:prstGeom>
            <a:noFill/>
            <a:ln w="63500">
              <a:solidFill>
                <a:schemeClr val="tx2"/>
              </a:solidFill>
              <a:round/>
              <a:headEnd type="none" w="lg" len="med"/>
              <a:tailEnd type="triangle" w="lg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932" name="Line 38"/>
            <p:cNvSpPr>
              <a:spLocks noChangeShapeType="1"/>
            </p:cNvSpPr>
            <p:nvPr/>
          </p:nvSpPr>
          <p:spPr bwMode="auto">
            <a:xfrm flipH="1">
              <a:off x="4142106" y="7876381"/>
              <a:ext cx="1785616" cy="1365249"/>
            </a:xfrm>
            <a:prstGeom prst="line">
              <a:avLst/>
            </a:prstGeom>
            <a:noFill/>
            <a:ln w="63500">
              <a:solidFill>
                <a:schemeClr val="tx2"/>
              </a:solidFill>
              <a:round/>
              <a:headEnd type="none" w="lg" len="med"/>
              <a:tailEnd type="triangle" w="lg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933" name="Line 38"/>
            <p:cNvSpPr>
              <a:spLocks noChangeShapeType="1"/>
            </p:cNvSpPr>
            <p:nvPr/>
          </p:nvSpPr>
          <p:spPr bwMode="auto">
            <a:xfrm flipH="1">
              <a:off x="3428999" y="3402806"/>
              <a:ext cx="2498722" cy="892175"/>
            </a:xfrm>
            <a:prstGeom prst="line">
              <a:avLst/>
            </a:prstGeom>
            <a:noFill/>
            <a:ln w="63500">
              <a:solidFill>
                <a:schemeClr val="tx2"/>
              </a:solidFill>
              <a:round/>
              <a:headEnd type="none" w="lg" len="med"/>
              <a:tailEnd type="triangle" w="lg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9" name="Rectangle 55"/>
          <p:cNvSpPr>
            <a:spLocks noChangeArrowheads="1"/>
          </p:cNvSpPr>
          <p:nvPr/>
        </p:nvSpPr>
        <p:spPr bwMode="auto">
          <a:xfrm>
            <a:off x="1476375" y="3886200"/>
            <a:ext cx="6770688" cy="1187450"/>
          </a:xfrm>
          <a:prstGeom prst="rect">
            <a:avLst/>
          </a:prstGeom>
          <a:solidFill>
            <a:schemeClr val="bg1"/>
          </a:solidFill>
          <a:ln w="127000">
            <a:solidFill>
              <a:srgbClr val="CC1414"/>
            </a:solidFill>
            <a:miter lim="800000"/>
            <a:headEnd type="none" w="sm" len="sm"/>
            <a:tailEnd type="none" w="sm" len="sm"/>
          </a:ln>
        </p:spPr>
        <p:txBody>
          <a:bodyPr wrap="none" lIns="51883" tIns="25942" rIns="51883" bIns="25942" anchor="ctr">
            <a:prstTxWarp prst="textNoShape">
              <a:avLst/>
            </a:prstTxWarp>
          </a:bodyPr>
          <a:lstStyle/>
          <a:p>
            <a:r>
              <a:rPr lang="en-US" sz="2800" b="1">
                <a:solidFill>
                  <a:srgbClr val="CC1414"/>
                </a:solidFill>
              </a:rPr>
              <a:t>How can we tackle these problems?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59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Towards the Personal Web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495301" y="406400"/>
            <a:ext cx="8712200" cy="1244600"/>
          </a:xfrm>
        </p:spPr>
        <p:txBody>
          <a:bodyPr/>
          <a:lstStyle/>
          <a:p>
            <a:r>
              <a:rPr lang="en-US" dirty="0" smtClean="0"/>
              <a:t>Interoperability for User-adaptive systems</a:t>
            </a:r>
          </a:p>
        </p:txBody>
      </p:sp>
      <p:pic>
        <p:nvPicPr>
          <p:cNvPr id="43012" name="Picture 4" descr="ah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4059" y="1320800"/>
            <a:ext cx="7182641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259985" y="1384300"/>
            <a:ext cx="394751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Generic process of user-adaptive systems</a:t>
            </a:r>
          </a:p>
          <a:p>
            <a:pPr algn="r"/>
            <a:r>
              <a:rPr lang="en-US" sz="1600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(cf. Jameson 2003)</a:t>
            </a:r>
            <a:endParaRPr lang="en-US" sz="16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5565834" y="4200691"/>
            <a:ext cx="3594967" cy="1801726"/>
            <a:chOff x="5565834" y="4200691"/>
            <a:chExt cx="3594967" cy="1801726"/>
          </a:xfrm>
        </p:grpSpPr>
        <p:sp>
          <p:nvSpPr>
            <p:cNvPr id="9" name="Rectangle 30"/>
            <p:cNvSpPr>
              <a:spLocks noChangeArrowheads="1"/>
            </p:cNvSpPr>
            <p:nvPr/>
          </p:nvSpPr>
          <p:spPr bwMode="auto">
            <a:xfrm>
              <a:off x="6365445" y="4200691"/>
              <a:ext cx="126188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b="1" dirty="0">
                  <a:solidFill>
                    <a:schemeClr val="tx2"/>
                  </a:solidFill>
                  <a:ea typeface="ＭＳ Ｐゴシック" charset="-128"/>
                  <a:cs typeface="ＭＳ Ｐゴシック" charset="-128"/>
                </a:rPr>
                <a:t>System</a:t>
              </a:r>
              <a:r>
                <a:rPr lang="en-US" sz="1800" b="1" dirty="0" smtClean="0">
                  <a:solidFill>
                    <a:schemeClr val="tx2"/>
                  </a:solidFill>
                  <a:ea typeface="ＭＳ Ｐゴシック" charset="-128"/>
                  <a:cs typeface="ＭＳ Ｐゴシック" charset="-128"/>
                </a:rPr>
                <a:t> A</a:t>
              </a:r>
              <a:endParaRPr lang="en-US" sz="1800" dirty="0">
                <a:solidFill>
                  <a:schemeClr val="tx2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0" name="Rectangle 31"/>
            <p:cNvSpPr>
              <a:spLocks noChangeArrowheads="1"/>
            </p:cNvSpPr>
            <p:nvPr/>
          </p:nvSpPr>
          <p:spPr bwMode="auto">
            <a:xfrm>
              <a:off x="6343131" y="4210826"/>
              <a:ext cx="1285323" cy="386574"/>
            </a:xfrm>
            <a:prstGeom prst="rect">
              <a:avLst/>
            </a:prstGeom>
            <a:noFill/>
            <a:ln w="38100" cap="flat" cmpd="sng" algn="ctr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565834" y="4648200"/>
              <a:ext cx="3594967" cy="13542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dirty="0" smtClean="0"/>
                <a:t>Welcome message:</a:t>
              </a:r>
            </a:p>
            <a:p>
              <a:pPr algn="l">
                <a:spcAft>
                  <a:spcPts val="1200"/>
                </a:spcAft>
              </a:pPr>
              <a:r>
                <a:rPr lang="en-US" sz="1800" dirty="0" err="1" smtClean="0">
                  <a:sym typeface="Wingdings"/>
                </a:rPr>
                <a:t></a:t>
              </a:r>
              <a:r>
                <a:rPr lang="en-US" sz="1800" dirty="0" smtClean="0">
                  <a:sym typeface="Wingdings"/>
                </a:rPr>
                <a:t> </a:t>
              </a:r>
              <a:r>
                <a:rPr lang="en-US" sz="1800" dirty="0" smtClean="0"/>
                <a:t>First name of the user?</a:t>
              </a:r>
            </a:p>
            <a:p>
              <a:pPr algn="l"/>
              <a:r>
                <a:rPr lang="en-US" sz="1800" dirty="0" smtClean="0"/>
                <a:t>Items to recommend:</a:t>
              </a:r>
            </a:p>
            <a:p>
              <a:pPr algn="l"/>
              <a:r>
                <a:rPr lang="en-US" sz="1800" dirty="0" err="1" smtClean="0">
                  <a:sym typeface="Wingdings"/>
                </a:rPr>
                <a:t></a:t>
              </a:r>
              <a:r>
                <a:rPr lang="en-US" sz="1800" dirty="0" smtClean="0">
                  <a:sym typeface="Wingdings"/>
                </a:rPr>
                <a:t> Interested in “Rock” or “Jazz”?</a:t>
              </a:r>
              <a:endParaRPr lang="en-US" sz="1800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-41322" y="4213391"/>
            <a:ext cx="4792126" cy="1562827"/>
            <a:chOff x="-41322" y="4213391"/>
            <a:chExt cx="4792126" cy="1562827"/>
          </a:xfrm>
        </p:grpSpPr>
        <p:sp>
          <p:nvSpPr>
            <p:cNvPr id="5" name="Rectangle 30"/>
            <p:cNvSpPr>
              <a:spLocks noChangeArrowheads="1"/>
            </p:cNvSpPr>
            <p:nvPr/>
          </p:nvSpPr>
          <p:spPr bwMode="auto">
            <a:xfrm>
              <a:off x="129877" y="4213391"/>
              <a:ext cx="126162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b="1" dirty="0">
                  <a:solidFill>
                    <a:schemeClr val="tx2"/>
                  </a:solidFill>
                  <a:ea typeface="ＭＳ Ｐゴシック" charset="-128"/>
                  <a:cs typeface="ＭＳ Ｐゴシック" charset="-128"/>
                </a:rPr>
                <a:t>System B</a:t>
              </a:r>
              <a:endParaRPr lang="en-US" sz="1800" dirty="0">
                <a:solidFill>
                  <a:schemeClr val="tx2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" name="Rectangle 31"/>
            <p:cNvSpPr>
              <a:spLocks noChangeArrowheads="1"/>
            </p:cNvSpPr>
            <p:nvPr/>
          </p:nvSpPr>
          <p:spPr bwMode="auto">
            <a:xfrm>
              <a:off x="107431" y="4223526"/>
              <a:ext cx="1285323" cy="386574"/>
            </a:xfrm>
            <a:prstGeom prst="rect">
              <a:avLst/>
            </a:prstGeom>
            <a:noFill/>
            <a:ln w="38100" cap="flat" cmpd="sng" algn="ctr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Rectangle 30"/>
            <p:cNvSpPr>
              <a:spLocks noChangeArrowheads="1"/>
            </p:cNvSpPr>
            <p:nvPr/>
          </p:nvSpPr>
          <p:spPr bwMode="auto">
            <a:xfrm>
              <a:off x="1656019" y="4226091"/>
              <a:ext cx="125733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b="1" dirty="0" smtClean="0">
                  <a:solidFill>
                    <a:schemeClr val="tx2"/>
                  </a:solidFill>
                  <a:ea typeface="ＭＳ Ｐゴシック" charset="-128"/>
                  <a:cs typeface="ＭＳ Ｐゴシック" charset="-128"/>
                </a:rPr>
                <a:t>System C</a:t>
              </a:r>
              <a:endParaRPr lang="en-US" sz="1800" dirty="0">
                <a:solidFill>
                  <a:schemeClr val="tx2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2" name="Rectangle 31"/>
            <p:cNvSpPr>
              <a:spLocks noChangeArrowheads="1"/>
            </p:cNvSpPr>
            <p:nvPr/>
          </p:nvSpPr>
          <p:spPr bwMode="auto">
            <a:xfrm>
              <a:off x="1631431" y="4236226"/>
              <a:ext cx="1285323" cy="386574"/>
            </a:xfrm>
            <a:prstGeom prst="rect">
              <a:avLst/>
            </a:prstGeom>
            <a:noFill/>
            <a:ln w="38100" cap="flat" cmpd="sng" algn="ctr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30"/>
            <p:cNvSpPr>
              <a:spLocks noChangeArrowheads="1"/>
            </p:cNvSpPr>
            <p:nvPr/>
          </p:nvSpPr>
          <p:spPr bwMode="auto">
            <a:xfrm>
              <a:off x="3182349" y="4226091"/>
              <a:ext cx="127807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b="1" dirty="0">
                  <a:solidFill>
                    <a:schemeClr val="tx2"/>
                  </a:solidFill>
                  <a:ea typeface="ＭＳ Ｐゴシック" charset="-128"/>
                  <a:cs typeface="ＭＳ Ｐゴシック" charset="-128"/>
                </a:rPr>
                <a:t>System</a:t>
              </a:r>
              <a:r>
                <a:rPr lang="en-US" sz="1800" b="1" dirty="0" smtClean="0">
                  <a:solidFill>
                    <a:schemeClr val="tx2"/>
                  </a:solidFill>
                  <a:ea typeface="ＭＳ Ｐゴシック" charset="-128"/>
                  <a:cs typeface="ＭＳ Ｐゴシック" charset="-128"/>
                </a:rPr>
                <a:t> D</a:t>
              </a:r>
              <a:endParaRPr lang="en-US" sz="1800" dirty="0">
                <a:solidFill>
                  <a:schemeClr val="tx2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4" name="Rectangle 31"/>
            <p:cNvSpPr>
              <a:spLocks noChangeArrowheads="1"/>
            </p:cNvSpPr>
            <p:nvPr/>
          </p:nvSpPr>
          <p:spPr bwMode="auto">
            <a:xfrm>
              <a:off x="3180831" y="4236226"/>
              <a:ext cx="1285323" cy="386574"/>
            </a:xfrm>
            <a:prstGeom prst="rect">
              <a:avLst/>
            </a:prstGeom>
            <a:noFill/>
            <a:ln w="38100" cap="flat" cmpd="sng" algn="ctr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-41322" y="4699000"/>
              <a:ext cx="1467068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b="1" dirty="0" smtClean="0"/>
                <a:t>name:</a:t>
              </a:r>
              <a:r>
                <a:rPr lang="en-US" sz="1600" dirty="0" smtClean="0"/>
                <a:t> Bob</a:t>
              </a:r>
            </a:p>
            <a:p>
              <a:pPr algn="l"/>
              <a:r>
                <a:rPr lang="en-US" sz="1600" b="1" dirty="0" smtClean="0"/>
                <a:t>age:</a:t>
              </a:r>
              <a:r>
                <a:rPr lang="en-US" sz="1600" dirty="0" smtClean="0"/>
                <a:t> 27 years</a:t>
              </a:r>
              <a:endParaRPr lang="en-US" sz="16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622378" y="4699000"/>
              <a:ext cx="1456949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b="1" dirty="0" smtClean="0"/>
                <a:t>name:</a:t>
              </a:r>
              <a:r>
                <a:rPr lang="en-US" sz="1600" dirty="0" smtClean="0"/>
                <a:t> Bobby</a:t>
              </a:r>
            </a:p>
            <a:p>
              <a:pPr algn="l"/>
              <a:r>
                <a:rPr lang="en-US" sz="1600" b="1" dirty="0" smtClean="0"/>
                <a:t>Tags used:</a:t>
              </a:r>
            </a:p>
            <a:p>
              <a:pPr algn="l"/>
              <a:r>
                <a:rPr lang="en-US" sz="1600" dirty="0" smtClean="0"/>
                <a:t>music, funk,</a:t>
              </a:r>
            </a:p>
            <a:p>
              <a:pPr algn="l"/>
              <a:r>
                <a:rPr lang="en-US" sz="1600" dirty="0" err="1" smtClean="0"/>
                <a:t>jazzmusic</a:t>
              </a:r>
              <a:endParaRPr lang="en-US" sz="16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146378" y="4686300"/>
              <a:ext cx="160442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b="1" dirty="0" smtClean="0"/>
                <a:t>Tags used:</a:t>
              </a:r>
            </a:p>
            <a:p>
              <a:pPr algn="l"/>
              <a:r>
                <a:rPr lang="en-US" sz="1600" dirty="0" smtClean="0"/>
                <a:t>rock, mountain,</a:t>
              </a:r>
            </a:p>
            <a:p>
              <a:pPr algn="l"/>
              <a:r>
                <a:rPr lang="en-US" sz="1600" dirty="0" err="1" smtClean="0"/>
                <a:t>italy</a:t>
              </a:r>
              <a:r>
                <a:rPr lang="en-US" sz="1600" dirty="0" smtClean="0"/>
                <a:t>, hiking</a:t>
              </a:r>
              <a:endParaRPr lang="en-US" sz="1600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0" y="4737100"/>
            <a:ext cx="8610600" cy="533400"/>
            <a:chOff x="0" y="4737100"/>
            <a:chExt cx="8610600" cy="533400"/>
          </a:xfrm>
        </p:grpSpPr>
        <p:sp>
          <p:nvSpPr>
            <p:cNvPr id="19" name="Rectangle 18"/>
            <p:cNvSpPr/>
            <p:nvPr/>
          </p:nvSpPr>
          <p:spPr bwMode="auto">
            <a:xfrm>
              <a:off x="0" y="4737100"/>
              <a:ext cx="3086100" cy="279400"/>
            </a:xfrm>
            <a:prstGeom prst="rect">
              <a:avLst/>
            </a:prstGeom>
            <a:noFill/>
            <a:ln w="635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5524500" y="4991100"/>
              <a:ext cx="3086100" cy="279400"/>
            </a:xfrm>
            <a:prstGeom prst="rect">
              <a:avLst/>
            </a:prstGeom>
            <a:noFill/>
            <a:ln w="635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625600" y="4978400"/>
            <a:ext cx="7505700" cy="1016000"/>
            <a:chOff x="1625600" y="4978400"/>
            <a:chExt cx="7505700" cy="1016000"/>
          </a:xfrm>
        </p:grpSpPr>
        <p:sp>
          <p:nvSpPr>
            <p:cNvPr id="21" name="Rectangle 20"/>
            <p:cNvSpPr/>
            <p:nvPr/>
          </p:nvSpPr>
          <p:spPr bwMode="auto">
            <a:xfrm>
              <a:off x="1625600" y="5486400"/>
              <a:ext cx="1016000" cy="330200"/>
            </a:xfrm>
            <a:prstGeom prst="rect">
              <a:avLst/>
            </a:prstGeom>
            <a:noFill/>
            <a:ln w="635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3187700" y="4978400"/>
              <a:ext cx="495300" cy="266700"/>
            </a:xfrm>
            <a:prstGeom prst="rect">
              <a:avLst/>
            </a:prstGeom>
            <a:noFill/>
            <a:ln w="635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5613400" y="5664200"/>
              <a:ext cx="3517900" cy="330200"/>
            </a:xfrm>
            <a:prstGeom prst="rect">
              <a:avLst/>
            </a:prstGeom>
            <a:noFill/>
            <a:ln w="635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</p:grpSp>
      <p:sp>
        <p:nvSpPr>
          <p:cNvPr id="24" name="Rectangle 23"/>
          <p:cNvSpPr/>
          <p:nvPr/>
        </p:nvSpPr>
        <p:spPr bwMode="auto">
          <a:xfrm>
            <a:off x="1930400" y="2120900"/>
            <a:ext cx="5181600" cy="1066800"/>
          </a:xfrm>
          <a:prstGeom prst="rect">
            <a:avLst/>
          </a:prstGeom>
          <a:solidFill>
            <a:schemeClr val="bg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  <a:ea typeface="ＭＳ Ｐゴシック" pitchFamily="1" charset="-128"/>
              </a:rPr>
              <a:t>Different systems speak different languages.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"/>
            <a:ext cx="8382001" cy="1244600"/>
          </a:xfrm>
        </p:spPr>
        <p:txBody>
          <a:bodyPr/>
          <a:lstStyle/>
          <a:p>
            <a:r>
              <a:rPr lang="en-US" dirty="0" smtClean="0"/>
              <a:t>Semantic Web Principles and Standards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5513" y="1524000"/>
            <a:ext cx="6059487" cy="3506788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b="1" dirty="0" smtClean="0"/>
              <a:t>URI: </a:t>
            </a:r>
            <a:r>
              <a:rPr lang="en-US" dirty="0" smtClean="0"/>
              <a:t>unique identifier for concepts/resources </a:t>
            </a:r>
            <a:r>
              <a:rPr lang="en-US" dirty="0" smtClean="0">
                <a:hlinkClick r:id="rId2"/>
              </a:rPr>
              <a:t>http://www.ietf.org/rfc/rfc2396.txt</a:t>
            </a:r>
            <a:r>
              <a:rPr lang="en-US" dirty="0" smtClean="0"/>
              <a:t> </a:t>
            </a:r>
          </a:p>
          <a:p>
            <a:pPr>
              <a:spcAft>
                <a:spcPts val="1200"/>
              </a:spcAft>
            </a:pPr>
            <a:r>
              <a:rPr lang="en-US" b="1" dirty="0" smtClean="0"/>
              <a:t>RDF: </a:t>
            </a:r>
            <a:r>
              <a:rPr lang="en-US" dirty="0" smtClean="0"/>
              <a:t>specifies the data model by means of (subject, predicate, object) statements </a:t>
            </a:r>
            <a:r>
              <a:rPr lang="en-US" dirty="0" smtClean="0">
                <a:hlinkClick r:id="rId3"/>
              </a:rPr>
              <a:t>http://www.w3.org/TR/rdf-concepts/</a:t>
            </a:r>
            <a:r>
              <a:rPr lang="en-US" dirty="0" smtClean="0"/>
              <a:t> </a:t>
            </a:r>
          </a:p>
          <a:p>
            <a:pPr>
              <a:spcAft>
                <a:spcPts val="1200"/>
              </a:spcAft>
            </a:pPr>
            <a:r>
              <a:rPr lang="en-US" b="1" dirty="0" smtClean="0"/>
              <a:t>SPARQL: </a:t>
            </a:r>
            <a:r>
              <a:rPr lang="en-US" dirty="0" smtClean="0"/>
              <a:t>querying RDF data </a:t>
            </a:r>
            <a:r>
              <a:rPr lang="en-US" dirty="0" smtClean="0">
                <a:hlinkClick r:id="rId4"/>
              </a:rPr>
              <a:t>http://www.w3.org/TR/rdf-sparql-query/</a:t>
            </a:r>
            <a:r>
              <a:rPr lang="en-US" dirty="0" smtClean="0"/>
              <a:t> </a:t>
            </a:r>
          </a:p>
          <a:p>
            <a:r>
              <a:rPr lang="en-US" b="1" dirty="0" smtClean="0"/>
              <a:t>RDF Schema / OWL: </a:t>
            </a:r>
            <a:r>
              <a:rPr lang="en-US" dirty="0" smtClean="0"/>
              <a:t>allow for the specification of </a:t>
            </a:r>
            <a:r>
              <a:rPr lang="en-US" dirty="0" err="1" smtClean="0"/>
              <a:t>ontologies</a:t>
            </a:r>
            <a:r>
              <a:rPr lang="en-US" dirty="0" smtClean="0"/>
              <a:t>/vocabularies </a:t>
            </a:r>
            <a:r>
              <a:rPr lang="en-US" dirty="0" smtClean="0">
                <a:hlinkClick r:id="rId5"/>
              </a:rPr>
              <a:t>http://www.w3.org/TR/owl2-overview/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 descr="sw-stack-2005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5100" y="3665564"/>
            <a:ext cx="2508250" cy="21256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09876" y="5778500"/>
            <a:ext cx="3125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tx2">
                    <a:lumMod val="65000"/>
                    <a:lumOff val="35000"/>
                  </a:schemeClr>
                </a:solidFill>
              </a:rPr>
              <a:t>Semantic Web protocol stack</a:t>
            </a:r>
            <a:endParaRPr lang="en-US" sz="18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275" y="38100"/>
            <a:ext cx="4365625" cy="1244600"/>
          </a:xfrm>
        </p:spPr>
        <p:txBody>
          <a:bodyPr/>
          <a:lstStyle/>
          <a:p>
            <a:r>
              <a:rPr lang="en-US" dirty="0" smtClean="0"/>
              <a:t>Example: </a:t>
            </a:r>
            <a:br>
              <a:rPr lang="en-US" dirty="0" smtClean="0"/>
            </a:br>
            <a:r>
              <a:rPr lang="en-US" dirty="0" smtClean="0"/>
              <a:t>RDF &amp; SPARQL</a:t>
            </a:r>
            <a:endParaRPr lang="en-US" dirty="0"/>
          </a:p>
        </p:txBody>
      </p:sp>
      <p:sp>
        <p:nvSpPr>
          <p:cNvPr id="4" name="Rectangle 31"/>
          <p:cNvSpPr>
            <a:spLocks noChangeArrowheads="1"/>
          </p:cNvSpPr>
          <p:nvPr/>
        </p:nvSpPr>
        <p:spPr bwMode="auto">
          <a:xfrm>
            <a:off x="5386530" y="99035"/>
            <a:ext cx="1285323" cy="386574"/>
          </a:xfrm>
          <a:prstGeom prst="rect">
            <a:avLst/>
          </a:prstGeom>
          <a:noFill/>
          <a:ln w="38100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ectangle 31"/>
          <p:cNvSpPr>
            <a:spLocks noChangeArrowheads="1"/>
          </p:cNvSpPr>
          <p:nvPr/>
        </p:nvSpPr>
        <p:spPr bwMode="auto">
          <a:xfrm>
            <a:off x="72553" y="2305826"/>
            <a:ext cx="1285323" cy="386574"/>
          </a:xfrm>
          <a:prstGeom prst="rect">
            <a:avLst/>
          </a:prstGeom>
          <a:noFill/>
          <a:ln w="38100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295033" y="520700"/>
            <a:ext cx="3216045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 smtClean="0"/>
              <a:t>Welcome message:</a:t>
            </a:r>
          </a:p>
          <a:p>
            <a:pPr algn="l">
              <a:spcAft>
                <a:spcPts val="1200"/>
              </a:spcAft>
            </a:pPr>
            <a:r>
              <a:rPr lang="en-US" sz="1600" dirty="0" err="1" smtClean="0">
                <a:sym typeface="Wingdings"/>
              </a:rPr>
              <a:t></a:t>
            </a:r>
            <a:r>
              <a:rPr lang="en-US" sz="1600" dirty="0" smtClean="0">
                <a:sym typeface="Wingdings"/>
              </a:rPr>
              <a:t> </a:t>
            </a:r>
            <a:r>
              <a:rPr lang="en-US" sz="1600" dirty="0" smtClean="0"/>
              <a:t>First name of the user?</a:t>
            </a:r>
          </a:p>
          <a:p>
            <a:pPr algn="l"/>
            <a:r>
              <a:rPr lang="en-US" sz="1600" dirty="0" smtClean="0"/>
              <a:t>Items to recommend:</a:t>
            </a:r>
          </a:p>
          <a:p>
            <a:pPr algn="l"/>
            <a:r>
              <a:rPr lang="en-US" sz="1600" dirty="0" err="1" smtClean="0">
                <a:sym typeface="Wingdings"/>
              </a:rPr>
              <a:t></a:t>
            </a:r>
            <a:r>
              <a:rPr lang="en-US" sz="1600" dirty="0" smtClean="0">
                <a:sym typeface="Wingdings"/>
              </a:rPr>
              <a:t> Interested in “Rock” or “Jazz”?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63500" y="2768600"/>
            <a:ext cx="145694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1" dirty="0" smtClean="0"/>
              <a:t>name:</a:t>
            </a:r>
            <a:r>
              <a:rPr lang="en-US" sz="1600" dirty="0" smtClean="0"/>
              <a:t> Bobby</a:t>
            </a:r>
          </a:p>
          <a:p>
            <a:pPr algn="l"/>
            <a:r>
              <a:rPr lang="en-US" sz="1600" b="1" dirty="0" smtClean="0"/>
              <a:t>Tags used:</a:t>
            </a:r>
          </a:p>
          <a:p>
            <a:pPr algn="l"/>
            <a:r>
              <a:rPr lang="en-US" sz="1600" dirty="0" smtClean="0"/>
              <a:t>music, funk,</a:t>
            </a:r>
          </a:p>
          <a:p>
            <a:pPr algn="l"/>
            <a:r>
              <a:rPr lang="en-US" sz="1600" dirty="0" err="1" smtClean="0"/>
              <a:t>jazzmusic</a:t>
            </a:r>
            <a:endParaRPr lang="en-US" sz="1600" dirty="0"/>
          </a:p>
        </p:txBody>
      </p:sp>
      <p:sp>
        <p:nvSpPr>
          <p:cNvPr id="8" name="Rectangle 30"/>
          <p:cNvSpPr>
            <a:spLocks noChangeArrowheads="1"/>
          </p:cNvSpPr>
          <p:nvPr/>
        </p:nvSpPr>
        <p:spPr bwMode="auto">
          <a:xfrm>
            <a:off x="5408844" y="88900"/>
            <a:ext cx="12618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 dirty="0">
                <a:solidFill>
                  <a:schemeClr val="tx2"/>
                </a:solidFill>
                <a:ea typeface="ＭＳ Ｐゴシック" charset="-128"/>
                <a:cs typeface="ＭＳ Ｐゴシック" charset="-128"/>
              </a:rPr>
              <a:t>System</a:t>
            </a:r>
            <a:r>
              <a:rPr lang="en-US" sz="1800" b="1" dirty="0" smtClean="0">
                <a:solidFill>
                  <a:schemeClr val="tx2"/>
                </a:solidFill>
                <a:ea typeface="ＭＳ Ｐゴシック" charset="-128"/>
                <a:cs typeface="ＭＳ Ｐゴシック" charset="-128"/>
              </a:rPr>
              <a:t> A</a:t>
            </a:r>
            <a:endParaRPr lang="en-US" sz="1800" dirty="0">
              <a:solidFill>
                <a:schemeClr val="tx2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30"/>
          <p:cNvSpPr>
            <a:spLocks noChangeArrowheads="1"/>
          </p:cNvSpPr>
          <p:nvPr/>
        </p:nvSpPr>
        <p:spPr bwMode="auto">
          <a:xfrm>
            <a:off x="97141" y="2295691"/>
            <a:ext cx="12573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 dirty="0" smtClean="0">
                <a:solidFill>
                  <a:schemeClr val="tx2"/>
                </a:solidFill>
                <a:ea typeface="ＭＳ Ｐゴシック" charset="-128"/>
                <a:cs typeface="ＭＳ Ｐゴシック" charset="-128"/>
              </a:rPr>
              <a:t>System C</a:t>
            </a:r>
            <a:endParaRPr lang="en-US" sz="1800" dirty="0">
              <a:solidFill>
                <a:schemeClr val="tx2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30"/>
          <p:cNvSpPr>
            <a:spLocks noChangeArrowheads="1"/>
          </p:cNvSpPr>
          <p:nvPr/>
        </p:nvSpPr>
        <p:spPr bwMode="auto">
          <a:xfrm>
            <a:off x="61371" y="4251491"/>
            <a:ext cx="12780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 dirty="0">
                <a:solidFill>
                  <a:schemeClr val="tx2"/>
                </a:solidFill>
                <a:ea typeface="ＭＳ Ｐゴシック" charset="-128"/>
                <a:cs typeface="ＭＳ Ｐゴシック" charset="-128"/>
              </a:rPr>
              <a:t>System</a:t>
            </a:r>
            <a:r>
              <a:rPr lang="en-US" sz="1800" b="1" dirty="0" smtClean="0">
                <a:solidFill>
                  <a:schemeClr val="tx2"/>
                </a:solidFill>
                <a:ea typeface="ＭＳ Ｐゴシック" charset="-128"/>
                <a:cs typeface="ＭＳ Ｐゴシック" charset="-128"/>
              </a:rPr>
              <a:t> D</a:t>
            </a:r>
            <a:endParaRPr lang="en-US" sz="1800" dirty="0">
              <a:solidFill>
                <a:schemeClr val="tx2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Rectangle 31"/>
          <p:cNvSpPr>
            <a:spLocks noChangeArrowheads="1"/>
          </p:cNvSpPr>
          <p:nvPr/>
        </p:nvSpPr>
        <p:spPr bwMode="auto">
          <a:xfrm>
            <a:off x="59853" y="4261626"/>
            <a:ext cx="1285323" cy="386574"/>
          </a:xfrm>
          <a:prstGeom prst="rect">
            <a:avLst/>
          </a:prstGeom>
          <a:noFill/>
          <a:ln w="38100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5400" y="4711700"/>
            <a:ext cx="16044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1" dirty="0" smtClean="0"/>
              <a:t>Tags used:</a:t>
            </a:r>
          </a:p>
          <a:p>
            <a:pPr algn="l"/>
            <a:r>
              <a:rPr lang="en-US" sz="1600" dirty="0" smtClean="0"/>
              <a:t>rock, mountain,</a:t>
            </a:r>
          </a:p>
          <a:p>
            <a:pPr algn="l"/>
            <a:r>
              <a:rPr lang="en-US" sz="1600" dirty="0" err="1" smtClean="0"/>
              <a:t>italy</a:t>
            </a:r>
            <a:r>
              <a:rPr lang="en-US" sz="1600" dirty="0" smtClean="0"/>
              <a:t>, hiking</a:t>
            </a:r>
            <a:endParaRPr lang="en-US" sz="1600" dirty="0"/>
          </a:p>
        </p:txBody>
      </p:sp>
      <p:grpSp>
        <p:nvGrpSpPr>
          <p:cNvPr id="30" name="Group 29"/>
          <p:cNvGrpSpPr/>
          <p:nvPr/>
        </p:nvGrpSpPr>
        <p:grpSpPr>
          <a:xfrm>
            <a:off x="1562100" y="1943100"/>
            <a:ext cx="4152900" cy="3962400"/>
            <a:chOff x="1562100" y="1943100"/>
            <a:chExt cx="4152900" cy="3962400"/>
          </a:xfrm>
        </p:grpSpPr>
        <p:sp>
          <p:nvSpPr>
            <p:cNvPr id="10" name="Content Placeholder 2"/>
            <p:cNvSpPr txBox="1">
              <a:spLocks/>
            </p:cNvSpPr>
            <p:nvPr/>
          </p:nvSpPr>
          <p:spPr bwMode="auto">
            <a:xfrm>
              <a:off x="1598613" y="1943100"/>
              <a:ext cx="3608387" cy="431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195263" marR="0" lvl="0" indent="-195263" algn="l" defTabSz="914400" rtl="0" eaLnBrk="0" fontAlgn="base" latinLnBrk="0" hangingPunct="0">
                <a:lnSpc>
                  <a:spcPts val="25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A6D6"/>
                </a:buClr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ＭＳ Ｐゴシック" charset="-128"/>
                  <a:cs typeface="ＭＳ Ｐゴシック" charset="-128"/>
                </a:rPr>
                <a:t>RDF representation: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1" name="Content Placeholder 2"/>
            <p:cNvSpPr txBox="1">
              <a:spLocks/>
            </p:cNvSpPr>
            <p:nvPr/>
          </p:nvSpPr>
          <p:spPr bwMode="auto">
            <a:xfrm>
              <a:off x="1574800" y="2374900"/>
              <a:ext cx="3606799" cy="1765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195263" marR="0" lvl="0" indent="-195263" algn="l" defTabSz="914400" rtl="0" eaLnBrk="0" fontAlgn="base" latinLnBrk="0" hangingPunct="0">
                <a:lnSpc>
                  <a:spcPts val="25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A6D6"/>
                </a:buClr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ourier"/>
                  <a:ea typeface="ＭＳ Ｐゴシック" charset="-128"/>
                  <a:cs typeface="Courier"/>
                </a:rPr>
                <a:t>&lt;http://</a:t>
              </a:r>
              <a:r>
                <a:rPr kumimoji="0" lang="en-US" sz="15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ourier"/>
                  <a:ea typeface="ＭＳ Ｐゴシック" charset="-128"/>
                  <a:cs typeface="Courier"/>
                </a:rPr>
                <a:t>bob.myopenid.com</a:t>
              </a:r>
              <a:r>
                <a:rPr kumimoji="0" lang="en-US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ourier"/>
                  <a:ea typeface="ＭＳ Ｐゴシック" charset="-128"/>
                  <a:cs typeface="Courier"/>
                </a:rPr>
                <a:t>&gt;</a:t>
              </a:r>
            </a:p>
            <a:p>
              <a:pPr marL="195263" marR="0" lvl="0" indent="-195263" algn="l" defTabSz="914400" rtl="0" eaLnBrk="0" fontAlgn="base" latinLnBrk="0" hangingPunct="0">
                <a:lnSpc>
                  <a:spcPts val="25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A6D6"/>
                </a:buClr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ourier"/>
                  <a:ea typeface="ＭＳ Ｐゴシック" charset="-128"/>
                  <a:cs typeface="Courier"/>
                </a:rPr>
                <a:t>  a </a:t>
              </a:r>
              <a:r>
                <a:rPr kumimoji="0" lang="en-US" sz="15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ourier"/>
                  <a:ea typeface="ＭＳ Ｐゴシック" charset="-128"/>
                  <a:cs typeface="Courier"/>
                </a:rPr>
                <a:t>foaf:Person</a:t>
              </a:r>
              <a:r>
                <a:rPr kumimoji="0" lang="en-US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ourier"/>
                  <a:ea typeface="ＭＳ Ｐゴシック" charset="-128"/>
                  <a:cs typeface="Courier"/>
                </a:rPr>
                <a:t>;</a:t>
              </a:r>
            </a:p>
            <a:p>
              <a:pPr marL="195263" marR="0" lvl="0" indent="-195263" algn="l" defTabSz="914400" rtl="0" eaLnBrk="0" fontAlgn="base" latinLnBrk="0" hangingPunct="0">
                <a:lnSpc>
                  <a:spcPts val="25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A6D6"/>
                </a:buClr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ourier"/>
                  <a:ea typeface="ＭＳ Ｐゴシック" charset="-128"/>
                  <a:cs typeface="Courier"/>
                </a:rPr>
                <a:t>  </a:t>
              </a:r>
              <a:r>
                <a:rPr kumimoji="0" lang="en-US" sz="15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ourier"/>
                  <a:ea typeface="ＭＳ Ｐゴシック" charset="-128"/>
                  <a:cs typeface="Courier"/>
                </a:rPr>
                <a:t>foaf:interest</a:t>
              </a:r>
              <a:r>
                <a:rPr kumimoji="0" lang="en-US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ourier"/>
                  <a:ea typeface="ＭＳ Ｐゴシック" charset="-128"/>
                  <a:cs typeface="Courier"/>
                </a:rPr>
                <a:t> </a:t>
              </a:r>
              <a:r>
                <a:rPr kumimoji="0" lang="en-US" sz="15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ourier"/>
                  <a:ea typeface="ＭＳ Ｐゴシック" charset="-128"/>
                  <a:cs typeface="Courier"/>
                </a:rPr>
                <a:t>dbpedia:Music</a:t>
              </a:r>
              <a:r>
                <a:rPr lang="en-US" sz="1500" kern="0" dirty="0" smtClean="0">
                  <a:latin typeface="Courier"/>
                  <a:ea typeface="ＭＳ Ｐゴシック" charset="-128"/>
                  <a:cs typeface="Courier"/>
                </a:rPr>
                <a:t>;</a:t>
              </a:r>
            </a:p>
            <a:p>
              <a:pPr marL="195263" marR="0" lvl="0" indent="-195263" algn="l" defTabSz="914400" rtl="0" eaLnBrk="0" fontAlgn="base" latinLnBrk="0" hangingPunct="0">
                <a:lnSpc>
                  <a:spcPts val="25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A6D6"/>
                </a:buClr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0" cap="none" spc="0" normalizeH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ourier"/>
                  <a:ea typeface="ＭＳ Ｐゴシック" charset="-128"/>
                  <a:cs typeface="Courier"/>
                </a:rPr>
                <a:t>  </a:t>
              </a:r>
              <a:r>
                <a:rPr lang="en-US" sz="1500" kern="0" dirty="0" err="1" smtClean="0">
                  <a:latin typeface="Courier"/>
                  <a:ea typeface="ＭＳ Ｐゴシック" charset="-128"/>
                  <a:cs typeface="Courier"/>
                </a:rPr>
                <a:t>foaf:interest</a:t>
              </a:r>
              <a:r>
                <a:rPr lang="en-US" sz="1500" kern="0" dirty="0" smtClean="0">
                  <a:latin typeface="Courier"/>
                  <a:ea typeface="ＭＳ Ｐゴシック" charset="-128"/>
                  <a:cs typeface="Courier"/>
                </a:rPr>
                <a:t> </a:t>
              </a:r>
              <a:r>
                <a:rPr lang="en-US" sz="1500" kern="0" dirty="0" err="1" smtClean="0">
                  <a:latin typeface="Courier"/>
                  <a:ea typeface="ＭＳ Ｐゴシック" charset="-128"/>
                  <a:cs typeface="Courier"/>
                </a:rPr>
                <a:t>dbpedia:Funk</a:t>
              </a:r>
              <a:r>
                <a:rPr lang="en-US" sz="1500" kern="0" dirty="0" smtClean="0">
                  <a:latin typeface="Courier"/>
                  <a:ea typeface="ＭＳ Ｐゴシック" charset="-128"/>
                  <a:cs typeface="Courier"/>
                </a:rPr>
                <a:t>;</a:t>
              </a:r>
            </a:p>
            <a:p>
              <a:pPr marL="195263" marR="0" lvl="0" indent="-195263" algn="l" defTabSz="914400" rtl="0" eaLnBrk="0" fontAlgn="base" latinLnBrk="0" hangingPunct="0">
                <a:lnSpc>
                  <a:spcPts val="25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A6D6"/>
                </a:buClr>
                <a:buSzTx/>
                <a:buFontTx/>
                <a:buNone/>
                <a:tabLst/>
                <a:defRPr/>
              </a:pPr>
              <a:r>
                <a:rPr lang="en-US" sz="1500" kern="0" dirty="0" smtClean="0">
                  <a:latin typeface="Courier"/>
                  <a:ea typeface="ＭＳ Ｐゴシック" charset="-128"/>
                  <a:cs typeface="Courier"/>
                </a:rPr>
                <a:t>  </a:t>
              </a:r>
              <a:r>
                <a:rPr lang="en-US" sz="1500" kern="0" dirty="0" err="1" smtClean="0">
                  <a:latin typeface="Courier"/>
                  <a:ea typeface="ＭＳ Ｐゴシック" charset="-128"/>
                  <a:cs typeface="Courier"/>
                </a:rPr>
                <a:t>foaf:interest</a:t>
              </a:r>
              <a:r>
                <a:rPr lang="en-US" sz="1500" kern="0" dirty="0" smtClean="0">
                  <a:latin typeface="Courier"/>
                  <a:ea typeface="ＭＳ Ｐゴシック" charset="-128"/>
                  <a:cs typeface="Courier"/>
                </a:rPr>
                <a:t> </a:t>
              </a:r>
              <a:r>
                <a:rPr lang="en-US" sz="1500" kern="0" dirty="0" err="1" smtClean="0">
                  <a:latin typeface="Courier"/>
                  <a:ea typeface="ＭＳ Ｐゴシック" charset="-128"/>
                  <a:cs typeface="Courier"/>
                </a:rPr>
                <a:t>dbpedia:Jazz</a:t>
              </a:r>
              <a:r>
                <a:rPr lang="en-US" sz="1500" kern="0" dirty="0" smtClean="0">
                  <a:latin typeface="Courier"/>
                  <a:ea typeface="ＭＳ Ｐゴシック" charset="-128"/>
                  <a:cs typeface="Courier"/>
                </a:rPr>
                <a:t> .</a:t>
              </a:r>
            </a:p>
          </p:txBody>
        </p:sp>
        <p:sp>
          <p:nvSpPr>
            <p:cNvPr id="15" name="Content Placeholder 2"/>
            <p:cNvSpPr txBox="1">
              <a:spLocks/>
            </p:cNvSpPr>
            <p:nvPr/>
          </p:nvSpPr>
          <p:spPr bwMode="auto">
            <a:xfrm>
              <a:off x="1562100" y="4140200"/>
              <a:ext cx="4152900" cy="1765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195263" marR="0" lvl="0" indent="-195263" algn="l" defTabSz="914400" rtl="0" eaLnBrk="0" fontAlgn="base" latinLnBrk="0" hangingPunct="0">
                <a:lnSpc>
                  <a:spcPts val="25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A6D6"/>
                </a:buClr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ourier"/>
                  <a:ea typeface="ＭＳ Ｐゴシック" charset="-128"/>
                  <a:cs typeface="Courier"/>
                </a:rPr>
                <a:t>&lt;http://</a:t>
              </a:r>
              <a:r>
                <a:rPr kumimoji="0" lang="en-US" sz="15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ourier"/>
                  <a:ea typeface="ＭＳ Ｐゴシック" charset="-128"/>
                  <a:cs typeface="Courier"/>
                </a:rPr>
                <a:t>bob.myopenid.com</a:t>
              </a:r>
              <a:r>
                <a:rPr kumimoji="0" lang="en-US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ourier"/>
                  <a:ea typeface="ＭＳ Ｐゴシック" charset="-128"/>
                  <a:cs typeface="Courier"/>
                </a:rPr>
                <a:t>&gt;</a:t>
              </a:r>
            </a:p>
            <a:p>
              <a:pPr marL="195263" marR="0" lvl="0" indent="-195263" algn="l" defTabSz="914400" rtl="0" eaLnBrk="0" fontAlgn="base" latinLnBrk="0" hangingPunct="0">
                <a:lnSpc>
                  <a:spcPts val="25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A6D6"/>
                </a:buClr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ourier"/>
                  <a:ea typeface="ＭＳ Ｐゴシック" charset="-128"/>
                  <a:cs typeface="Courier"/>
                </a:rPr>
                <a:t>  a </a:t>
              </a:r>
              <a:r>
                <a:rPr kumimoji="0" lang="en-US" sz="15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ourier"/>
                  <a:ea typeface="ＭＳ Ｐゴシック" charset="-128"/>
                  <a:cs typeface="Courier"/>
                </a:rPr>
                <a:t>foaf:Person</a:t>
              </a:r>
              <a:r>
                <a:rPr kumimoji="0" lang="en-US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ourier"/>
                  <a:ea typeface="ＭＳ Ｐゴシック" charset="-128"/>
                  <a:cs typeface="Courier"/>
                </a:rPr>
                <a:t>;</a:t>
              </a:r>
            </a:p>
            <a:p>
              <a:pPr marL="195263" lvl="0" indent="-195263" algn="l" eaLnBrk="0" hangingPunct="0">
                <a:lnSpc>
                  <a:spcPts val="2500"/>
                </a:lnSpc>
                <a:buClr>
                  <a:srgbClr val="00A6D6"/>
                </a:buClr>
                <a:defRPr/>
              </a:pPr>
              <a:r>
                <a:rPr kumimoji="0" lang="en-US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ourier"/>
                  <a:ea typeface="ＭＳ Ｐゴシック" charset="-128"/>
                  <a:cs typeface="Courier"/>
                </a:rPr>
                <a:t>  </a:t>
              </a:r>
              <a:r>
                <a:rPr kumimoji="0" lang="en-US" sz="15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ourier"/>
                  <a:ea typeface="ＭＳ Ｐゴシック" charset="-128"/>
                  <a:cs typeface="Courier"/>
                </a:rPr>
                <a:t>foaf:interest</a:t>
              </a:r>
              <a:r>
                <a:rPr lang="en-US" sz="1500" kern="0" dirty="0" smtClean="0">
                  <a:latin typeface="Courier"/>
                  <a:ea typeface="ＭＳ Ｐゴシック" charset="-128"/>
                  <a:cs typeface="Courier"/>
                </a:rPr>
                <a:t> </a:t>
              </a:r>
            </a:p>
            <a:p>
              <a:pPr marL="195263" lvl="0" indent="-195263" algn="l" eaLnBrk="0" hangingPunct="0">
                <a:lnSpc>
                  <a:spcPts val="2500"/>
                </a:lnSpc>
                <a:buClr>
                  <a:srgbClr val="00A6D6"/>
                </a:buClr>
                <a:defRPr/>
              </a:pPr>
              <a:r>
                <a:rPr lang="en-US" sz="1500" kern="0" dirty="0" smtClean="0">
                  <a:latin typeface="Courier"/>
                  <a:ea typeface="ＭＳ Ｐゴシック" charset="-128"/>
                  <a:cs typeface="Courier"/>
                </a:rPr>
                <a:t>   </a:t>
              </a:r>
              <a:r>
                <a:rPr lang="en-US" sz="1500" kern="0" dirty="0" err="1" smtClean="0">
                  <a:latin typeface="Courier"/>
                  <a:ea typeface="ＭＳ Ｐゴシック" charset="-128"/>
                  <a:cs typeface="Courier"/>
                </a:rPr>
                <a:t>dbpedia:Rock_(geology</a:t>
              </a:r>
              <a:r>
                <a:rPr lang="en-US" sz="1500" kern="0" dirty="0" smtClean="0">
                  <a:latin typeface="Courier"/>
                  <a:ea typeface="ＭＳ Ｐゴシック" charset="-128"/>
                  <a:cs typeface="Courier"/>
                </a:rPr>
                <a:t>);</a:t>
              </a:r>
            </a:p>
            <a:p>
              <a:pPr marL="195263" marR="0" lvl="0" indent="-195263" algn="l" defTabSz="914400" rtl="0" eaLnBrk="0" fontAlgn="base" latinLnBrk="0" hangingPunct="0">
                <a:lnSpc>
                  <a:spcPts val="25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A6D6"/>
                </a:buClr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0" cap="none" spc="0" normalizeH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ourier"/>
                  <a:ea typeface="ＭＳ Ｐゴシック" charset="-128"/>
                  <a:cs typeface="Courier"/>
                </a:rPr>
                <a:t>  </a:t>
              </a:r>
              <a:r>
                <a:rPr lang="en-US" sz="1500" kern="0" dirty="0" err="1" smtClean="0">
                  <a:latin typeface="Courier"/>
                  <a:ea typeface="ＭＳ Ｐゴシック" charset="-128"/>
                  <a:cs typeface="Courier"/>
                </a:rPr>
                <a:t>foaf:interest</a:t>
              </a:r>
              <a:r>
                <a:rPr lang="en-US" sz="1500" kern="0" dirty="0" smtClean="0">
                  <a:latin typeface="Courier"/>
                  <a:ea typeface="ＭＳ Ｐゴシック" charset="-128"/>
                  <a:cs typeface="Courier"/>
                </a:rPr>
                <a:t> </a:t>
              </a:r>
              <a:r>
                <a:rPr lang="en-US" sz="1500" kern="0" dirty="0" err="1" smtClean="0">
                  <a:latin typeface="Courier"/>
                  <a:ea typeface="ＭＳ Ｐゴシック" charset="-128"/>
                  <a:cs typeface="Courier"/>
                </a:rPr>
                <a:t>dbpedia:Hiking</a:t>
              </a:r>
              <a:r>
                <a:rPr lang="en-US" sz="1500" kern="0" dirty="0" smtClean="0">
                  <a:latin typeface="Courier"/>
                  <a:ea typeface="ＭＳ Ｐゴシック" charset="-128"/>
                  <a:cs typeface="Courier"/>
                </a:rPr>
                <a:t>;</a:t>
              </a:r>
            </a:p>
            <a:p>
              <a:pPr marL="195263" marR="0" lvl="0" indent="-195263" algn="l" defTabSz="914400" rtl="0" eaLnBrk="0" fontAlgn="base" latinLnBrk="0" hangingPunct="0">
                <a:lnSpc>
                  <a:spcPts val="25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A6D6"/>
                </a:buClr>
                <a:buSzTx/>
                <a:buFontTx/>
                <a:buNone/>
                <a:tabLst/>
                <a:defRPr/>
              </a:pPr>
              <a:r>
                <a:rPr lang="en-US" sz="1500" kern="0" dirty="0" smtClean="0">
                  <a:latin typeface="Courier"/>
                  <a:ea typeface="ＭＳ Ｐゴシック" charset="-128"/>
                  <a:cs typeface="Courier"/>
                </a:rPr>
                <a:t>	...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346700" y="1917700"/>
            <a:ext cx="3606799" cy="2400300"/>
            <a:chOff x="5346700" y="1917700"/>
            <a:chExt cx="3606799" cy="2400300"/>
          </a:xfrm>
        </p:grpSpPr>
        <p:sp>
          <p:nvSpPr>
            <p:cNvPr id="16" name="Content Placeholder 2"/>
            <p:cNvSpPr txBox="1">
              <a:spLocks/>
            </p:cNvSpPr>
            <p:nvPr/>
          </p:nvSpPr>
          <p:spPr bwMode="auto">
            <a:xfrm>
              <a:off x="5357813" y="1917700"/>
              <a:ext cx="3341687" cy="431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195263" marR="0" lvl="0" indent="-195263" algn="l" defTabSz="914400" rtl="0" eaLnBrk="0" fontAlgn="base" latinLnBrk="0" hangingPunct="0">
                <a:lnSpc>
                  <a:spcPts val="25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A6D6"/>
                </a:buClr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ＭＳ Ｐゴシック" charset="-128"/>
                  <a:cs typeface="ＭＳ Ｐゴシック" charset="-128"/>
                </a:rPr>
                <a:t>SPARQL representation:</a:t>
              </a:r>
            </a:p>
            <a:p>
              <a:pPr marL="195263" marR="0" lvl="0" indent="-195263" algn="l" defTabSz="914400" rtl="0" eaLnBrk="0" fontAlgn="base" latinLnBrk="0" hangingPunct="0">
                <a:lnSpc>
                  <a:spcPts val="25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A6D6"/>
                </a:buClr>
                <a:buSzTx/>
                <a:buFontTx/>
                <a:buNone/>
                <a:tabLst/>
                <a:defRPr/>
              </a:pPr>
              <a:r>
                <a:rPr lang="en-US" sz="1600" b="1" kern="0" dirty="0" smtClean="0">
                  <a:latin typeface="+mn-lt"/>
                  <a:ea typeface="ＭＳ Ｐゴシック" charset="-128"/>
                  <a:cs typeface="ＭＳ Ｐゴシック" charset="-128"/>
                </a:rPr>
                <a:t>Name and interests: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7" name="Content Placeholder 2"/>
            <p:cNvSpPr txBox="1">
              <a:spLocks/>
            </p:cNvSpPr>
            <p:nvPr/>
          </p:nvSpPr>
          <p:spPr bwMode="auto">
            <a:xfrm>
              <a:off x="5346700" y="2552700"/>
              <a:ext cx="3606799" cy="1765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195263" lvl="0" indent="-195263" algn="l" eaLnBrk="0" hangingPunct="0">
                <a:lnSpc>
                  <a:spcPts val="2500"/>
                </a:lnSpc>
                <a:buClr>
                  <a:srgbClr val="00A6D6"/>
                </a:buClr>
                <a:defRPr/>
              </a:pPr>
              <a:r>
                <a:rPr lang="en-US" sz="1500" kern="0" dirty="0" smtClean="0">
                  <a:latin typeface="Courier"/>
                  <a:ea typeface="ＭＳ Ｐゴシック" charset="-128"/>
                  <a:cs typeface="Courier"/>
                </a:rPr>
                <a:t>SELECT ?name ?interest </a:t>
              </a:r>
            </a:p>
            <a:p>
              <a:pPr marL="195263" lvl="0" indent="-195263" algn="l" eaLnBrk="0" hangingPunct="0">
                <a:lnSpc>
                  <a:spcPts val="2500"/>
                </a:lnSpc>
                <a:buClr>
                  <a:srgbClr val="00A6D6"/>
                </a:buClr>
                <a:defRPr/>
              </a:pPr>
              <a:r>
                <a:rPr lang="en-US" sz="1500" kern="0" dirty="0" smtClean="0">
                  <a:latin typeface="Courier"/>
                  <a:ea typeface="ＭＳ Ｐゴシック" charset="-128"/>
                  <a:cs typeface="Courier"/>
                </a:rPr>
                <a:t>WHERE { </a:t>
              </a:r>
            </a:p>
            <a:p>
              <a:pPr marL="195263" indent="-195263" algn="l" eaLnBrk="0" hangingPunct="0">
                <a:lnSpc>
                  <a:spcPts val="2500"/>
                </a:lnSpc>
                <a:buClr>
                  <a:srgbClr val="00A6D6"/>
                </a:buClr>
                <a:defRPr/>
              </a:pPr>
              <a:r>
                <a:rPr lang="en-US" sz="1500" kern="0" dirty="0" smtClean="0">
                  <a:latin typeface="Courier"/>
                  <a:ea typeface="ＭＳ Ｐゴシック" charset="-128"/>
                  <a:cs typeface="Courier"/>
                </a:rPr>
                <a:t>  &lt;http://</a:t>
              </a:r>
              <a:r>
                <a:rPr lang="en-US" sz="1500" kern="0" dirty="0" err="1" smtClean="0">
                  <a:latin typeface="Courier"/>
                  <a:ea typeface="ＭＳ Ｐゴシック" charset="-128"/>
                  <a:cs typeface="Courier"/>
                </a:rPr>
                <a:t>bob.myopenid.com</a:t>
              </a:r>
              <a:r>
                <a:rPr lang="en-US" sz="1500" kern="0" dirty="0" smtClean="0">
                  <a:latin typeface="Courier"/>
                  <a:ea typeface="ＭＳ Ｐゴシック" charset="-128"/>
                  <a:cs typeface="Courier"/>
                </a:rPr>
                <a:t>&gt;</a:t>
              </a:r>
            </a:p>
            <a:p>
              <a:pPr marL="195263" lvl="0" indent="-195263" algn="l" eaLnBrk="0" hangingPunct="0">
                <a:lnSpc>
                  <a:spcPts val="2500"/>
                </a:lnSpc>
                <a:buClr>
                  <a:srgbClr val="00A6D6"/>
                </a:buClr>
                <a:defRPr/>
              </a:pPr>
              <a:r>
                <a:rPr lang="en-US" sz="1500" kern="0" dirty="0" smtClean="0">
                  <a:latin typeface="Courier"/>
                  <a:ea typeface="ＭＳ Ｐゴシック" charset="-128"/>
                  <a:cs typeface="Courier"/>
                </a:rPr>
                <a:t>    </a:t>
              </a:r>
              <a:r>
                <a:rPr lang="en-US" sz="1500" kern="0" dirty="0" err="1" smtClean="0">
                  <a:latin typeface="Courier"/>
                  <a:ea typeface="ＭＳ Ｐゴシック" charset="-128"/>
                  <a:cs typeface="Courier"/>
                </a:rPr>
                <a:t>foaf:name</a:t>
              </a:r>
              <a:r>
                <a:rPr lang="en-US" sz="1500" kern="0" dirty="0" smtClean="0">
                  <a:latin typeface="Courier"/>
                  <a:ea typeface="ＭＳ Ｐゴシック" charset="-128"/>
                  <a:cs typeface="Courier"/>
                </a:rPr>
                <a:t> ?name ; </a:t>
              </a:r>
            </a:p>
            <a:p>
              <a:pPr marL="195263" lvl="0" indent="-195263" algn="l" eaLnBrk="0" hangingPunct="0">
                <a:lnSpc>
                  <a:spcPts val="2500"/>
                </a:lnSpc>
                <a:buClr>
                  <a:srgbClr val="00A6D6"/>
                </a:buClr>
                <a:defRPr/>
              </a:pPr>
              <a:r>
                <a:rPr lang="en-US" sz="1500" kern="0" dirty="0" smtClean="0">
                  <a:latin typeface="Courier"/>
                  <a:ea typeface="ＭＳ Ｐゴシック" charset="-128"/>
                  <a:cs typeface="Courier"/>
                </a:rPr>
                <a:t>    </a:t>
              </a:r>
              <a:r>
                <a:rPr lang="en-US" sz="1500" kern="0" dirty="0" err="1" smtClean="0">
                  <a:latin typeface="Courier"/>
                  <a:ea typeface="ＭＳ Ｐゴシック" charset="-128"/>
                  <a:cs typeface="Courier"/>
                </a:rPr>
                <a:t>foaf:interest</a:t>
              </a:r>
              <a:r>
                <a:rPr lang="en-US" sz="1500" kern="0" dirty="0" smtClean="0">
                  <a:latin typeface="Courier"/>
                  <a:ea typeface="ＭＳ Ｐゴシック" charset="-128"/>
                  <a:cs typeface="Courier"/>
                </a:rPr>
                <a:t> ?interest }.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359400" y="4241800"/>
            <a:ext cx="3606799" cy="1993900"/>
            <a:chOff x="5359400" y="4241800"/>
            <a:chExt cx="3606799" cy="1993900"/>
          </a:xfrm>
        </p:grpSpPr>
        <p:sp>
          <p:nvSpPr>
            <p:cNvPr id="18" name="Content Placeholder 2"/>
            <p:cNvSpPr txBox="1">
              <a:spLocks/>
            </p:cNvSpPr>
            <p:nvPr/>
          </p:nvSpPr>
          <p:spPr bwMode="auto">
            <a:xfrm>
              <a:off x="5359400" y="4470400"/>
              <a:ext cx="3606799" cy="1765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195263" lvl="0" indent="-195263" algn="l" eaLnBrk="0" hangingPunct="0">
                <a:lnSpc>
                  <a:spcPts val="2500"/>
                </a:lnSpc>
                <a:buClr>
                  <a:srgbClr val="00A6D6"/>
                </a:buClr>
                <a:defRPr/>
              </a:pPr>
              <a:r>
                <a:rPr lang="en-US" sz="1500" kern="0" dirty="0" smtClean="0">
                  <a:latin typeface="Courier"/>
                  <a:ea typeface="ＭＳ Ｐゴシック" charset="-128"/>
                  <a:cs typeface="Courier"/>
                </a:rPr>
                <a:t>SELECT ?name ?interest </a:t>
              </a:r>
            </a:p>
            <a:p>
              <a:pPr marL="195263" lvl="0" indent="-195263" algn="l" eaLnBrk="0" hangingPunct="0">
                <a:lnSpc>
                  <a:spcPts val="2500"/>
                </a:lnSpc>
                <a:buClr>
                  <a:srgbClr val="00A6D6"/>
                </a:buClr>
                <a:defRPr/>
              </a:pPr>
              <a:r>
                <a:rPr lang="en-US" sz="1500" kern="0" dirty="0" smtClean="0">
                  <a:latin typeface="Courier"/>
                  <a:ea typeface="ＭＳ Ｐゴシック" charset="-128"/>
                  <a:cs typeface="Courier"/>
                </a:rPr>
                <a:t>WHERE { </a:t>
              </a:r>
            </a:p>
            <a:p>
              <a:pPr marL="195263" indent="-195263" algn="l" eaLnBrk="0" hangingPunct="0">
                <a:lnSpc>
                  <a:spcPts val="2500"/>
                </a:lnSpc>
                <a:buClr>
                  <a:srgbClr val="00A6D6"/>
                </a:buClr>
                <a:defRPr/>
              </a:pPr>
              <a:r>
                <a:rPr lang="en-US" sz="1500" kern="0" dirty="0" smtClean="0">
                  <a:latin typeface="Courier"/>
                  <a:ea typeface="ＭＳ Ｐゴシック" charset="-128"/>
                  <a:cs typeface="Courier"/>
                </a:rPr>
                <a:t>  &lt;http://</a:t>
              </a:r>
              <a:r>
                <a:rPr lang="en-US" sz="1500" kern="0" dirty="0" err="1" smtClean="0">
                  <a:latin typeface="Courier"/>
                  <a:ea typeface="ＭＳ Ｐゴシック" charset="-128"/>
                  <a:cs typeface="Courier"/>
                </a:rPr>
                <a:t>bob.myopenid.com</a:t>
              </a:r>
              <a:r>
                <a:rPr lang="en-US" sz="1500" kern="0" dirty="0" smtClean="0">
                  <a:latin typeface="Courier"/>
                  <a:ea typeface="ＭＳ Ｐゴシック" charset="-128"/>
                  <a:cs typeface="Courier"/>
                </a:rPr>
                <a:t>&gt;</a:t>
              </a:r>
            </a:p>
            <a:p>
              <a:pPr marL="195263" lvl="0" indent="-195263" algn="l" eaLnBrk="0" hangingPunct="0">
                <a:lnSpc>
                  <a:spcPts val="2500"/>
                </a:lnSpc>
                <a:buClr>
                  <a:srgbClr val="00A6D6"/>
                </a:buClr>
                <a:defRPr/>
              </a:pPr>
              <a:r>
                <a:rPr lang="en-US" sz="1500" kern="0" dirty="0" smtClean="0">
                  <a:latin typeface="Courier"/>
                  <a:ea typeface="ＭＳ Ｐゴシック" charset="-128"/>
                  <a:cs typeface="Courier"/>
                </a:rPr>
                <a:t>     </a:t>
              </a:r>
              <a:r>
                <a:rPr lang="en-US" sz="1500" kern="0" dirty="0" err="1" smtClean="0">
                  <a:latin typeface="Courier"/>
                  <a:ea typeface="ＭＳ Ｐゴシック" charset="-128"/>
                  <a:cs typeface="Courier"/>
                </a:rPr>
                <a:t>foaf:interest</a:t>
              </a:r>
              <a:r>
                <a:rPr lang="en-US" sz="1500" kern="0" dirty="0" smtClean="0">
                  <a:latin typeface="Courier"/>
                  <a:ea typeface="ＭＳ Ｐゴシック" charset="-128"/>
                  <a:cs typeface="Courier"/>
                </a:rPr>
                <a:t>  </a:t>
              </a:r>
            </a:p>
            <a:p>
              <a:pPr marL="195263" lvl="0" indent="-195263" algn="l" eaLnBrk="0" hangingPunct="0">
                <a:lnSpc>
                  <a:spcPts val="2500"/>
                </a:lnSpc>
                <a:buClr>
                  <a:srgbClr val="00A6D6"/>
                </a:buClr>
                <a:defRPr/>
              </a:pPr>
              <a:r>
                <a:rPr lang="en-US" sz="1500" kern="0" dirty="0" smtClean="0">
                  <a:latin typeface="Courier"/>
                  <a:ea typeface="ＭＳ Ｐゴシック" charset="-128"/>
                  <a:cs typeface="Courier"/>
                </a:rPr>
                <a:t>        </a:t>
              </a:r>
              <a:r>
                <a:rPr lang="en-US" sz="1500" kern="0" dirty="0" err="1" smtClean="0">
                  <a:latin typeface="Courier"/>
                  <a:ea typeface="ＭＳ Ｐゴシック" charset="-128"/>
                  <a:cs typeface="Courier"/>
                </a:rPr>
                <a:t>dbpedia:Rock_music</a:t>
              </a:r>
              <a:r>
                <a:rPr lang="en-US" sz="1500" kern="0" dirty="0" smtClean="0">
                  <a:latin typeface="Courier"/>
                  <a:ea typeface="ＭＳ Ｐゴシック" charset="-128"/>
                  <a:cs typeface="Courier"/>
                </a:rPr>
                <a:t> }.</a:t>
              </a:r>
            </a:p>
          </p:txBody>
        </p:sp>
        <p:sp>
          <p:nvSpPr>
            <p:cNvPr id="20" name="Content Placeholder 2"/>
            <p:cNvSpPr txBox="1">
              <a:spLocks/>
            </p:cNvSpPr>
            <p:nvPr/>
          </p:nvSpPr>
          <p:spPr bwMode="auto">
            <a:xfrm>
              <a:off x="5370513" y="4241800"/>
              <a:ext cx="3341687" cy="431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195263" marR="0" lvl="0" indent="-195263" algn="l" defTabSz="914400" rtl="0" eaLnBrk="0" fontAlgn="base" latinLnBrk="0" hangingPunct="0">
                <a:lnSpc>
                  <a:spcPts val="25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A6D6"/>
                </a:buClr>
                <a:buSzTx/>
                <a:buFontTx/>
                <a:buNone/>
                <a:tabLst/>
                <a:defRPr/>
              </a:pPr>
              <a:r>
                <a:rPr lang="en-US" sz="1600" b="1" kern="0" dirty="0" smtClean="0">
                  <a:latin typeface="+mn-lt"/>
                  <a:ea typeface="ＭＳ Ｐゴシック" charset="-128"/>
                  <a:cs typeface="ＭＳ Ｐゴシック" charset="-128"/>
                </a:rPr>
                <a:t>Interested in rock music?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714500" y="5194300"/>
            <a:ext cx="6705600" cy="1073210"/>
            <a:chOff x="1714500" y="5194300"/>
            <a:chExt cx="6705600" cy="1073210"/>
          </a:xfrm>
        </p:grpSpPr>
        <p:sp>
          <p:nvSpPr>
            <p:cNvPr id="21" name="Rectangle 20"/>
            <p:cNvSpPr/>
            <p:nvPr/>
          </p:nvSpPr>
          <p:spPr bwMode="auto">
            <a:xfrm>
              <a:off x="1714500" y="5194300"/>
              <a:ext cx="2882900" cy="266700"/>
            </a:xfrm>
            <a:prstGeom prst="rect">
              <a:avLst/>
            </a:prstGeom>
            <a:noFill/>
            <a:ln w="635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6108700" y="5816600"/>
              <a:ext cx="2311400" cy="254000"/>
            </a:xfrm>
            <a:prstGeom prst="rect">
              <a:avLst/>
            </a:prstGeom>
            <a:noFill/>
            <a:ln w="635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123788" y="5867400"/>
              <a:ext cx="2242897" cy="400110"/>
            </a:xfrm>
            <a:prstGeom prst="rect">
              <a:avLst/>
            </a:prstGeom>
            <a:solidFill>
              <a:schemeClr val="bg1"/>
            </a:solidFill>
            <a:ln w="635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different concepts</a:t>
              </a:r>
              <a:endParaRPr lang="en-US" sz="2000" dirty="0"/>
            </a:p>
          </p:txBody>
        </p:sp>
        <p:cxnSp>
          <p:nvCxnSpPr>
            <p:cNvPr id="25" name="Straight Connector 24"/>
            <p:cNvCxnSpPr>
              <a:stCxn id="23" idx="0"/>
            </p:cNvCxnSpPr>
            <p:nvPr/>
          </p:nvCxnSpPr>
          <p:spPr bwMode="auto">
            <a:xfrm rot="16200000" flipV="1">
              <a:off x="3875219" y="5497381"/>
              <a:ext cx="406400" cy="333637"/>
            </a:xfrm>
            <a:prstGeom prst="line">
              <a:avLst/>
            </a:prstGeom>
            <a:solidFill>
              <a:schemeClr val="accent1"/>
            </a:solidFill>
            <a:ln w="635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26" name="Straight Connector 25"/>
            <p:cNvCxnSpPr>
              <a:stCxn id="23" idx="3"/>
              <a:endCxn id="22" idx="1"/>
            </p:cNvCxnSpPr>
            <p:nvPr/>
          </p:nvCxnSpPr>
          <p:spPr bwMode="auto">
            <a:xfrm flipV="1">
              <a:off x="5366685" y="5943600"/>
              <a:ext cx="742015" cy="123855"/>
            </a:xfrm>
            <a:prstGeom prst="line">
              <a:avLst/>
            </a:prstGeom>
            <a:solidFill>
              <a:schemeClr val="accent1"/>
            </a:solidFill>
            <a:ln w="635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d-datasets_2010-09-2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9500" y="701674"/>
            <a:ext cx="2984500" cy="19399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575" y="457200"/>
            <a:ext cx="8226425" cy="787400"/>
          </a:xfrm>
        </p:spPr>
        <p:txBody>
          <a:bodyPr/>
          <a:lstStyle/>
          <a:p>
            <a:r>
              <a:rPr lang="en-US" dirty="0" smtClean="0"/>
              <a:t>Linked Data 	  </a:t>
            </a:r>
            <a:r>
              <a:rPr lang="en-US" sz="2400" dirty="0" smtClean="0">
                <a:solidFill>
                  <a:srgbClr val="595959"/>
                </a:solidFill>
              </a:rPr>
              <a:t>http://</a:t>
            </a:r>
            <a:r>
              <a:rPr lang="en-US" sz="2400" dirty="0" err="1" smtClean="0">
                <a:solidFill>
                  <a:srgbClr val="595959"/>
                </a:solidFill>
              </a:rPr>
              <a:t>linkeddata.org</a:t>
            </a:r>
            <a:r>
              <a:rPr lang="en-US" sz="2400" dirty="0" smtClean="0">
                <a:solidFill>
                  <a:srgbClr val="595959"/>
                </a:solidFill>
              </a:rPr>
              <a:t>/</a:t>
            </a:r>
            <a:endParaRPr lang="en-US" sz="2400" dirty="0">
              <a:solidFill>
                <a:srgbClr val="59595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813" y="1600200"/>
            <a:ext cx="7138987" cy="3124200"/>
          </a:xfrm>
        </p:spPr>
        <p:txBody>
          <a:bodyPr/>
          <a:lstStyle/>
          <a:p>
            <a:pPr>
              <a:spcAft>
                <a:spcPts val="1200"/>
              </a:spcAft>
              <a:buNone/>
            </a:pPr>
            <a:r>
              <a:rPr lang="en-US" b="1" dirty="0" smtClean="0"/>
              <a:t>Linked Data principles </a:t>
            </a:r>
            <a:r>
              <a:rPr lang="en-US" dirty="0" smtClean="0">
                <a:solidFill>
                  <a:srgbClr val="595959"/>
                </a:solidFill>
              </a:rPr>
              <a:t>(Berners-Lee 2007)</a:t>
            </a:r>
            <a:r>
              <a:rPr lang="en-US" dirty="0" smtClean="0"/>
              <a:t>: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/>
              <a:t>Use </a:t>
            </a:r>
            <a:r>
              <a:rPr lang="en-US" dirty="0" err="1" smtClean="0"/>
              <a:t>URIs</a:t>
            </a:r>
            <a:r>
              <a:rPr lang="en-US" dirty="0" smtClean="0"/>
              <a:t> as names for things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/>
              <a:t>Use HTTP </a:t>
            </a:r>
            <a:r>
              <a:rPr lang="en-US" dirty="0" err="1" smtClean="0"/>
              <a:t>URIs</a:t>
            </a:r>
            <a:r>
              <a:rPr lang="en-US" dirty="0" smtClean="0"/>
              <a:t> so that people can look up those names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/>
              <a:t>When someone looks up a URI, provide useful information, using the standards (e.g. RDF/XML)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/>
              <a:t>Include links to other </a:t>
            </a:r>
            <a:r>
              <a:rPr lang="en-US" dirty="0" err="1" smtClean="0"/>
              <a:t>URIs</a:t>
            </a:r>
            <a:r>
              <a:rPr lang="en-US" dirty="0" smtClean="0"/>
              <a:t> so that they can discover more things.</a:t>
            </a:r>
          </a:p>
          <a:p>
            <a:pPr marL="457200" indent="-457200">
              <a:spcAft>
                <a:spcPts val="1200"/>
              </a:spcAft>
              <a:buNone/>
            </a:pPr>
            <a:r>
              <a:rPr lang="en-US" b="1" dirty="0" smtClean="0"/>
              <a:t>Linked Social Data: </a:t>
            </a:r>
            <a:r>
              <a:rPr lang="en-US" dirty="0" smtClean="0"/>
              <a:t>do Semantic Web standards and Linked Data principles solve problems caused by heterogeneous profile information?</a:t>
            </a:r>
          </a:p>
          <a:p>
            <a:pPr marL="457200" indent="-457200">
              <a:spcAft>
                <a:spcPts val="1200"/>
              </a:spcAft>
              <a:buNone/>
            </a:pPr>
            <a:endParaRPr lang="en-US" dirty="0" smtClean="0"/>
          </a:p>
          <a:p>
            <a:pPr marL="457200" indent="-457200">
              <a:spcAft>
                <a:spcPts val="1200"/>
              </a:spcAft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-50800" y="58293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 smtClean="0">
                <a:solidFill>
                  <a:srgbClr val="595959"/>
                </a:solidFill>
              </a:rPr>
              <a:t>T. Berners-Lee. Linked Data - design issues. W3C, May 2007. </a:t>
            </a:r>
            <a:r>
              <a:rPr lang="en-US" sz="1400" dirty="0" smtClean="0">
                <a:solidFill>
                  <a:srgbClr val="595959"/>
                </a:solidFill>
                <a:hlinkClick r:id="rId3"/>
              </a:rPr>
              <a:t>http://www.w3.org/DesignIssues/LinkedData.html</a:t>
            </a:r>
            <a:endParaRPr lang="en-US" sz="1400" dirty="0" smtClean="0">
              <a:solidFill>
                <a:srgbClr val="595959"/>
              </a:solidFill>
            </a:endParaRPr>
          </a:p>
          <a:p>
            <a:pPr algn="l"/>
            <a:endParaRPr lang="en-US" sz="1400" dirty="0">
              <a:solidFill>
                <a:srgbClr val="595959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39700" y="4419600"/>
            <a:ext cx="8890000" cy="1435100"/>
          </a:xfrm>
          <a:prstGeom prst="rect">
            <a:avLst/>
          </a:prstGeom>
          <a:solidFill>
            <a:schemeClr val="bg1"/>
          </a:solidFill>
          <a:ln w="635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charset="0"/>
                <a:ea typeface="ＭＳ Ｐゴシック" pitchFamily="1" charset="-128"/>
              </a:rPr>
              <a:t>Our</a:t>
            </a:r>
            <a:r>
              <a:rPr kumimoji="0" lang="en-US" sz="2400" b="1" i="0" u="none" strike="noStrike" cap="none" normalizeH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charset="0"/>
                <a:ea typeface="ＭＳ Ｐゴシック" pitchFamily="1" charset="-128"/>
              </a:rPr>
              <a:t> view: </a:t>
            </a:r>
            <a:r>
              <a:rPr lang="en-US" dirty="0" smtClean="0">
                <a:solidFill>
                  <a:srgbClr val="008000"/>
                </a:solidFill>
                <a:latin typeface="Arial" charset="0"/>
                <a:ea typeface="ＭＳ Ｐゴシック" pitchFamily="1" charset="-128"/>
              </a:rPr>
              <a:t>Semantic Web</a:t>
            </a:r>
            <a:r>
              <a:rPr kumimoji="0" lang="en-US" sz="2400" i="0" u="none" strike="noStrike" cap="none" normalizeH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charset="0"/>
                <a:ea typeface="ＭＳ Ｐゴシック" pitchFamily="1" charset="-128"/>
              </a:rPr>
              <a:t> provides useful and necessary instruments! However, in addition </a:t>
            </a:r>
            <a:r>
              <a:rPr lang="en-US" dirty="0" smtClean="0">
                <a:solidFill>
                  <a:srgbClr val="008000"/>
                </a:solidFill>
                <a:latin typeface="Arial" charset="0"/>
                <a:ea typeface="ＭＳ Ｐゴシック" pitchFamily="1" charset="-128"/>
              </a:rPr>
              <a:t>we still need to do much science and engineering to realize a Personal Web.</a:t>
            </a: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" y="-20493"/>
            <a:ext cx="8610600" cy="500967"/>
          </a:xfrm>
        </p:spPr>
        <p:txBody>
          <a:bodyPr/>
          <a:lstStyle/>
          <a:p>
            <a:pPr algn="ctr"/>
            <a:r>
              <a:rPr lang="en-US" b="1" dirty="0" smtClean="0"/>
              <a:t>Science and Engineering for the </a:t>
            </a:r>
            <a:r>
              <a:rPr lang="en-US" b="1" dirty="0" smtClean="0">
                <a:solidFill>
                  <a:srgbClr val="7F7F7F"/>
                </a:solidFill>
              </a:rPr>
              <a:t>Personal Web</a:t>
            </a:r>
            <a:endParaRPr lang="en-US" b="1" dirty="0">
              <a:solidFill>
                <a:srgbClr val="7F7F7F"/>
              </a:solidFill>
            </a:endParaRPr>
          </a:p>
        </p:txBody>
      </p:sp>
      <p:pic>
        <p:nvPicPr>
          <p:cNvPr id="4" name="Picture 3" descr="twitt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8611" y="4953742"/>
            <a:ext cx="504993" cy="564486"/>
          </a:xfrm>
          <a:prstGeom prst="rect">
            <a:avLst/>
          </a:prstGeom>
        </p:spPr>
      </p:pic>
      <p:pic>
        <p:nvPicPr>
          <p:cNvPr id="6" name="Picture 20" descr="twitter_logo_head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92708" y="5168743"/>
            <a:ext cx="1111167" cy="305959"/>
          </a:xfrm>
          <a:prstGeom prst="rect">
            <a:avLst/>
          </a:prstGeom>
          <a:noFill/>
        </p:spPr>
      </p:pic>
      <p:pic>
        <p:nvPicPr>
          <p:cNvPr id="7" name="Picture 23" descr="Las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5630" y="4952395"/>
            <a:ext cx="883610" cy="564545"/>
          </a:xfrm>
          <a:prstGeom prst="rect">
            <a:avLst/>
          </a:prstGeom>
          <a:noFill/>
        </p:spPr>
      </p:pic>
      <p:pic>
        <p:nvPicPr>
          <p:cNvPr id="8" name="Picture 25" descr="facebook-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12693" y="5039447"/>
            <a:ext cx="739827" cy="330794"/>
          </a:xfrm>
          <a:prstGeom prst="rect">
            <a:avLst/>
          </a:prstGeom>
          <a:noFill/>
        </p:spPr>
      </p:pic>
      <p:pic>
        <p:nvPicPr>
          <p:cNvPr id="9" name="Picture 26" descr="flickr_log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92444" y="5039446"/>
            <a:ext cx="713186" cy="331451"/>
          </a:xfrm>
          <a:prstGeom prst="rect">
            <a:avLst/>
          </a:prstGeom>
          <a:noFill/>
        </p:spPr>
      </p:pic>
      <p:pic>
        <p:nvPicPr>
          <p:cNvPr id="10" name="Picture 27" descr="linkedin-logo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69334" y="5069517"/>
            <a:ext cx="895580" cy="300660"/>
          </a:xfrm>
          <a:prstGeom prst="rect">
            <a:avLst/>
          </a:prstGeom>
          <a:noFill/>
        </p:spPr>
      </p:pic>
      <p:pic>
        <p:nvPicPr>
          <p:cNvPr id="11" name="Picture 28" descr="stumbleupon-logo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690793" y="5082972"/>
            <a:ext cx="321923" cy="388211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3820379" y="5692330"/>
            <a:ext cx="2012313" cy="464906"/>
          </a:xfrm>
          <a:prstGeom prst="rect">
            <a:avLst/>
          </a:prstGeom>
          <a:noFill/>
        </p:spPr>
        <p:txBody>
          <a:bodyPr wrap="none" lIns="48930" tIns="24465" rIns="48930" bIns="24465" rtlCol="0">
            <a:spAutoFit/>
          </a:bodyPr>
          <a:lstStyle/>
          <a:p>
            <a:r>
              <a:rPr lang="en-US" sz="2700" b="1" dirty="0">
                <a:solidFill>
                  <a:schemeClr val="bg1">
                    <a:lumMod val="50000"/>
                  </a:schemeClr>
                </a:solidFill>
              </a:rPr>
              <a:t>Social Web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84372" y="5387651"/>
            <a:ext cx="2219480" cy="311018"/>
          </a:xfrm>
          <a:prstGeom prst="rect">
            <a:avLst/>
          </a:prstGeom>
          <a:noFill/>
        </p:spPr>
        <p:txBody>
          <a:bodyPr wrap="square" lIns="48930" tIns="24465" rIns="48930" bIns="24465" rtlCol="0">
            <a:spAutoFit/>
          </a:bodyPr>
          <a:lstStyle/>
          <a:p>
            <a:r>
              <a:rPr lang="en-US" sz="1700" i="1" dirty="0"/>
              <a:t>Social Networking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14470" y="5401831"/>
            <a:ext cx="2405114" cy="311018"/>
          </a:xfrm>
          <a:prstGeom prst="rect">
            <a:avLst/>
          </a:prstGeom>
          <a:noFill/>
        </p:spPr>
        <p:txBody>
          <a:bodyPr wrap="square" lIns="48930" tIns="24465" rIns="48930" bIns="24465" rtlCol="0">
            <a:spAutoFit/>
          </a:bodyPr>
          <a:lstStyle/>
          <a:p>
            <a:r>
              <a:rPr lang="en-US" sz="1700" i="1" dirty="0"/>
              <a:t>Social Tagging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95901" y="5445356"/>
            <a:ext cx="1587197" cy="311018"/>
          </a:xfrm>
          <a:prstGeom prst="rect">
            <a:avLst/>
          </a:prstGeom>
          <a:noFill/>
        </p:spPr>
        <p:txBody>
          <a:bodyPr wrap="square" lIns="48930" tIns="24465" rIns="48930" bIns="24465" rtlCol="0">
            <a:spAutoFit/>
          </a:bodyPr>
          <a:lstStyle/>
          <a:p>
            <a:r>
              <a:rPr lang="en-US" sz="1700" i="1" dirty="0" err="1"/>
              <a:t>Microblogging</a:t>
            </a:r>
            <a:endParaRPr lang="en-US" sz="1700" i="1" dirty="0"/>
          </a:p>
        </p:txBody>
      </p:sp>
      <p:grpSp>
        <p:nvGrpSpPr>
          <p:cNvPr id="3" name="Group 34"/>
          <p:cNvGrpSpPr/>
          <p:nvPr/>
        </p:nvGrpSpPr>
        <p:grpSpPr>
          <a:xfrm>
            <a:off x="3051875" y="2600287"/>
            <a:ext cx="3311285" cy="1066230"/>
            <a:chOff x="5972350" y="4552307"/>
            <a:chExt cx="6480000" cy="1866639"/>
          </a:xfrm>
        </p:grpSpPr>
        <p:sp>
          <p:nvSpPr>
            <p:cNvPr id="24" name="Rounded Rectangle 23"/>
            <p:cNvSpPr/>
            <p:nvPr/>
          </p:nvSpPr>
          <p:spPr bwMode="auto">
            <a:xfrm>
              <a:off x="5972350" y="4552307"/>
              <a:ext cx="6480000" cy="1161783"/>
            </a:xfrm>
            <a:prstGeom prst="roundRect">
              <a:avLst/>
            </a:prstGeom>
            <a:ln w="6350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240401" hangingPunct="0">
                <a:lnSpc>
                  <a:spcPct val="93000"/>
                </a:lnSpc>
                <a:buClr>
                  <a:srgbClr val="000000"/>
                </a:buClr>
                <a:buSzPct val="100000"/>
              </a:pPr>
              <a:r>
                <a:rPr lang="en-US" sz="2100" b="1" dirty="0">
                  <a:latin typeface="Arial" charset="0"/>
                  <a:ea typeface="SimSun" charset="-122"/>
                </a:rPr>
                <a:t>Analysis and </a:t>
              </a:r>
            </a:p>
            <a:p>
              <a:pPr defTabSz="240401" hangingPunct="0">
                <a:lnSpc>
                  <a:spcPct val="93000"/>
                </a:lnSpc>
                <a:buClr>
                  <a:srgbClr val="000000"/>
                </a:buClr>
                <a:buSzPct val="100000"/>
              </a:pPr>
              <a:r>
                <a:rPr lang="en-US" sz="2100" b="1" dirty="0">
                  <a:latin typeface="Arial" charset="0"/>
                  <a:ea typeface="SimSun" charset="-122"/>
                </a:rPr>
                <a:t>User Modeling</a:t>
              </a:r>
            </a:p>
          </p:txBody>
        </p:sp>
        <p:sp>
          <p:nvSpPr>
            <p:cNvPr id="26" name="Right Arrow 25"/>
            <p:cNvSpPr/>
            <p:nvPr/>
          </p:nvSpPr>
          <p:spPr bwMode="auto">
            <a:xfrm rot="16200000">
              <a:off x="8888307" y="5921654"/>
              <a:ext cx="542748" cy="451835"/>
            </a:xfrm>
            <a:prstGeom prst="rightArrow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defTabSz="240401" hangingPunct="0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1000" dirty="0">
                <a:latin typeface="Arial" charset="0"/>
                <a:ea typeface="SimSun" charset="-122"/>
              </a:endParaRPr>
            </a:p>
          </p:txBody>
        </p:sp>
      </p:grpSp>
      <p:grpSp>
        <p:nvGrpSpPr>
          <p:cNvPr id="5" name="Group 35"/>
          <p:cNvGrpSpPr/>
          <p:nvPr/>
        </p:nvGrpSpPr>
        <p:grpSpPr>
          <a:xfrm>
            <a:off x="3051875" y="997114"/>
            <a:ext cx="3311285" cy="1419861"/>
            <a:chOff x="5972350" y="1745640"/>
            <a:chExt cx="6480000" cy="2485740"/>
          </a:xfrm>
        </p:grpSpPr>
        <p:sp>
          <p:nvSpPr>
            <p:cNvPr id="25" name="Rounded Rectangle 24"/>
            <p:cNvSpPr/>
            <p:nvPr/>
          </p:nvSpPr>
          <p:spPr bwMode="auto">
            <a:xfrm>
              <a:off x="5972350" y="2490185"/>
              <a:ext cx="6480000" cy="1025512"/>
            </a:xfrm>
            <a:prstGeom prst="roundRect">
              <a:avLst/>
            </a:prstGeom>
            <a:ln w="6350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240401" hangingPunct="0">
                <a:lnSpc>
                  <a:spcPct val="93000"/>
                </a:lnSpc>
                <a:buClr>
                  <a:srgbClr val="000000"/>
                </a:buClr>
                <a:buSzPct val="100000"/>
              </a:pPr>
              <a:r>
                <a:rPr lang="en-US" sz="2100" b="1" dirty="0">
                  <a:latin typeface="Arial" charset="0"/>
                  <a:ea typeface="SimSun" charset="-122"/>
                </a:rPr>
                <a:t>Personalization</a:t>
              </a:r>
            </a:p>
          </p:txBody>
        </p:sp>
        <p:sp>
          <p:nvSpPr>
            <p:cNvPr id="27" name="Right Arrow 26"/>
            <p:cNvSpPr/>
            <p:nvPr/>
          </p:nvSpPr>
          <p:spPr bwMode="auto">
            <a:xfrm rot="16200000">
              <a:off x="8929234" y="3734088"/>
              <a:ext cx="542748" cy="451835"/>
            </a:xfrm>
            <a:prstGeom prst="rightArrow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defTabSz="240401" hangingPunct="0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1000" dirty="0">
                <a:latin typeface="Arial" charset="0"/>
                <a:ea typeface="SimSun" charset="-122"/>
              </a:endParaRPr>
            </a:p>
          </p:txBody>
        </p:sp>
        <p:sp>
          <p:nvSpPr>
            <p:cNvPr id="29" name="Right Arrow 28"/>
            <p:cNvSpPr/>
            <p:nvPr/>
          </p:nvSpPr>
          <p:spPr bwMode="auto">
            <a:xfrm rot="16200000">
              <a:off x="8901692" y="1791096"/>
              <a:ext cx="542748" cy="451835"/>
            </a:xfrm>
            <a:prstGeom prst="rightArrow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defTabSz="240401" hangingPunct="0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1000" dirty="0">
                <a:latin typeface="Arial" charset="0"/>
                <a:ea typeface="SimSun" charset="-122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-134901" y="2645539"/>
            <a:ext cx="8795418" cy="2326774"/>
            <a:chOff x="-263994" y="4631531"/>
            <a:chExt cx="17212144" cy="4073470"/>
          </a:xfrm>
        </p:grpSpPr>
        <p:sp>
          <p:nvSpPr>
            <p:cNvPr id="16" name="Right Arrow 15"/>
            <p:cNvSpPr/>
            <p:nvPr/>
          </p:nvSpPr>
          <p:spPr bwMode="auto">
            <a:xfrm rot="16200000">
              <a:off x="8910234" y="8172839"/>
              <a:ext cx="542749" cy="451835"/>
            </a:xfrm>
            <a:prstGeom prst="rightArrow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defTabSz="240401" hangingPunct="0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1000" dirty="0">
                <a:latin typeface="Arial" charset="0"/>
                <a:ea typeface="SimSun" charset="-122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9853494" y="8073949"/>
              <a:ext cx="444500" cy="5715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rgbClr val="7F7F7F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447875" y="8085355"/>
              <a:ext cx="3535167" cy="6196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0" i="1" dirty="0"/>
                <a:t>user/usage data</a:t>
              </a:r>
            </a:p>
          </p:txBody>
        </p:sp>
        <p:sp>
          <p:nvSpPr>
            <p:cNvPr id="19" name="Rounded Rectangle 18"/>
            <p:cNvSpPr/>
            <p:nvPr/>
          </p:nvSpPr>
          <p:spPr bwMode="auto">
            <a:xfrm>
              <a:off x="5975349" y="6670146"/>
              <a:ext cx="6477001" cy="1237984"/>
            </a:xfrm>
            <a:prstGeom prst="roundRect">
              <a:avLst/>
            </a:prstGeom>
            <a:ln w="635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240401" hangingPunct="0">
                <a:lnSpc>
                  <a:spcPct val="93000"/>
                </a:lnSpc>
                <a:buClr>
                  <a:srgbClr val="000000"/>
                </a:buClr>
                <a:buSzPct val="100000"/>
              </a:pPr>
              <a:r>
                <a:rPr lang="en-US" sz="2100" b="1" dirty="0">
                  <a:latin typeface="Arial" charset="0"/>
                  <a:ea typeface="SimSun" charset="-122"/>
                </a:rPr>
                <a:t>Semantic Enrichment, Linkage, Alignment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-263994" y="6993731"/>
              <a:ext cx="5247104" cy="8890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700" b="1" dirty="0">
                  <a:solidFill>
                    <a:schemeClr val="bg1">
                      <a:lumMod val="50000"/>
                    </a:schemeClr>
                  </a:solidFill>
                </a:rPr>
                <a:t>Semantic Web</a:t>
              </a:r>
            </a:p>
          </p:txBody>
        </p:sp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182165" y="4783931"/>
              <a:ext cx="2971800" cy="2226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25" descr="web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3976350" y="4631531"/>
              <a:ext cx="2971800" cy="22785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TextBox 22"/>
            <p:cNvSpPr txBox="1"/>
            <p:nvPr/>
          </p:nvSpPr>
          <p:spPr>
            <a:xfrm>
              <a:off x="14151794" y="7069931"/>
              <a:ext cx="1888273" cy="8890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700" b="1" dirty="0">
                  <a:solidFill>
                    <a:schemeClr val="bg1">
                      <a:lumMod val="50000"/>
                    </a:schemeClr>
                  </a:solidFill>
                </a:rPr>
                <a:t>Web</a:t>
              </a:r>
            </a:p>
          </p:txBody>
        </p:sp>
        <p:pic>
          <p:nvPicPr>
            <p:cNvPr id="30" name="Picture 29" descr="semantic-web-logo.gif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46997" y="6079331"/>
              <a:ext cx="1011368" cy="927086"/>
            </a:xfrm>
            <a:prstGeom prst="rect">
              <a:avLst/>
            </a:prstGeom>
          </p:spPr>
        </p:pic>
        <p:sp>
          <p:nvSpPr>
            <p:cNvPr id="31" name="Right Arrow 30"/>
            <p:cNvSpPr/>
            <p:nvPr/>
          </p:nvSpPr>
          <p:spPr bwMode="auto">
            <a:xfrm rot="19013841">
              <a:off x="5065885" y="7041994"/>
              <a:ext cx="542749" cy="451835"/>
            </a:xfrm>
            <a:prstGeom prst="rightArrow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defTabSz="240401" hangingPunct="0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1000" dirty="0">
                <a:latin typeface="Arial" charset="0"/>
                <a:ea typeface="SimSun" charset="-122"/>
              </a:endParaRPr>
            </a:p>
          </p:txBody>
        </p:sp>
        <p:sp>
          <p:nvSpPr>
            <p:cNvPr id="32" name="Right Arrow 31"/>
            <p:cNvSpPr/>
            <p:nvPr/>
          </p:nvSpPr>
          <p:spPr bwMode="auto">
            <a:xfrm rot="13439865">
              <a:off x="12971828" y="7026390"/>
              <a:ext cx="542749" cy="451835"/>
            </a:xfrm>
            <a:prstGeom prst="rightArrow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defTabSz="240401" hangingPunct="0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1000" dirty="0">
                <a:latin typeface="Arial" charset="0"/>
                <a:ea typeface="SimSun" charset="-122"/>
              </a:endParaRPr>
            </a:p>
          </p:txBody>
        </p:sp>
      </p:grpSp>
      <p:pic>
        <p:nvPicPr>
          <p:cNvPr id="33" name="Picture 32" descr="deliciou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60867" y="4952395"/>
            <a:ext cx="327059" cy="40040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User model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smtClean="0"/>
              <a:t>Definition</a:t>
            </a:r>
            <a:r>
              <a:rPr lang="en-US" smtClean="0"/>
              <a:t>: The </a:t>
            </a:r>
            <a:r>
              <a:rPr lang="en-US" b="1" i="1" smtClean="0"/>
              <a:t>user model</a:t>
            </a:r>
            <a:r>
              <a:rPr lang="en-US" b="1" smtClean="0"/>
              <a:t> </a:t>
            </a:r>
            <a:r>
              <a:rPr lang="en-US" smtClean="0"/>
              <a:t>contains the definitions and rules for the </a:t>
            </a:r>
            <a:r>
              <a:rPr lang="en-US" b="1" smtClean="0"/>
              <a:t>interpretation</a:t>
            </a:r>
            <a:r>
              <a:rPr lang="en-US" smtClean="0"/>
              <a:t> of observations about the user and about the </a:t>
            </a:r>
            <a:r>
              <a:rPr lang="en-US" b="1" smtClean="0"/>
              <a:t>translation</a:t>
            </a:r>
            <a:r>
              <a:rPr lang="en-US" smtClean="0"/>
              <a:t> of that interpretation into the characteristics in a user profile.</a:t>
            </a:r>
          </a:p>
          <a:p>
            <a:endParaRPr lang="en-US" smtClean="0"/>
          </a:p>
          <a:p>
            <a:r>
              <a:rPr lang="en-US" smtClean="0"/>
              <a:t>So, a user model is the </a:t>
            </a:r>
            <a:r>
              <a:rPr lang="en-US" b="1" smtClean="0"/>
              <a:t>recipe</a:t>
            </a:r>
            <a:r>
              <a:rPr lang="en-US" smtClean="0"/>
              <a:t> for obtaining and interpreting user profiles.</a:t>
            </a:r>
          </a:p>
          <a:p>
            <a:endParaRPr lang="en-US" smtClean="0"/>
          </a:p>
          <a:p>
            <a:endParaRPr lang="en-US" i="1" smtClean="0"/>
          </a:p>
          <a:p>
            <a:r>
              <a:rPr lang="en-US" i="1" smtClean="0"/>
              <a:t>N.B. Sometimes the term user model is used where user profile is meant.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404" y="48312"/>
            <a:ext cx="7659688" cy="500967"/>
          </a:xfrm>
        </p:spPr>
        <p:txBody>
          <a:bodyPr/>
          <a:lstStyle/>
          <a:p>
            <a:r>
              <a:rPr lang="en-US" dirty="0" smtClean="0">
                <a:cs typeface="Bookman Old Style (Headings)"/>
              </a:rPr>
              <a:t>Various applications &amp; domains</a:t>
            </a:r>
            <a:endParaRPr lang="en-US" dirty="0">
              <a:cs typeface="Bookman Old Style (Headings)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89364" y="5666164"/>
            <a:ext cx="2012313" cy="464906"/>
          </a:xfrm>
          <a:prstGeom prst="rect">
            <a:avLst/>
          </a:prstGeom>
          <a:noFill/>
        </p:spPr>
        <p:txBody>
          <a:bodyPr wrap="none" lIns="48930" tIns="24465" rIns="48930" bIns="24465" rtlCol="0">
            <a:spAutoFit/>
          </a:bodyPr>
          <a:lstStyle/>
          <a:p>
            <a:r>
              <a:rPr lang="en-US" sz="2700" b="1" dirty="0">
                <a:solidFill>
                  <a:schemeClr val="bg1">
                    <a:lumMod val="50000"/>
                  </a:schemeClr>
                </a:solidFill>
              </a:rPr>
              <a:t>Social Web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3737675" y="2458737"/>
            <a:ext cx="3311285" cy="822531"/>
          </a:xfrm>
          <a:prstGeom prst="roundRect">
            <a:avLst/>
          </a:prstGeom>
          <a:ln w="63500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48930" tIns="24465" rIns="48930" bIns="24465" numCol="1" rtlCol="0" anchor="ctr" anchorCtr="0" compatLnSpc="1">
            <a:prstTxWarp prst="textNoShape">
              <a:avLst/>
            </a:prstTxWarp>
          </a:bodyPr>
          <a:lstStyle/>
          <a:p>
            <a:pPr defTabSz="240401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sz="2100" dirty="0">
                <a:latin typeface="Arial" charset="0"/>
                <a:ea typeface="SimSun" charset="-122"/>
              </a:rPr>
              <a:t>Analysis and </a:t>
            </a:r>
          </a:p>
          <a:p>
            <a:pPr defTabSz="240401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sz="2100" dirty="0">
                <a:latin typeface="Arial" charset="0"/>
                <a:ea typeface="SimSun" charset="-122"/>
              </a:rPr>
              <a:t>User Modeling</a:t>
            </a:r>
          </a:p>
        </p:txBody>
      </p:sp>
      <p:sp>
        <p:nvSpPr>
          <p:cNvPr id="26" name="Right Arrow 25"/>
          <p:cNvSpPr/>
          <p:nvPr/>
        </p:nvSpPr>
        <p:spPr bwMode="auto">
          <a:xfrm rot="16200000">
            <a:off x="5211395" y="3368814"/>
            <a:ext cx="310019" cy="230888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48930" tIns="24465" rIns="48930" bIns="24465" numCol="1" rtlCol="0" anchor="t" anchorCtr="0" compatLnSpc="1">
            <a:prstTxWarp prst="textNoShape">
              <a:avLst/>
            </a:prstTxWarp>
          </a:bodyPr>
          <a:lstStyle/>
          <a:p>
            <a:pPr algn="l" defTabSz="240401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sz="1000" dirty="0">
              <a:latin typeface="Arial" charset="0"/>
              <a:ea typeface="SimSun" charset="-122"/>
            </a:endParaRPr>
          </a:p>
        </p:txBody>
      </p:sp>
      <p:sp>
        <p:nvSpPr>
          <p:cNvPr id="25" name="Rounded Rectangle 24"/>
          <p:cNvSpPr/>
          <p:nvPr/>
        </p:nvSpPr>
        <p:spPr bwMode="auto">
          <a:xfrm>
            <a:off x="1909110" y="1152969"/>
            <a:ext cx="2219480" cy="822531"/>
          </a:xfrm>
          <a:prstGeom prst="roundRect">
            <a:avLst/>
          </a:prstGeom>
          <a:ln w="63500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48930" tIns="24465" rIns="48930" bIns="24465" numCol="1" rtlCol="0" anchor="ctr" anchorCtr="0" compatLnSpc="1">
            <a:prstTxWarp prst="textNoShape">
              <a:avLst/>
            </a:prstTxWarp>
          </a:bodyPr>
          <a:lstStyle/>
          <a:p>
            <a:pPr defTabSz="240401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sz="1900" dirty="0">
                <a:latin typeface="Arial" charset="0"/>
                <a:ea typeface="SimSun" charset="-122"/>
              </a:rPr>
              <a:t>Personalized</a:t>
            </a:r>
          </a:p>
          <a:p>
            <a:pPr defTabSz="240401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sz="1900" dirty="0">
                <a:latin typeface="Arial" charset="0"/>
                <a:ea typeface="SimSun" charset="-122"/>
              </a:rPr>
              <a:t>Recommendations</a:t>
            </a:r>
          </a:p>
        </p:txBody>
      </p:sp>
      <p:sp>
        <p:nvSpPr>
          <p:cNvPr id="27" name="Right Arrow 26"/>
          <p:cNvSpPr/>
          <p:nvPr/>
        </p:nvSpPr>
        <p:spPr bwMode="auto">
          <a:xfrm rot="16200000">
            <a:off x="5232309" y="2106573"/>
            <a:ext cx="310019" cy="230888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48930" tIns="24465" rIns="48930" bIns="24465" numCol="1" rtlCol="0" anchor="t" anchorCtr="0" compatLnSpc="1">
            <a:prstTxWarp prst="textNoShape">
              <a:avLst/>
            </a:prstTxWarp>
          </a:bodyPr>
          <a:lstStyle/>
          <a:p>
            <a:pPr algn="l" defTabSz="240401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sz="1000" dirty="0">
              <a:latin typeface="Arial" charset="0"/>
              <a:ea typeface="SimSun" charset="-122"/>
            </a:endParaRPr>
          </a:p>
        </p:txBody>
      </p:sp>
      <p:sp>
        <p:nvSpPr>
          <p:cNvPr id="16" name="Right Arrow 15"/>
          <p:cNvSpPr/>
          <p:nvPr/>
        </p:nvSpPr>
        <p:spPr bwMode="auto">
          <a:xfrm rot="16200000">
            <a:off x="5222599" y="4756293"/>
            <a:ext cx="310019" cy="230888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48930" tIns="24465" rIns="48930" bIns="24465" numCol="1" rtlCol="0" anchor="t" anchorCtr="0" compatLnSpc="1">
            <a:prstTxWarp prst="textNoShape">
              <a:avLst/>
            </a:prstTxWarp>
          </a:bodyPr>
          <a:lstStyle/>
          <a:p>
            <a:pPr algn="l" defTabSz="240401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sz="1000" dirty="0">
              <a:latin typeface="Arial" charset="0"/>
              <a:ea typeface="SimSun" charset="-122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720942" y="4947359"/>
            <a:ext cx="227140" cy="3264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7F7F7F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48930" tIns="24465" rIns="48930" bIns="24465"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556596" y="4953875"/>
            <a:ext cx="1720623" cy="311018"/>
          </a:xfrm>
          <a:prstGeom prst="rect">
            <a:avLst/>
          </a:prstGeom>
          <a:noFill/>
        </p:spPr>
        <p:txBody>
          <a:bodyPr wrap="none" lIns="48930" tIns="24465" rIns="48930" bIns="24465" rtlCol="0">
            <a:spAutoFit/>
          </a:bodyPr>
          <a:lstStyle/>
          <a:p>
            <a:r>
              <a:rPr lang="en-US" sz="1700" i="1" dirty="0"/>
              <a:t>user/usage data</a:t>
            </a:r>
          </a:p>
        </p:txBody>
      </p:sp>
      <p:sp>
        <p:nvSpPr>
          <p:cNvPr id="19" name="Rounded Rectangle 18"/>
          <p:cNvSpPr/>
          <p:nvPr/>
        </p:nvSpPr>
        <p:spPr bwMode="auto">
          <a:xfrm>
            <a:off x="3739208" y="3768960"/>
            <a:ext cx="3309752" cy="822531"/>
          </a:xfrm>
          <a:prstGeom prst="roundRect">
            <a:avLst/>
          </a:prstGeom>
          <a:ln w="635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48930" tIns="24465" rIns="48930" bIns="24465" numCol="1" rtlCol="0" anchor="ctr" anchorCtr="0" compatLnSpc="1">
            <a:prstTxWarp prst="textNoShape">
              <a:avLst/>
            </a:prstTxWarp>
          </a:bodyPr>
          <a:lstStyle/>
          <a:p>
            <a:pPr defTabSz="240401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sz="2100" dirty="0">
                <a:latin typeface="Arial" charset="0"/>
                <a:ea typeface="SimSun" charset="-122"/>
              </a:rPr>
              <a:t>Semantic Enrichment, Linkage, Alignment</a:t>
            </a:r>
          </a:p>
        </p:txBody>
      </p:sp>
      <p:pic>
        <p:nvPicPr>
          <p:cNvPr id="22" name="Picture 25" descr="we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1407" y="4547965"/>
            <a:ext cx="1777487" cy="1523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Freeform 35"/>
          <p:cNvSpPr/>
          <p:nvPr/>
        </p:nvSpPr>
        <p:spPr bwMode="auto">
          <a:xfrm>
            <a:off x="2866342" y="5079131"/>
            <a:ext cx="2518007" cy="754344"/>
          </a:xfrm>
          <a:custGeom>
            <a:avLst/>
            <a:gdLst>
              <a:gd name="connsiteX0" fmla="*/ 0 w 4927600"/>
              <a:gd name="connsiteY0" fmla="*/ 990470 h 1320626"/>
              <a:gd name="connsiteX1" fmla="*/ 1803400 w 4927600"/>
              <a:gd name="connsiteY1" fmla="*/ 1219039 h 1320626"/>
              <a:gd name="connsiteX2" fmla="*/ 3276600 w 4927600"/>
              <a:gd name="connsiteY2" fmla="*/ 380950 h 1320626"/>
              <a:gd name="connsiteX3" fmla="*/ 4216400 w 4927600"/>
              <a:gd name="connsiteY3" fmla="*/ 533330 h 1320626"/>
              <a:gd name="connsiteX4" fmla="*/ 4927600 w 4927600"/>
              <a:gd name="connsiteY4" fmla="*/ 0 h 1320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27600" h="1320626">
                <a:moveTo>
                  <a:pt x="0" y="990470"/>
                </a:moveTo>
                <a:cubicBezTo>
                  <a:pt x="628650" y="1155548"/>
                  <a:pt x="1257300" y="1320626"/>
                  <a:pt x="1803400" y="1219039"/>
                </a:cubicBezTo>
                <a:cubicBezTo>
                  <a:pt x="2349500" y="1117452"/>
                  <a:pt x="2874433" y="495235"/>
                  <a:pt x="3276600" y="380950"/>
                </a:cubicBezTo>
                <a:cubicBezTo>
                  <a:pt x="3678767" y="266665"/>
                  <a:pt x="3941233" y="596822"/>
                  <a:pt x="4216400" y="533330"/>
                </a:cubicBezTo>
                <a:cubicBezTo>
                  <a:pt x="4491567" y="469838"/>
                  <a:pt x="4927600" y="0"/>
                  <a:pt x="4927600" y="0"/>
                </a:cubicBezTo>
              </a:path>
            </a:pathLst>
          </a:custGeom>
          <a:noFill/>
          <a:ln w="127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930" tIns="24465" rIns="48930" bIns="24465" numCol="1" rtlCol="0" anchor="t" anchorCtr="0" compatLnSpc="1">
            <a:prstTxWarp prst="textNoShape">
              <a:avLst/>
            </a:prstTxWarp>
          </a:bodyPr>
          <a:lstStyle/>
          <a:p>
            <a:pPr algn="r" defTabSz="489295"/>
            <a:endParaRPr lang="en-US" sz="1200" dirty="0">
              <a:latin typeface="Tahoma" pitchFamily="34" charset="0"/>
            </a:endParaRPr>
          </a:p>
        </p:txBody>
      </p:sp>
      <p:sp>
        <p:nvSpPr>
          <p:cNvPr id="37" name="Freeform 36"/>
          <p:cNvSpPr/>
          <p:nvPr/>
        </p:nvSpPr>
        <p:spPr bwMode="auto">
          <a:xfrm>
            <a:off x="2853363" y="5064625"/>
            <a:ext cx="2466089" cy="454540"/>
          </a:xfrm>
          <a:custGeom>
            <a:avLst/>
            <a:gdLst>
              <a:gd name="connsiteX0" fmla="*/ 0 w 4826000"/>
              <a:gd name="connsiteY0" fmla="*/ 711106 h 795761"/>
              <a:gd name="connsiteX1" fmla="*/ 812800 w 4826000"/>
              <a:gd name="connsiteY1" fmla="*/ 507933 h 795761"/>
              <a:gd name="connsiteX2" fmla="*/ 1828800 w 4826000"/>
              <a:gd name="connsiteY2" fmla="*/ 761899 h 795761"/>
              <a:gd name="connsiteX3" fmla="*/ 2997200 w 4826000"/>
              <a:gd name="connsiteY3" fmla="*/ 304760 h 795761"/>
              <a:gd name="connsiteX4" fmla="*/ 3962400 w 4826000"/>
              <a:gd name="connsiteY4" fmla="*/ 279363 h 795761"/>
              <a:gd name="connsiteX5" fmla="*/ 4826000 w 4826000"/>
              <a:gd name="connsiteY5" fmla="*/ 0 h 795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26000" h="795761">
                <a:moveTo>
                  <a:pt x="0" y="711106"/>
                </a:moveTo>
                <a:cubicBezTo>
                  <a:pt x="254000" y="605287"/>
                  <a:pt x="508000" y="499468"/>
                  <a:pt x="812800" y="507933"/>
                </a:cubicBezTo>
                <a:cubicBezTo>
                  <a:pt x="1117600" y="516398"/>
                  <a:pt x="1464733" y="795761"/>
                  <a:pt x="1828800" y="761899"/>
                </a:cubicBezTo>
                <a:cubicBezTo>
                  <a:pt x="2192867" y="728037"/>
                  <a:pt x="2641600" y="385183"/>
                  <a:pt x="2997200" y="304760"/>
                </a:cubicBezTo>
                <a:cubicBezTo>
                  <a:pt x="3352800" y="224337"/>
                  <a:pt x="3657600" y="330156"/>
                  <a:pt x="3962400" y="279363"/>
                </a:cubicBezTo>
                <a:cubicBezTo>
                  <a:pt x="4267200" y="228570"/>
                  <a:pt x="4826000" y="0"/>
                  <a:pt x="4826000" y="0"/>
                </a:cubicBezTo>
              </a:path>
            </a:pathLst>
          </a:custGeom>
          <a:solidFill>
            <a:srgbClr val="FFFFFF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930" tIns="24465" rIns="48930" bIns="24465" numCol="1" rtlCol="0" anchor="t" anchorCtr="0" compatLnSpc="1">
            <a:prstTxWarp prst="textNoShape">
              <a:avLst/>
            </a:prstTxWarp>
          </a:bodyPr>
          <a:lstStyle/>
          <a:p>
            <a:pPr algn="r" defTabSz="489295"/>
            <a:endParaRPr lang="en-US" sz="1200" dirty="0">
              <a:latin typeface="Tahoma" pitchFamily="34" charset="0"/>
            </a:endParaRPr>
          </a:p>
        </p:txBody>
      </p:sp>
      <p:sp>
        <p:nvSpPr>
          <p:cNvPr id="38" name="Freeform 37"/>
          <p:cNvSpPr/>
          <p:nvPr/>
        </p:nvSpPr>
        <p:spPr bwMode="auto">
          <a:xfrm>
            <a:off x="2853363" y="5079131"/>
            <a:ext cx="2479069" cy="316728"/>
          </a:xfrm>
          <a:custGeom>
            <a:avLst/>
            <a:gdLst>
              <a:gd name="connsiteX0" fmla="*/ 0 w 4851400"/>
              <a:gd name="connsiteY0" fmla="*/ 76190 h 554494"/>
              <a:gd name="connsiteX1" fmla="*/ 1193800 w 4851400"/>
              <a:gd name="connsiteY1" fmla="*/ 228570 h 554494"/>
              <a:gd name="connsiteX2" fmla="*/ 1651000 w 4851400"/>
              <a:gd name="connsiteY2" fmla="*/ 533330 h 554494"/>
              <a:gd name="connsiteX3" fmla="*/ 3098800 w 4851400"/>
              <a:gd name="connsiteY3" fmla="*/ 101587 h 554494"/>
              <a:gd name="connsiteX4" fmla="*/ 4445000 w 4851400"/>
              <a:gd name="connsiteY4" fmla="*/ 228570 h 554494"/>
              <a:gd name="connsiteX5" fmla="*/ 4851400 w 4851400"/>
              <a:gd name="connsiteY5" fmla="*/ 0 h 554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51400" h="554494">
                <a:moveTo>
                  <a:pt x="0" y="76190"/>
                </a:moveTo>
                <a:cubicBezTo>
                  <a:pt x="459316" y="114285"/>
                  <a:pt x="918633" y="152380"/>
                  <a:pt x="1193800" y="228570"/>
                </a:cubicBezTo>
                <a:cubicBezTo>
                  <a:pt x="1468967" y="304760"/>
                  <a:pt x="1333500" y="554494"/>
                  <a:pt x="1651000" y="533330"/>
                </a:cubicBezTo>
                <a:cubicBezTo>
                  <a:pt x="1968500" y="512166"/>
                  <a:pt x="2633133" y="152380"/>
                  <a:pt x="3098800" y="101587"/>
                </a:cubicBezTo>
                <a:cubicBezTo>
                  <a:pt x="3564467" y="50794"/>
                  <a:pt x="4152900" y="245501"/>
                  <a:pt x="4445000" y="228570"/>
                </a:cubicBezTo>
                <a:cubicBezTo>
                  <a:pt x="4737100" y="211639"/>
                  <a:pt x="4851400" y="0"/>
                  <a:pt x="4851400" y="0"/>
                </a:cubicBezTo>
              </a:path>
            </a:pathLst>
          </a:custGeom>
          <a:noFill/>
          <a:ln w="635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930" tIns="24465" rIns="48930" bIns="24465" numCol="1" rtlCol="0" anchor="t" anchorCtr="0" compatLnSpc="1">
            <a:prstTxWarp prst="textNoShape">
              <a:avLst/>
            </a:prstTxWarp>
          </a:bodyPr>
          <a:lstStyle/>
          <a:p>
            <a:pPr algn="r" defTabSz="489295"/>
            <a:endParaRPr lang="en-US" sz="1200" dirty="0">
              <a:latin typeface="Tahoma" pitchFamily="34" charset="0"/>
            </a:endParaRPr>
          </a:p>
        </p:txBody>
      </p:sp>
      <p:sp>
        <p:nvSpPr>
          <p:cNvPr id="39" name="Freeform 38"/>
          <p:cNvSpPr/>
          <p:nvPr/>
        </p:nvSpPr>
        <p:spPr bwMode="auto">
          <a:xfrm>
            <a:off x="2853363" y="5064625"/>
            <a:ext cx="2520170" cy="1056564"/>
          </a:xfrm>
          <a:custGeom>
            <a:avLst/>
            <a:gdLst>
              <a:gd name="connsiteX0" fmla="*/ 0 w 4931833"/>
              <a:gd name="connsiteY0" fmla="*/ 1599988 h 1849721"/>
              <a:gd name="connsiteX1" fmla="*/ 914400 w 4931833"/>
              <a:gd name="connsiteY1" fmla="*/ 1726971 h 1849721"/>
              <a:gd name="connsiteX2" fmla="*/ 2159000 w 4931833"/>
              <a:gd name="connsiteY2" fmla="*/ 863486 h 1849721"/>
              <a:gd name="connsiteX3" fmla="*/ 3683000 w 4931833"/>
              <a:gd name="connsiteY3" fmla="*/ 711106 h 1849721"/>
              <a:gd name="connsiteX4" fmla="*/ 4724400 w 4931833"/>
              <a:gd name="connsiteY4" fmla="*/ 711106 h 1849721"/>
              <a:gd name="connsiteX5" fmla="*/ 4927600 w 4931833"/>
              <a:gd name="connsiteY5" fmla="*/ 0 h 1849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1833" h="1849721">
                <a:moveTo>
                  <a:pt x="0" y="1599988"/>
                </a:moveTo>
                <a:cubicBezTo>
                  <a:pt x="277283" y="1724854"/>
                  <a:pt x="554567" y="1849721"/>
                  <a:pt x="914400" y="1726971"/>
                </a:cubicBezTo>
                <a:cubicBezTo>
                  <a:pt x="1274233" y="1604221"/>
                  <a:pt x="1697567" y="1032797"/>
                  <a:pt x="2159000" y="863486"/>
                </a:cubicBezTo>
                <a:cubicBezTo>
                  <a:pt x="2620433" y="694175"/>
                  <a:pt x="3255433" y="736503"/>
                  <a:pt x="3683000" y="711106"/>
                </a:cubicBezTo>
                <a:cubicBezTo>
                  <a:pt x="4110567" y="685709"/>
                  <a:pt x="4516967" y="829624"/>
                  <a:pt x="4724400" y="711106"/>
                </a:cubicBezTo>
                <a:cubicBezTo>
                  <a:pt x="4931833" y="592588"/>
                  <a:pt x="4927600" y="0"/>
                  <a:pt x="4927600" y="0"/>
                </a:cubicBezTo>
              </a:path>
            </a:pathLst>
          </a:custGeom>
          <a:noFill/>
          <a:ln w="88900" cap="flat" cmpd="sng" algn="ctr">
            <a:solidFill>
              <a:srgbClr val="FFBC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930" tIns="24465" rIns="48930" bIns="24465" numCol="1" rtlCol="0" anchor="t" anchorCtr="0" compatLnSpc="1">
            <a:prstTxWarp prst="textNoShape">
              <a:avLst/>
            </a:prstTxWarp>
          </a:bodyPr>
          <a:lstStyle/>
          <a:p>
            <a:pPr algn="r" defTabSz="489295"/>
            <a:endParaRPr lang="en-US" sz="1200" dirty="0">
              <a:latin typeface="Tahoma" pitchFamily="34" charset="0"/>
            </a:endParaRPr>
          </a:p>
        </p:txBody>
      </p:sp>
      <p:sp>
        <p:nvSpPr>
          <p:cNvPr id="40" name="Rounded Rectangle 39"/>
          <p:cNvSpPr/>
          <p:nvPr/>
        </p:nvSpPr>
        <p:spPr bwMode="auto">
          <a:xfrm>
            <a:off x="4284344" y="1152969"/>
            <a:ext cx="2219480" cy="822531"/>
          </a:xfrm>
          <a:prstGeom prst="roundRect">
            <a:avLst/>
          </a:prstGeom>
          <a:ln w="63500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48930" tIns="24465" rIns="48930" bIns="24465" numCol="1" rtlCol="0" anchor="ctr" anchorCtr="0" compatLnSpc="1">
            <a:prstTxWarp prst="textNoShape">
              <a:avLst/>
            </a:prstTxWarp>
          </a:bodyPr>
          <a:lstStyle/>
          <a:p>
            <a:pPr defTabSz="240401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sz="1900" dirty="0">
                <a:latin typeface="Arial" charset="0"/>
                <a:ea typeface="SimSun" charset="-122"/>
              </a:rPr>
              <a:t>Personalized Search</a:t>
            </a:r>
          </a:p>
        </p:txBody>
      </p:sp>
      <p:sp>
        <p:nvSpPr>
          <p:cNvPr id="41" name="Rounded Rectangle 40"/>
          <p:cNvSpPr/>
          <p:nvPr/>
        </p:nvSpPr>
        <p:spPr bwMode="auto">
          <a:xfrm>
            <a:off x="6698516" y="1157425"/>
            <a:ext cx="2219480" cy="822531"/>
          </a:xfrm>
          <a:prstGeom prst="roundRect">
            <a:avLst/>
          </a:prstGeom>
          <a:ln w="63500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48930" tIns="24465" rIns="48930" bIns="24465" numCol="1" rtlCol="0" anchor="ctr" anchorCtr="0" compatLnSpc="1">
            <a:prstTxWarp prst="textNoShape">
              <a:avLst/>
            </a:prstTxWarp>
          </a:bodyPr>
          <a:lstStyle/>
          <a:p>
            <a:pPr defTabSz="240401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sz="1900" dirty="0">
                <a:latin typeface="Arial" charset="0"/>
                <a:ea typeface="SimSun" charset="-122"/>
              </a:rPr>
              <a:t>Adaptive Systems </a:t>
            </a:r>
          </a:p>
        </p:txBody>
      </p:sp>
      <p:sp>
        <p:nvSpPr>
          <p:cNvPr id="44" name="Right Arrow 43"/>
          <p:cNvSpPr/>
          <p:nvPr/>
        </p:nvSpPr>
        <p:spPr bwMode="auto">
          <a:xfrm rot="14129538">
            <a:off x="4050087" y="2106573"/>
            <a:ext cx="310019" cy="230888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48930" tIns="24465" rIns="48930" bIns="24465" numCol="1" rtlCol="0" anchor="t" anchorCtr="0" compatLnSpc="1">
            <a:prstTxWarp prst="textNoShape">
              <a:avLst/>
            </a:prstTxWarp>
          </a:bodyPr>
          <a:lstStyle/>
          <a:p>
            <a:pPr algn="l" defTabSz="240401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sz="1000" dirty="0">
              <a:latin typeface="Arial" charset="0"/>
              <a:ea typeface="SimSun" charset="-122"/>
            </a:endParaRPr>
          </a:p>
        </p:txBody>
      </p:sp>
      <p:sp>
        <p:nvSpPr>
          <p:cNvPr id="45" name="Right Arrow 44"/>
          <p:cNvSpPr/>
          <p:nvPr/>
        </p:nvSpPr>
        <p:spPr bwMode="auto">
          <a:xfrm rot="17869335">
            <a:off x="6428062" y="2106573"/>
            <a:ext cx="310019" cy="230888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48930" tIns="24465" rIns="48930" bIns="24465" numCol="1" rtlCol="0" anchor="t" anchorCtr="0" compatLnSpc="1">
            <a:prstTxWarp prst="textNoShape">
              <a:avLst/>
            </a:prstTxWarp>
          </a:bodyPr>
          <a:lstStyle/>
          <a:p>
            <a:pPr algn="l" defTabSz="240401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sz="1000" dirty="0">
              <a:latin typeface="Arial" charset="0"/>
              <a:ea typeface="SimSun" charset="-12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72840" y="660400"/>
            <a:ext cx="9081696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9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domains: </a:t>
            </a:r>
            <a:r>
              <a:rPr lang="en-US" sz="1900" b="1" dirty="0" smtClean="0">
                <a:solidFill>
                  <a:srgbClr val="800000"/>
                </a:solidFill>
              </a:rPr>
              <a:t>news  </a:t>
            </a:r>
            <a:r>
              <a:rPr lang="en-US" sz="1900" b="1" dirty="0" smtClean="0">
                <a:solidFill>
                  <a:srgbClr val="FF6600"/>
                </a:solidFill>
              </a:rPr>
              <a:t>social media</a:t>
            </a:r>
            <a:r>
              <a:rPr lang="en-US" sz="1900" b="1" dirty="0" smtClean="0"/>
              <a:t>  </a:t>
            </a:r>
            <a:r>
              <a:rPr lang="en-US" sz="1900" b="1" dirty="0" smtClean="0">
                <a:solidFill>
                  <a:schemeClr val="bg2">
                    <a:lumMod val="75000"/>
                  </a:schemeClr>
                </a:solidFill>
              </a:rPr>
              <a:t>cultural heritage  </a:t>
            </a:r>
            <a:r>
              <a:rPr lang="en-US" sz="1900" b="1" dirty="0" smtClean="0">
                <a:solidFill>
                  <a:srgbClr val="008000"/>
                </a:solidFill>
              </a:rPr>
              <a:t>public data</a:t>
            </a:r>
            <a:r>
              <a:rPr lang="en-US" sz="1900" b="1" dirty="0" smtClean="0"/>
              <a:t>   </a:t>
            </a:r>
            <a:r>
              <a:rPr lang="en-US" sz="1900" b="1" dirty="0" err="1" smtClean="0">
                <a:solidFill>
                  <a:srgbClr val="FFBF23"/>
                </a:solidFill>
              </a:rPr>
              <a:t>e</a:t>
            </a:r>
            <a:r>
              <a:rPr lang="en-US" sz="1900" b="1" dirty="0" smtClean="0">
                <a:solidFill>
                  <a:srgbClr val="FFBF23"/>
                </a:solidFill>
              </a:rPr>
              <a:t>-learning</a:t>
            </a:r>
            <a:endParaRPr lang="en-US" sz="1900" b="1" dirty="0">
              <a:solidFill>
                <a:srgbClr val="660066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What we need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5513" y="1397000"/>
            <a:ext cx="7138987" cy="3506788"/>
          </a:xfrm>
        </p:spPr>
        <p:txBody>
          <a:bodyPr/>
          <a:lstStyle/>
          <a:p>
            <a:r>
              <a:rPr lang="en-US" dirty="0" smtClean="0"/>
              <a:t>User modeling infrastructure:</a:t>
            </a:r>
          </a:p>
          <a:p>
            <a:pPr lvl="1"/>
            <a:r>
              <a:rPr lang="en-US" dirty="0" smtClean="0"/>
              <a:t>monitor users’ Social Web activities</a:t>
            </a:r>
          </a:p>
          <a:p>
            <a:pPr lvl="1"/>
            <a:r>
              <a:rPr lang="en-US" dirty="0" smtClean="0"/>
              <a:t>infer semantics from user data</a:t>
            </a:r>
          </a:p>
          <a:p>
            <a:pPr lvl="1"/>
            <a:r>
              <a:rPr lang="en-US" dirty="0" smtClean="0"/>
              <a:t>provide user modeling functionality as a customizable service</a:t>
            </a:r>
          </a:p>
          <a:p>
            <a:endParaRPr lang="en-US" dirty="0" smtClean="0"/>
          </a:p>
          <a:p>
            <a:endParaRPr lang="en-US" dirty="0"/>
          </a:p>
        </p:txBody>
      </p:sp>
      <p:grpSp>
        <p:nvGrpSpPr>
          <p:cNvPr id="13" name="Group 101"/>
          <p:cNvGrpSpPr/>
          <p:nvPr/>
        </p:nvGrpSpPr>
        <p:grpSpPr>
          <a:xfrm>
            <a:off x="326892" y="3603103"/>
            <a:ext cx="8500527" cy="1017929"/>
            <a:chOff x="-160510" y="8517731"/>
            <a:chExt cx="16635056" cy="1985923"/>
          </a:xfrm>
        </p:grpSpPr>
        <p:pic>
          <p:nvPicPr>
            <p:cNvPr id="14" name="Picture 5" descr="user-happy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160510" y="8517731"/>
              <a:ext cx="1539874" cy="1539875"/>
            </a:xfrm>
            <a:prstGeom prst="rect">
              <a:avLst/>
            </a:prstGeom>
            <a:noFill/>
          </p:spPr>
        </p:pic>
        <p:sp>
          <p:nvSpPr>
            <p:cNvPr id="15" name="Rectangle 14"/>
            <p:cNvSpPr/>
            <p:nvPr/>
          </p:nvSpPr>
          <p:spPr bwMode="auto">
            <a:xfrm>
              <a:off x="4832350" y="8517731"/>
              <a:ext cx="4267200" cy="1905000"/>
            </a:xfrm>
            <a:prstGeom prst="rect">
              <a:avLst/>
            </a:prstGeom>
            <a:solidFill>
              <a:schemeClr val="bg1"/>
            </a:solid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489295"/>
              <a:r>
                <a:rPr lang="en-US" sz="2100" b="1" dirty="0">
                  <a:latin typeface="Arial"/>
                  <a:cs typeface="Arial"/>
                </a:rPr>
                <a:t>System </a:t>
              </a:r>
            </a:p>
            <a:p>
              <a:pPr defTabSz="489295"/>
              <a:r>
                <a:rPr lang="en-US" sz="2100" i="1" dirty="0">
                  <a:latin typeface="Arial"/>
                  <a:cs typeface="Arial"/>
                </a:rPr>
                <a:t>(aiming for personalization)</a:t>
              </a: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12207347" y="8517731"/>
              <a:ext cx="4267199" cy="1905000"/>
            </a:xfrm>
            <a:prstGeom prst="rect">
              <a:avLst/>
            </a:prstGeom>
            <a:solidFill>
              <a:schemeClr val="bg1"/>
            </a:solid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489295"/>
              <a:r>
                <a:rPr lang="en-US" sz="2100" b="1" dirty="0">
                  <a:latin typeface="Arial"/>
                  <a:cs typeface="Arial"/>
                </a:rPr>
                <a:t>User Modeling</a:t>
              </a:r>
              <a:r>
                <a:rPr lang="en-US" sz="2100" b="1" dirty="0" smtClean="0">
                  <a:latin typeface="Arial"/>
                  <a:cs typeface="Arial"/>
                </a:rPr>
                <a:t> infrastructure</a:t>
              </a:r>
              <a:endParaRPr lang="en-US" sz="2100" i="1" dirty="0">
                <a:latin typeface="Arial"/>
                <a:cs typeface="Arial"/>
              </a:endParaRPr>
            </a:p>
          </p:txBody>
        </p:sp>
        <p:sp>
          <p:nvSpPr>
            <p:cNvPr id="17" name="Line 12"/>
            <p:cNvSpPr>
              <a:spLocks noChangeShapeType="1"/>
            </p:cNvSpPr>
            <p:nvPr/>
          </p:nvSpPr>
          <p:spPr bwMode="auto">
            <a:xfrm flipV="1">
              <a:off x="9503275" y="9432131"/>
              <a:ext cx="2331274" cy="0"/>
            </a:xfrm>
            <a:prstGeom prst="line">
              <a:avLst/>
            </a:prstGeom>
            <a:noFill/>
            <a:ln w="88900" cap="flat" cmpd="sng" algn="ctr">
              <a:solidFill>
                <a:schemeClr val="tx2"/>
              </a:solidFill>
              <a:prstDash val="solid"/>
              <a:round/>
              <a:headEnd type="triangle" w="lg" len="med"/>
              <a:tailEnd type="triangle" w="lg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Line 12"/>
            <p:cNvSpPr>
              <a:spLocks noChangeShapeType="1"/>
            </p:cNvSpPr>
            <p:nvPr/>
          </p:nvSpPr>
          <p:spPr bwMode="auto">
            <a:xfrm>
              <a:off x="1663370" y="9355933"/>
              <a:ext cx="2897999" cy="0"/>
            </a:xfrm>
            <a:prstGeom prst="line">
              <a:avLst/>
            </a:prstGeom>
            <a:noFill/>
            <a:ln w="88900" cap="flat" cmpd="sng" algn="ctr">
              <a:solidFill>
                <a:schemeClr val="tx2"/>
              </a:solidFill>
              <a:prstDash val="solid"/>
              <a:round/>
              <a:headEnd type="triangle" w="lg" len="med"/>
              <a:tailEnd type="triangle" w="lg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346660" y="9813131"/>
              <a:ext cx="3252429" cy="6905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700" i="1" dirty="0">
                  <a:latin typeface="Arial"/>
                  <a:cs typeface="Arial"/>
                </a:rPr>
                <a:t>personalization</a:t>
              </a:r>
              <a:endParaRPr lang="en-US" sz="1700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866760" y="9813129"/>
              <a:ext cx="1544659" cy="6905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700" i="1" dirty="0">
                  <a:latin typeface="Arial"/>
                  <a:cs typeface="Arial"/>
                </a:rPr>
                <a:t>profile</a:t>
              </a:r>
              <a:endParaRPr lang="en-US" sz="1700" dirty="0"/>
            </a:p>
          </p:txBody>
        </p:sp>
      </p:grpSp>
      <p:sp>
        <p:nvSpPr>
          <p:cNvPr id="23" name="Rectangle 22"/>
          <p:cNvSpPr/>
          <p:nvPr/>
        </p:nvSpPr>
        <p:spPr>
          <a:xfrm>
            <a:off x="-203200" y="4330589"/>
            <a:ext cx="1661994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i="1" dirty="0" smtClean="0">
                <a:latin typeface="Arial"/>
                <a:cs typeface="Arial"/>
              </a:rPr>
              <a:t>user</a:t>
            </a:r>
            <a:endParaRPr lang="en-US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75613" y="879300"/>
            <a:ext cx="7001491" cy="4323996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3" name="TextBox 2"/>
          <p:cNvSpPr txBox="1"/>
          <p:nvPr/>
        </p:nvSpPr>
        <p:spPr>
          <a:xfrm>
            <a:off x="622300" y="184302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U-</a:t>
            </a:r>
            <a:r>
              <a:rPr lang="en-US" b="1" dirty="0" err="1" smtClean="0">
                <a:latin typeface="Arial"/>
                <a:cs typeface="Arial"/>
              </a:rPr>
              <a:t>Sem</a:t>
            </a:r>
            <a:r>
              <a:rPr lang="en-US" b="1" dirty="0" smtClean="0">
                <a:latin typeface="Arial"/>
                <a:cs typeface="Arial"/>
              </a:rPr>
              <a:t>: Towards </a:t>
            </a:r>
            <a:r>
              <a:rPr lang="en-US" b="1" dirty="0" smtClean="0">
                <a:latin typeface="Arial"/>
                <a:cs typeface="Arial"/>
              </a:rPr>
              <a:t>a User Modeling Infrastructure</a:t>
            </a:r>
            <a:endParaRPr lang="en-US" b="1" dirty="0">
              <a:latin typeface="Arial"/>
              <a:cs typeface="Arial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2160592" y="3523360"/>
            <a:ext cx="3177574" cy="1544592"/>
            <a:chOff x="2160592" y="3523360"/>
            <a:chExt cx="3177574" cy="1544592"/>
          </a:xfrm>
        </p:grpSpPr>
        <p:sp>
          <p:nvSpPr>
            <p:cNvPr id="4" name="Rounded Rectangle 3"/>
            <p:cNvSpPr/>
            <p:nvPr/>
          </p:nvSpPr>
          <p:spPr bwMode="auto">
            <a:xfrm>
              <a:off x="2160592" y="3523360"/>
              <a:ext cx="3177574" cy="552424"/>
            </a:xfrm>
            <a:prstGeom prst="roundRect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effectLst/>
                  <a:latin typeface="Arial" charset="0"/>
                  <a:ea typeface="SimSun" charset="-122"/>
                </a:rPr>
                <a:t>Semantic Enrichment, Linkage, and Alignment</a:t>
              </a:r>
            </a:p>
          </p:txBody>
        </p:sp>
        <p:sp>
          <p:nvSpPr>
            <p:cNvPr id="5" name="Rounded Rectangle 4"/>
            <p:cNvSpPr/>
            <p:nvPr/>
          </p:nvSpPr>
          <p:spPr bwMode="auto">
            <a:xfrm>
              <a:off x="2173292" y="4194840"/>
              <a:ext cx="1520810" cy="238112"/>
            </a:xfrm>
            <a:prstGeom prst="roundRect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en-US" sz="1100" b="0" i="0" u="none" strike="noStrike" cap="none" normalizeH="0" dirty="0" smtClean="0">
                  <a:ln>
                    <a:noFill/>
                  </a:ln>
                  <a:effectLst/>
                  <a:latin typeface="Arial" charset="0"/>
                  <a:ea typeface="SimSun" charset="-122"/>
                </a:rPr>
                <a:t>data aggregation</a:t>
              </a:r>
              <a:endParaRPr kumimoji="0" lang="en-US" sz="11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ea typeface="SimSun" charset="-122"/>
              </a:endParaRPr>
            </a:p>
          </p:txBody>
        </p:sp>
        <p:sp>
          <p:nvSpPr>
            <p:cNvPr id="6" name="Rounded Rectangle 5"/>
            <p:cNvSpPr/>
            <p:nvPr/>
          </p:nvSpPr>
          <p:spPr bwMode="auto">
            <a:xfrm>
              <a:off x="3817356" y="4194840"/>
              <a:ext cx="1520810" cy="238112"/>
            </a:xfrm>
            <a:prstGeom prst="roundRect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lang="en-US" sz="1100" dirty="0" smtClean="0">
                  <a:latin typeface="Arial" charset="0"/>
                  <a:ea typeface="SimSun" charset="-122"/>
                </a:rPr>
                <a:t>entity extraction</a:t>
              </a:r>
              <a:endParaRPr kumimoji="0" lang="en-US" sz="11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ea typeface="SimSun" charset="-122"/>
              </a:endParaRPr>
            </a:p>
          </p:txBody>
        </p:sp>
        <p:sp>
          <p:nvSpPr>
            <p:cNvPr id="7" name="Rounded Rectangle 6"/>
            <p:cNvSpPr/>
            <p:nvPr/>
          </p:nvSpPr>
          <p:spPr bwMode="auto">
            <a:xfrm>
              <a:off x="2173292" y="4512340"/>
              <a:ext cx="1520810" cy="238112"/>
            </a:xfrm>
            <a:prstGeom prst="roundRect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en-US" sz="1100" dirty="0" smtClean="0">
                  <a:latin typeface="Arial" charset="0"/>
                  <a:ea typeface="SimSun" charset="-122"/>
                </a:rPr>
                <a:t>o</a:t>
              </a:r>
              <a:r>
                <a:rPr kumimoji="0" lang="en-US" sz="1100" b="0" i="0" u="none" strike="noStrike" cap="none" normalizeH="0" baseline="0" dirty="0" smtClean="0">
                  <a:ln>
                    <a:noFill/>
                  </a:ln>
                  <a:effectLst/>
                  <a:latin typeface="Arial" charset="0"/>
                  <a:ea typeface="SimSun" charset="-122"/>
                </a:rPr>
                <a:t>ntology alignment</a:t>
              </a:r>
            </a:p>
          </p:txBody>
        </p:sp>
        <p:sp>
          <p:nvSpPr>
            <p:cNvPr id="8" name="Rounded Rectangle 7"/>
            <p:cNvSpPr/>
            <p:nvPr/>
          </p:nvSpPr>
          <p:spPr bwMode="auto">
            <a:xfrm>
              <a:off x="3817356" y="4512340"/>
              <a:ext cx="1520810" cy="238112"/>
            </a:xfrm>
            <a:prstGeom prst="roundRect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en-US" sz="1100" dirty="0" smtClean="0">
                  <a:latin typeface="Arial" charset="0"/>
                  <a:ea typeface="SimSun" charset="-122"/>
                </a:rPr>
                <a:t>entity</a:t>
              </a:r>
              <a:r>
                <a:rPr kumimoji="0" lang="en-US" sz="1100" b="0" i="0" u="none" strike="noStrike" cap="none" normalizeH="0" dirty="0" smtClean="0">
                  <a:ln>
                    <a:noFill/>
                  </a:ln>
                  <a:effectLst/>
                  <a:latin typeface="Arial" charset="0"/>
                  <a:ea typeface="SimSun" charset="-122"/>
                </a:rPr>
                <a:t> identification</a:t>
              </a:r>
              <a:endParaRPr kumimoji="0" lang="en-US" sz="11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ea typeface="SimSun" charset="-122"/>
              </a:endParaRPr>
            </a:p>
          </p:txBody>
        </p:sp>
        <p:sp>
          <p:nvSpPr>
            <p:cNvPr id="9" name="Rounded Rectangle 8"/>
            <p:cNvSpPr/>
            <p:nvPr/>
          </p:nvSpPr>
          <p:spPr bwMode="auto">
            <a:xfrm>
              <a:off x="2173292" y="4829840"/>
              <a:ext cx="1520810" cy="238112"/>
            </a:xfrm>
            <a:prstGeom prst="roundRect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lang="en-US" sz="1100" dirty="0">
                  <a:latin typeface="Arial" charset="0"/>
                  <a:ea typeface="SimSun" charset="-122"/>
                </a:rPr>
                <a:t>t</a:t>
              </a:r>
              <a:r>
                <a:rPr kumimoji="0" lang="en-US" sz="1100" b="0" i="0" u="none" strike="noStrike" cap="none" normalizeH="0" dirty="0" smtClean="0">
                  <a:ln>
                    <a:noFill/>
                  </a:ln>
                  <a:effectLst/>
                  <a:latin typeface="Arial" charset="0"/>
                  <a:ea typeface="SimSun" charset="-122"/>
                </a:rPr>
                <a:t>opic detection</a:t>
              </a:r>
              <a:endParaRPr kumimoji="0" lang="en-US" sz="11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ea typeface="SimSun" charset="-122"/>
              </a:endParaRPr>
            </a:p>
          </p:txBody>
        </p:sp>
        <p:sp>
          <p:nvSpPr>
            <p:cNvPr id="10" name="Rounded Rectangle 9"/>
            <p:cNvSpPr/>
            <p:nvPr/>
          </p:nvSpPr>
          <p:spPr bwMode="auto">
            <a:xfrm>
              <a:off x="3817356" y="4829840"/>
              <a:ext cx="1520810" cy="238112"/>
            </a:xfrm>
            <a:prstGeom prst="roundRect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en-US" sz="1100" b="0" i="0" u="none" strike="noStrike" cap="none" normalizeH="0" baseline="0" dirty="0" smtClean="0">
                  <a:ln>
                    <a:noFill/>
                  </a:ln>
                  <a:effectLst/>
                  <a:latin typeface="Arial" charset="0"/>
                  <a:ea typeface="SimSun" charset="-122"/>
                </a:rPr>
                <a:t>…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5596395" y="3523360"/>
            <a:ext cx="3177574" cy="1530324"/>
            <a:chOff x="5596395" y="3523360"/>
            <a:chExt cx="3177574" cy="1530324"/>
          </a:xfrm>
        </p:grpSpPr>
        <p:sp>
          <p:nvSpPr>
            <p:cNvPr id="11" name="Rounded Rectangle 10"/>
            <p:cNvSpPr/>
            <p:nvPr/>
          </p:nvSpPr>
          <p:spPr bwMode="auto">
            <a:xfrm>
              <a:off x="5596395" y="3523360"/>
              <a:ext cx="3177574" cy="552424"/>
            </a:xfrm>
            <a:prstGeom prst="roundRect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effectLst/>
                  <a:latin typeface="Arial" charset="0"/>
                  <a:ea typeface="SimSun" charset="-122"/>
                </a:rPr>
                <a:t>Analysis and </a:t>
              </a:r>
            </a:p>
            <a:p>
              <a:pPr algn="ctr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effectLst/>
                  <a:latin typeface="Arial" charset="0"/>
                  <a:ea typeface="SimSun" charset="-122"/>
                </a:rPr>
                <a:t>User Modeling</a:t>
              </a:r>
            </a:p>
          </p:txBody>
        </p:sp>
        <p:sp>
          <p:nvSpPr>
            <p:cNvPr id="12" name="Rounded Rectangle 11"/>
            <p:cNvSpPr/>
            <p:nvPr/>
          </p:nvSpPr>
          <p:spPr bwMode="auto">
            <a:xfrm>
              <a:off x="5609095" y="4180572"/>
              <a:ext cx="1520810" cy="238112"/>
            </a:xfrm>
            <a:prstGeom prst="roundRect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lang="en-US" sz="1100" dirty="0" smtClean="0">
                  <a:latin typeface="Arial" charset="0"/>
                  <a:ea typeface="SimSun" charset="-122"/>
                </a:rPr>
                <a:t>profile generation</a:t>
              </a:r>
              <a:endParaRPr kumimoji="0" lang="en-US" sz="11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ea typeface="SimSun" charset="-122"/>
              </a:endParaRPr>
            </a:p>
          </p:txBody>
        </p:sp>
        <p:sp>
          <p:nvSpPr>
            <p:cNvPr id="13" name="Rounded Rectangle 12"/>
            <p:cNvSpPr/>
            <p:nvPr/>
          </p:nvSpPr>
          <p:spPr bwMode="auto">
            <a:xfrm>
              <a:off x="7253159" y="4180572"/>
              <a:ext cx="1520810" cy="238112"/>
            </a:xfrm>
            <a:prstGeom prst="roundRect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lang="en-US" sz="1100" dirty="0" smtClean="0">
                  <a:latin typeface="Arial" charset="0"/>
                  <a:ea typeface="SimSun" charset="-122"/>
                </a:rPr>
                <a:t>rule-based reasoning</a:t>
              </a:r>
              <a:endParaRPr kumimoji="0" lang="en-US" sz="11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ea typeface="SimSun" charset="-122"/>
              </a:endParaRPr>
            </a:p>
          </p:txBody>
        </p:sp>
        <p:sp>
          <p:nvSpPr>
            <p:cNvPr id="14" name="Rounded Rectangle 13"/>
            <p:cNvSpPr/>
            <p:nvPr/>
          </p:nvSpPr>
          <p:spPr bwMode="auto">
            <a:xfrm>
              <a:off x="5609095" y="4498072"/>
              <a:ext cx="1520810" cy="238112"/>
            </a:xfrm>
            <a:prstGeom prst="roundRect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en-US" sz="1100" dirty="0">
                  <a:latin typeface="Arial" charset="0"/>
                  <a:ea typeface="SimSun" charset="-122"/>
                </a:rPr>
                <a:t>c</a:t>
              </a:r>
              <a:r>
                <a:rPr kumimoji="0" lang="en-US" sz="1100" b="0" i="0" u="none" strike="noStrike" cap="none" normalizeH="0" baseline="0" dirty="0" smtClean="0">
                  <a:ln>
                    <a:noFill/>
                  </a:ln>
                  <a:effectLst/>
                  <a:latin typeface="Arial" charset="0"/>
                  <a:ea typeface="SimSun" charset="-122"/>
                </a:rPr>
                <a:t>onflict resolution</a:t>
              </a:r>
            </a:p>
          </p:txBody>
        </p:sp>
        <p:sp>
          <p:nvSpPr>
            <p:cNvPr id="15" name="Rounded Rectangle 14"/>
            <p:cNvSpPr/>
            <p:nvPr/>
          </p:nvSpPr>
          <p:spPr bwMode="auto">
            <a:xfrm>
              <a:off x="7253159" y="4498072"/>
              <a:ext cx="1520810" cy="238112"/>
            </a:xfrm>
            <a:prstGeom prst="roundRect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en-US" sz="1100" dirty="0" smtClean="0">
                  <a:latin typeface="Arial" charset="0"/>
                  <a:ea typeface="SimSun" charset="-122"/>
                </a:rPr>
                <a:t>t</a:t>
              </a:r>
              <a:r>
                <a:rPr kumimoji="0" lang="en-US" sz="1100" b="0" i="0" u="none" strike="noStrike" cap="none" normalizeH="0" dirty="0" smtClean="0">
                  <a:ln>
                    <a:noFill/>
                  </a:ln>
                  <a:effectLst/>
                  <a:latin typeface="Arial" charset="0"/>
                  <a:ea typeface="SimSun" charset="-122"/>
                </a:rPr>
                <a:t>emporal reasoning</a:t>
              </a:r>
              <a:endParaRPr kumimoji="0" lang="en-US" sz="11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ea typeface="SimSun" charset="-122"/>
              </a:endParaRPr>
            </a:p>
          </p:txBody>
        </p:sp>
        <p:sp>
          <p:nvSpPr>
            <p:cNvPr id="16" name="Rounded Rectangle 15"/>
            <p:cNvSpPr/>
            <p:nvPr/>
          </p:nvSpPr>
          <p:spPr bwMode="auto">
            <a:xfrm>
              <a:off x="5609095" y="4815572"/>
              <a:ext cx="1520810" cy="238112"/>
            </a:xfrm>
            <a:prstGeom prst="roundRect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en-US" sz="1100" dirty="0" smtClean="0">
                  <a:latin typeface="Arial" charset="0"/>
                  <a:ea typeface="SimSun" charset="-122"/>
                </a:rPr>
                <a:t>knowledge discovery</a:t>
              </a:r>
              <a:endParaRPr kumimoji="0" lang="en-US" sz="11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ea typeface="SimSun" charset="-122"/>
              </a:endParaRPr>
            </a:p>
          </p:txBody>
        </p:sp>
        <p:sp>
          <p:nvSpPr>
            <p:cNvPr id="17" name="Rounded Rectangle 16"/>
            <p:cNvSpPr/>
            <p:nvPr/>
          </p:nvSpPr>
          <p:spPr bwMode="auto">
            <a:xfrm>
              <a:off x="7253159" y="4815572"/>
              <a:ext cx="1520810" cy="238112"/>
            </a:xfrm>
            <a:prstGeom prst="roundRect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en-US" sz="1100" dirty="0" smtClean="0">
                  <a:latin typeface="Arial" charset="0"/>
                  <a:ea typeface="SimSun" charset="-122"/>
                </a:rPr>
                <a:t>…</a:t>
              </a:r>
              <a:endParaRPr kumimoji="0" lang="en-US" sz="11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ea typeface="SimSun" charset="-122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2160591" y="2431644"/>
            <a:ext cx="6613378" cy="902508"/>
            <a:chOff x="2160591" y="2431644"/>
            <a:chExt cx="6613378" cy="902508"/>
          </a:xfrm>
        </p:grpSpPr>
        <p:sp>
          <p:nvSpPr>
            <p:cNvPr id="18" name="Rounded Rectangle 17"/>
            <p:cNvSpPr/>
            <p:nvPr/>
          </p:nvSpPr>
          <p:spPr bwMode="auto">
            <a:xfrm>
              <a:off x="2160591" y="2431644"/>
              <a:ext cx="6613377" cy="552424"/>
            </a:xfrm>
            <a:prstGeom prst="roundRect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effectLst/>
                  <a:latin typeface="Arial" charset="0"/>
                  <a:ea typeface="SimSun" charset="-122"/>
                </a:rPr>
                <a:t>Orchestration Logic</a:t>
              </a:r>
            </a:p>
          </p:txBody>
        </p:sp>
        <p:sp>
          <p:nvSpPr>
            <p:cNvPr id="19" name="Rounded Rectangle 18"/>
            <p:cNvSpPr/>
            <p:nvPr/>
          </p:nvSpPr>
          <p:spPr bwMode="auto">
            <a:xfrm>
              <a:off x="2173292" y="3096040"/>
              <a:ext cx="3164874" cy="238112"/>
            </a:xfrm>
            <a:prstGeom prst="roundRect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en-US" sz="1100" b="0" i="0" u="none" strike="noStrike" cap="none" normalizeH="0" dirty="0" smtClean="0">
                  <a:ln>
                    <a:noFill/>
                  </a:ln>
                  <a:effectLst/>
                  <a:latin typeface="Arial" charset="0"/>
                  <a:ea typeface="SimSun" charset="-122"/>
                </a:rPr>
                <a:t>RDF Gears</a:t>
              </a:r>
              <a:endParaRPr kumimoji="0" lang="en-US" sz="11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ea typeface="SimSun" charset="-122"/>
              </a:endParaRPr>
            </a:p>
          </p:txBody>
        </p:sp>
        <p:sp>
          <p:nvSpPr>
            <p:cNvPr id="20" name="Rounded Rectangle 19"/>
            <p:cNvSpPr/>
            <p:nvPr/>
          </p:nvSpPr>
          <p:spPr bwMode="auto">
            <a:xfrm>
              <a:off x="5609095" y="3081772"/>
              <a:ext cx="3164874" cy="238112"/>
            </a:xfrm>
            <a:prstGeom prst="roundRect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lang="en-US" sz="1100" dirty="0" smtClean="0">
                  <a:latin typeface="Arial" charset="0"/>
                  <a:ea typeface="SimSun" charset="-122"/>
                </a:rPr>
                <a:t>…</a:t>
              </a:r>
              <a:endParaRPr kumimoji="0" lang="en-US" sz="11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ea typeface="SimSun" charset="-122"/>
              </a:endParaRPr>
            </a:p>
          </p:txBody>
        </p:sp>
      </p:grpSp>
      <p:sp>
        <p:nvSpPr>
          <p:cNvPr id="32" name="Can 31"/>
          <p:cNvSpPr/>
          <p:nvPr/>
        </p:nvSpPr>
        <p:spPr>
          <a:xfrm>
            <a:off x="3428391" y="5416924"/>
            <a:ext cx="1515355" cy="792456"/>
          </a:xfrm>
          <a:prstGeom prst="can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>
            <a:prstTxWarp prst="textNoShape">
              <a:avLst/>
            </a:prstTxWarp>
          </a:bodyPr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rPr>
              <a:t>U-</a:t>
            </a:r>
            <a:r>
              <a:rPr lang="en-US" sz="1400" dirty="0" err="1" smtClean="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rPr>
              <a:t>Sem</a:t>
            </a:r>
            <a:r>
              <a:rPr lang="en-US" sz="1400" dirty="0" smtClean="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rPr>
              <a:t> Data Repositories</a:t>
            </a:r>
            <a:endParaRPr lang="en-US" sz="1400" dirty="0">
              <a:solidFill>
                <a:schemeClr val="tx1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34" name="Can 33"/>
          <p:cNvSpPr/>
          <p:nvPr/>
        </p:nvSpPr>
        <p:spPr>
          <a:xfrm>
            <a:off x="5338166" y="5416924"/>
            <a:ext cx="1515355" cy="792456"/>
          </a:xfrm>
          <a:prstGeom prst="can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>
            <a:prstTxWarp prst="textNoShape">
              <a:avLst/>
            </a:prstTxWarp>
          </a:bodyPr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rPr>
              <a:t>Other Repositories</a:t>
            </a:r>
            <a:endParaRPr lang="en-US" sz="1400" dirty="0">
              <a:solidFill>
                <a:schemeClr val="tx1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35" name="Cloud 34"/>
          <p:cNvSpPr/>
          <p:nvPr/>
        </p:nvSpPr>
        <p:spPr>
          <a:xfrm>
            <a:off x="7253159" y="5368005"/>
            <a:ext cx="1055077" cy="841375"/>
          </a:xfrm>
          <a:prstGeom prst="cloud">
            <a:avLst/>
          </a:prstGeom>
          <a:solidFill>
            <a:srgbClr val="FFFF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23" tIns="45712" rIns="91423" bIns="45712" anchor="ctr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Web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45076" y="629252"/>
            <a:ext cx="8728893" cy="4353345"/>
            <a:chOff x="45076" y="629252"/>
            <a:chExt cx="8728893" cy="4353345"/>
          </a:xfrm>
        </p:grpSpPr>
        <p:sp>
          <p:nvSpPr>
            <p:cNvPr id="21" name="Rounded Rectangle 20"/>
            <p:cNvSpPr/>
            <p:nvPr/>
          </p:nvSpPr>
          <p:spPr bwMode="auto">
            <a:xfrm>
              <a:off x="1215208" y="1045520"/>
              <a:ext cx="1520810" cy="543028"/>
            </a:xfrm>
            <a:prstGeom prst="roundRect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lang="en-US" sz="1100" dirty="0" smtClean="0">
                  <a:latin typeface="Arial" charset="0"/>
                  <a:ea typeface="SimSun" charset="-122"/>
                </a:rPr>
                <a:t>Query Endpoints (SPARQL)</a:t>
              </a:r>
              <a:endParaRPr kumimoji="0" lang="en-US" sz="11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ea typeface="SimSun" charset="-122"/>
              </a:endParaRPr>
            </a:p>
          </p:txBody>
        </p:sp>
        <p:grpSp>
          <p:nvGrpSpPr>
            <p:cNvPr id="22" name="Group 37"/>
            <p:cNvGrpSpPr/>
            <p:nvPr/>
          </p:nvGrpSpPr>
          <p:grpSpPr>
            <a:xfrm>
              <a:off x="332644" y="4057580"/>
              <a:ext cx="789812" cy="925017"/>
              <a:chOff x="172085" y="3587323"/>
              <a:chExt cx="789812" cy="925017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394235" y="3587323"/>
                <a:ext cx="279040" cy="611385"/>
                <a:chOff x="4249234" y="493838"/>
                <a:chExt cx="457200" cy="1143000"/>
              </a:xfrm>
            </p:grpSpPr>
            <p:sp>
              <p:nvSpPr>
                <p:cNvPr id="24" name="Oval 1"/>
                <p:cNvSpPr>
                  <a:spLocks noChangeArrowheads="1"/>
                </p:cNvSpPr>
                <p:nvPr/>
              </p:nvSpPr>
              <p:spPr bwMode="auto">
                <a:xfrm>
                  <a:off x="4249234" y="493838"/>
                  <a:ext cx="457200" cy="457200"/>
                </a:xfrm>
                <a:prstGeom prst="ellipse">
                  <a:avLst/>
                </a:pr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" name="AutoShape 2"/>
                <p:cNvSpPr>
                  <a:spLocks noChangeArrowheads="1"/>
                </p:cNvSpPr>
                <p:nvPr/>
              </p:nvSpPr>
              <p:spPr bwMode="auto">
                <a:xfrm>
                  <a:off x="4249234" y="951038"/>
                  <a:ext cx="457200" cy="68580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6" name="TextBox 25"/>
              <p:cNvSpPr txBox="1"/>
              <p:nvPr/>
            </p:nvSpPr>
            <p:spPr>
              <a:xfrm>
                <a:off x="172085" y="4143008"/>
                <a:ext cx="7898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clients</a:t>
                </a:r>
                <a:endParaRPr lang="en-US" dirty="0"/>
              </a:p>
            </p:txBody>
          </p:sp>
        </p:grpSp>
        <p:sp>
          <p:nvSpPr>
            <p:cNvPr id="30" name="Rounded Rectangle 29"/>
            <p:cNvSpPr/>
            <p:nvPr/>
          </p:nvSpPr>
          <p:spPr bwMode="auto">
            <a:xfrm>
              <a:off x="2920873" y="1045520"/>
              <a:ext cx="5853096" cy="1247436"/>
            </a:xfrm>
            <a:prstGeom prst="roundRect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effectLst/>
                  <a:latin typeface="Arial" charset="0"/>
                  <a:ea typeface="SimSun" charset="-122"/>
                </a:rPr>
                <a:t>U-</a:t>
              </a:r>
              <a:r>
                <a:rPr kumimoji="0" lang="en-US" sz="1600" b="0" i="0" u="none" strike="noStrike" cap="none" normalizeH="0" baseline="0" dirty="0" err="1" smtClean="0">
                  <a:ln>
                    <a:noFill/>
                  </a:ln>
                  <a:effectLst/>
                  <a:latin typeface="Arial" charset="0"/>
                  <a:ea typeface="SimSun" charset="-122"/>
                </a:rPr>
                <a:t>Sem</a:t>
              </a:r>
              <a:r>
                <a:rPr kumimoji="0" lang="en-US" sz="1600" b="0" i="0" u="none" strike="noStrike" cap="none" normalizeH="0" dirty="0" smtClean="0">
                  <a:ln>
                    <a:noFill/>
                  </a:ln>
                  <a:effectLst/>
                  <a:latin typeface="Arial" charset="0"/>
                  <a:ea typeface="SimSun" charset="-122"/>
                </a:rPr>
                <a:t> Application Logic</a:t>
              </a:r>
            </a:p>
            <a:p>
              <a:pPr marL="0" marR="0" indent="0" algn="ctr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lang="en-US" sz="1400" dirty="0" smtClean="0">
                  <a:latin typeface="Arial" charset="0"/>
                  <a:ea typeface="SimSun" charset="-122"/>
                </a:rPr>
                <a:t>(Authentication, Access Control, Plug-in management)</a:t>
              </a:r>
              <a:endParaRPr kumimoji="0" lang="en-US" sz="1400" b="0" i="0" u="none" strike="noStrike" cap="none" normalizeH="0" dirty="0" smtClean="0">
                <a:ln>
                  <a:noFill/>
                </a:ln>
                <a:effectLst/>
                <a:latin typeface="Arial" charset="0"/>
                <a:ea typeface="SimSun" charset="-122"/>
              </a:endParaRPr>
            </a:p>
          </p:txBody>
        </p:sp>
        <p:sp>
          <p:nvSpPr>
            <p:cNvPr id="31" name="Rounded Rectangle 30"/>
            <p:cNvSpPr/>
            <p:nvPr/>
          </p:nvSpPr>
          <p:spPr bwMode="auto">
            <a:xfrm>
              <a:off x="1215208" y="1725776"/>
              <a:ext cx="1520810" cy="543028"/>
            </a:xfrm>
            <a:prstGeom prst="roundRect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lang="en-US" sz="1100" dirty="0" smtClean="0">
                  <a:latin typeface="Arial" charset="0"/>
                  <a:ea typeface="SimSun" charset="-122"/>
                </a:rPr>
                <a:t>Storage Endpoints (RDF)</a:t>
              </a:r>
              <a:endParaRPr kumimoji="0" lang="en-US" sz="11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ea typeface="SimSun" charset="-122"/>
              </a:endParaRPr>
            </a:p>
          </p:txBody>
        </p:sp>
        <p:cxnSp>
          <p:nvCxnSpPr>
            <p:cNvPr id="36" name="Straight Arrow Connector 10"/>
            <p:cNvCxnSpPr>
              <a:cxnSpLocks noChangeShapeType="1"/>
            </p:cNvCxnSpPr>
            <p:nvPr/>
          </p:nvCxnSpPr>
          <p:spPr bwMode="auto">
            <a:xfrm>
              <a:off x="933532" y="1952625"/>
              <a:ext cx="294461" cy="1588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lg" len="lg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37" name="Straight Connector 102"/>
            <p:cNvCxnSpPr>
              <a:cxnSpLocks noChangeShapeType="1"/>
            </p:cNvCxnSpPr>
            <p:nvPr/>
          </p:nvCxnSpPr>
          <p:spPr bwMode="auto">
            <a:xfrm rot="5400000" flipH="1" flipV="1">
              <a:off x="-65537" y="2921190"/>
              <a:ext cx="1972046" cy="1585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med" len="med"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39" name="Straight Arrow Connector 10"/>
            <p:cNvCxnSpPr>
              <a:cxnSpLocks noChangeShapeType="1"/>
            </p:cNvCxnSpPr>
            <p:nvPr/>
          </p:nvCxnSpPr>
          <p:spPr bwMode="auto">
            <a:xfrm>
              <a:off x="533084" y="1283696"/>
              <a:ext cx="649818" cy="1588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lg" len="lg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40" name="Straight Connector 102"/>
            <p:cNvCxnSpPr>
              <a:cxnSpLocks noChangeShapeType="1"/>
            </p:cNvCxnSpPr>
            <p:nvPr/>
          </p:nvCxnSpPr>
          <p:spPr bwMode="auto">
            <a:xfrm rot="5400000" flipH="1" flipV="1">
              <a:off x="-770741" y="2587521"/>
              <a:ext cx="2624310" cy="1666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triangle" w="lg" len="lg"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sp>
          <p:nvSpPr>
            <p:cNvPr id="42" name="TextBox 41"/>
            <p:cNvSpPr txBox="1"/>
            <p:nvPr/>
          </p:nvSpPr>
          <p:spPr>
            <a:xfrm rot="16200000">
              <a:off x="516052" y="2680478"/>
              <a:ext cx="1435124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 smtClean="0">
                  <a:latin typeface="Arial"/>
                  <a:cs typeface="Arial"/>
                </a:rPr>
                <a:t>domain knowledge</a:t>
              </a:r>
            </a:p>
            <a:p>
              <a:r>
                <a:rPr lang="en-US" sz="1100" i="1" dirty="0" smtClean="0">
                  <a:latin typeface="Arial"/>
                  <a:cs typeface="Arial"/>
                </a:rPr>
                <a:t>observations</a:t>
              </a:r>
            </a:p>
            <a:p>
              <a:r>
                <a:rPr lang="en-US" sz="1100" i="1" dirty="0" smtClean="0">
                  <a:latin typeface="Arial"/>
                  <a:cs typeface="Arial"/>
                </a:rPr>
                <a:t>user characteristics</a:t>
              </a:r>
              <a:endParaRPr lang="en-US" sz="1100" i="1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17100" y="629252"/>
              <a:ext cx="1288498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i="1" dirty="0" smtClean="0">
                  <a:latin typeface="Arial"/>
                  <a:cs typeface="Arial"/>
                </a:rPr>
                <a:t>SPARQL &amp; </a:t>
              </a:r>
            </a:p>
            <a:p>
              <a:r>
                <a:rPr lang="en-US" sz="1100" i="1" dirty="0" smtClean="0">
                  <a:latin typeface="Arial"/>
                  <a:cs typeface="Arial"/>
                </a:rPr>
                <a:t>U-</a:t>
              </a:r>
              <a:r>
                <a:rPr lang="en-US" sz="1100" i="1" dirty="0" err="1" smtClean="0">
                  <a:latin typeface="Arial"/>
                  <a:cs typeface="Arial"/>
                </a:rPr>
                <a:t>Sem</a:t>
              </a:r>
              <a:r>
                <a:rPr lang="en-US" sz="1100" i="1" dirty="0" smtClean="0">
                  <a:latin typeface="Arial"/>
                  <a:cs typeface="Arial"/>
                </a:rPr>
                <a:t> query extensions</a:t>
              </a:r>
              <a:endParaRPr lang="en-US" sz="1100" i="1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 rot="16200000">
              <a:off x="-475330" y="2751963"/>
              <a:ext cx="147169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 smtClean="0">
                  <a:latin typeface="Arial"/>
                  <a:cs typeface="Arial"/>
                </a:rPr>
                <a:t>user profiles (FOAF,</a:t>
              </a:r>
            </a:p>
            <a:p>
              <a:r>
                <a:rPr lang="en-US" sz="1100" i="1" dirty="0" smtClean="0">
                  <a:latin typeface="Arial"/>
                  <a:cs typeface="Arial"/>
                </a:rPr>
                <a:t>Weighted Interests)</a:t>
              </a:r>
              <a:endParaRPr lang="en-US" sz="1100" i="1" dirty="0">
                <a:latin typeface="Arial"/>
                <a:cs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301" y="444500"/>
            <a:ext cx="8635999" cy="1244600"/>
          </a:xfrm>
        </p:spPr>
        <p:txBody>
          <a:bodyPr/>
          <a:lstStyle/>
          <a:p>
            <a:r>
              <a:rPr lang="en-US" dirty="0" smtClean="0"/>
              <a:t>Semantic Enrichment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713" y="1244600"/>
            <a:ext cx="7138987" cy="3506788"/>
          </a:xfrm>
        </p:spPr>
        <p:txBody>
          <a:bodyPr/>
          <a:lstStyle/>
          <a:p>
            <a:r>
              <a:rPr lang="en-US" b="1" dirty="0" smtClean="0"/>
              <a:t>Challenges:</a:t>
            </a:r>
            <a:r>
              <a:rPr lang="en-US" dirty="0" smtClean="0"/>
              <a:t> Enriching the semantics of user/usage data:</a:t>
            </a:r>
          </a:p>
          <a:p>
            <a:pPr lvl="1"/>
            <a:r>
              <a:rPr lang="en-US" dirty="0" smtClean="0"/>
              <a:t>Topic detection (e.g. topic of a Web site that was bookmarked by a user, topic of a Twitter message, etc.)</a:t>
            </a:r>
          </a:p>
          <a:p>
            <a:pPr lvl="1"/>
            <a:r>
              <a:rPr lang="en-US" dirty="0" smtClean="0"/>
              <a:t>(Named) entity extraction (e.g. people, products or organizations, to which a user refers to in hi blog posts)</a:t>
            </a:r>
          </a:p>
          <a:p>
            <a:pPr lvl="1"/>
            <a:r>
              <a:rPr lang="en-US" dirty="0" smtClean="0"/>
              <a:t>Infer sentiment from user data</a:t>
            </a:r>
          </a:p>
          <a:p>
            <a:r>
              <a:rPr lang="en-US" b="1" dirty="0" smtClean="0"/>
              <a:t>Useful services:</a:t>
            </a:r>
          </a:p>
          <a:p>
            <a:pPr lvl="1"/>
            <a:r>
              <a:rPr lang="en-US" b="1" dirty="0" err="1" smtClean="0"/>
              <a:t>OpenCalais</a:t>
            </a:r>
            <a:r>
              <a:rPr lang="en-US" b="1" dirty="0" smtClean="0"/>
              <a:t>: </a:t>
            </a:r>
            <a:r>
              <a:rPr lang="en-US" dirty="0" smtClean="0"/>
              <a:t>enriches given textual content with semantic metadata (e.g. topic detection, (named) entity extraction) </a:t>
            </a:r>
            <a:r>
              <a:rPr lang="en-US" dirty="0" smtClean="0">
                <a:hlinkClick r:id="rId2"/>
              </a:rPr>
              <a:t>http://www.opencalais.com/</a:t>
            </a:r>
            <a:r>
              <a:rPr lang="en-US" dirty="0" smtClean="0"/>
              <a:t> </a:t>
            </a:r>
          </a:p>
          <a:p>
            <a:pPr lvl="1"/>
            <a:r>
              <a:rPr lang="en-US" b="1" dirty="0" err="1" smtClean="0"/>
              <a:t>DBpedia</a:t>
            </a:r>
            <a:r>
              <a:rPr lang="en-US" b="1" dirty="0" smtClean="0"/>
              <a:t> Spotlight: </a:t>
            </a:r>
            <a:r>
              <a:rPr lang="en-US" dirty="0" smtClean="0"/>
              <a:t>detects (and disambiguates) </a:t>
            </a:r>
            <a:r>
              <a:rPr lang="en-US" dirty="0" err="1" smtClean="0"/>
              <a:t>DBpedia</a:t>
            </a:r>
            <a:r>
              <a:rPr lang="en-US" dirty="0" smtClean="0"/>
              <a:t> resources in textual content (named entity recognition) </a:t>
            </a:r>
            <a:r>
              <a:rPr lang="en-US" dirty="0" smtClean="0">
                <a:hlinkClick r:id="rId3"/>
              </a:rPr>
              <a:t>http://dbpedia.org/spotlight</a:t>
            </a:r>
            <a:endParaRPr lang="en-US" dirty="0" smtClean="0"/>
          </a:p>
          <a:p>
            <a:pPr lvl="1"/>
            <a:r>
              <a:rPr lang="en-US" b="1" dirty="0" smtClean="0"/>
              <a:t>Other NLP tools: </a:t>
            </a:r>
          </a:p>
          <a:p>
            <a:pPr lvl="1">
              <a:buNone/>
            </a:pPr>
            <a:r>
              <a:rPr lang="en-US" dirty="0" smtClean="0"/>
              <a:t>	</a:t>
            </a:r>
            <a:r>
              <a:rPr lang="en-US" dirty="0" smtClean="0">
                <a:hlinkClick r:id="rId4"/>
              </a:rPr>
              <a:t>GATE</a:t>
            </a:r>
            <a:r>
              <a:rPr lang="en-US" dirty="0" smtClean="0"/>
              <a:t>, </a:t>
            </a:r>
            <a:r>
              <a:rPr lang="en-US" dirty="0" smtClean="0">
                <a:hlinkClick r:id="rId5"/>
              </a:rPr>
              <a:t>WEKA</a:t>
            </a:r>
            <a:r>
              <a:rPr lang="en-US" dirty="0" smtClean="0"/>
              <a:t>, </a:t>
            </a:r>
            <a:r>
              <a:rPr lang="en-US" dirty="0" err="1" smtClean="0">
                <a:hlinkClick r:id="rId6"/>
              </a:rPr>
              <a:t>LingPipe</a:t>
            </a:r>
            <a:r>
              <a:rPr lang="en-US" dirty="0" smtClean="0"/>
              <a:t>, etc.</a:t>
            </a:r>
          </a:p>
        </p:txBody>
      </p:sp>
      <p:pic>
        <p:nvPicPr>
          <p:cNvPr id="11" name="Picture 10" descr="calais_logo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4400" y="3647558"/>
            <a:ext cx="1625600" cy="710728"/>
          </a:xfrm>
          <a:prstGeom prst="rect">
            <a:avLst/>
          </a:prstGeom>
        </p:spPr>
      </p:pic>
      <p:pic>
        <p:nvPicPr>
          <p:cNvPr id="12" name="Picture 11" descr="dbpedia_spotlight_logo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07200" y="4940623"/>
            <a:ext cx="2082800" cy="65213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246691" y="76200"/>
            <a:ext cx="3846509" cy="1103984"/>
            <a:chOff x="4383091" y="1123544"/>
            <a:chExt cx="4760909" cy="1237740"/>
          </a:xfrm>
        </p:grpSpPr>
        <p:sp>
          <p:nvSpPr>
            <p:cNvPr id="13" name="Rounded Rectangle 12"/>
            <p:cNvSpPr/>
            <p:nvPr/>
          </p:nvSpPr>
          <p:spPr bwMode="auto">
            <a:xfrm>
              <a:off x="4383092" y="1808860"/>
              <a:ext cx="2297108" cy="552424"/>
            </a:xfrm>
            <a:prstGeom prst="roundRect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effectLst/>
                  <a:latin typeface="Arial" charset="0"/>
                  <a:ea typeface="SimSun" charset="-122"/>
                </a:rPr>
                <a:t>Semantic Enrichment, </a:t>
              </a: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effectLst/>
                  <a:latin typeface="Arial" charset="0"/>
                  <a:ea typeface="SimSun" charset="-122"/>
                </a:rPr>
                <a:t>Linkage, and Alignment</a:t>
              </a:r>
            </a:p>
          </p:txBody>
        </p:sp>
        <p:sp>
          <p:nvSpPr>
            <p:cNvPr id="14" name="Rounded Rectangle 13"/>
            <p:cNvSpPr/>
            <p:nvPr/>
          </p:nvSpPr>
          <p:spPr bwMode="auto">
            <a:xfrm>
              <a:off x="6832600" y="1808860"/>
              <a:ext cx="2298700" cy="552424"/>
            </a:xfrm>
            <a:prstGeom prst="roundRect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effectLst/>
                  <a:latin typeface="Arial" charset="0"/>
                  <a:ea typeface="SimSun" charset="-122"/>
                </a:rPr>
                <a:t>Analysis and </a:t>
              </a:r>
            </a:p>
            <a:p>
              <a:pPr algn="ctr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effectLst/>
                  <a:latin typeface="Arial" charset="0"/>
                  <a:ea typeface="SimSun" charset="-122"/>
                </a:rPr>
                <a:t>User Modeling</a:t>
              </a:r>
            </a:p>
          </p:txBody>
        </p:sp>
        <p:sp>
          <p:nvSpPr>
            <p:cNvPr id="15" name="Rounded Rectangle 14"/>
            <p:cNvSpPr/>
            <p:nvPr/>
          </p:nvSpPr>
          <p:spPr bwMode="auto">
            <a:xfrm>
              <a:off x="4383091" y="1123544"/>
              <a:ext cx="4760909" cy="552424"/>
            </a:xfrm>
            <a:prstGeom prst="roundRect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effectLst/>
                  <a:latin typeface="Arial" charset="0"/>
                  <a:ea typeface="SimSun" charset="-122"/>
                </a:rPr>
                <a:t>Orchestration Logic</a:t>
              </a:r>
            </a:p>
          </p:txBody>
        </p:sp>
      </p:grpSp>
      <p:sp>
        <p:nvSpPr>
          <p:cNvPr id="17" name="Rounded Rectangle 16"/>
          <p:cNvSpPr/>
          <p:nvPr/>
        </p:nvSpPr>
        <p:spPr bwMode="auto">
          <a:xfrm>
            <a:off x="5233992" y="687458"/>
            <a:ext cx="1878008" cy="492726"/>
          </a:xfrm>
          <a:prstGeom prst="roundRect">
            <a:avLst/>
          </a:prstGeom>
          <a:noFill/>
          <a:ln w="508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200" b="1" i="0" u="none" strike="noStrike" cap="none" normalizeH="0" baseline="0" dirty="0" smtClean="0">
              <a:ln>
                <a:noFill/>
              </a:ln>
              <a:effectLst/>
              <a:latin typeface="Arial" charset="0"/>
              <a:ea typeface="SimSun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301" y="76200"/>
            <a:ext cx="4622799" cy="1244600"/>
          </a:xfrm>
        </p:spPr>
        <p:txBody>
          <a:bodyPr/>
          <a:lstStyle/>
          <a:p>
            <a:r>
              <a:rPr lang="en-US" dirty="0" smtClean="0"/>
              <a:t>Semantic Enrichment</a:t>
            </a:r>
            <a:br>
              <a:rPr lang="en-US" dirty="0" smtClean="0"/>
            </a:br>
            <a:r>
              <a:rPr lang="en-US" dirty="0" smtClean="0"/>
              <a:t>Tagging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429000"/>
            <a:ext cx="9144001" cy="1143000"/>
          </a:xfrm>
        </p:spPr>
        <p:txBody>
          <a:bodyPr/>
          <a:lstStyle/>
          <a:p>
            <a:pPr>
              <a:buNone/>
            </a:pPr>
            <a:r>
              <a:rPr lang="en-US" sz="1400" dirty="0" smtClean="0">
                <a:latin typeface="Courier"/>
                <a:cs typeface="Courier"/>
              </a:rPr>
              <a:t>&lt;http://example.org/tas/1&gt;</a:t>
            </a:r>
          </a:p>
          <a:p>
            <a:pPr>
              <a:buNone/>
            </a:pPr>
            <a:r>
              <a:rPr lang="en-US" sz="1400" dirty="0" smtClean="0">
                <a:latin typeface="Courier"/>
                <a:cs typeface="Courier"/>
              </a:rPr>
              <a:t>  a </a:t>
            </a:r>
            <a:r>
              <a:rPr lang="en-US" sz="1400" dirty="0" err="1" smtClean="0">
                <a:latin typeface="Courier"/>
                <a:cs typeface="Courier"/>
              </a:rPr>
              <a:t>tag:RestrictedTagging</a:t>
            </a:r>
            <a:r>
              <a:rPr lang="en-US" sz="1400" dirty="0" smtClean="0">
                <a:latin typeface="Courier"/>
                <a:cs typeface="Courier"/>
              </a:rPr>
              <a:t>;</a:t>
            </a:r>
          </a:p>
          <a:p>
            <a:pPr>
              <a:buNone/>
            </a:pPr>
            <a:r>
              <a:rPr lang="en-US" sz="1400" dirty="0" smtClean="0">
                <a:latin typeface="Courier"/>
                <a:cs typeface="Courier"/>
              </a:rPr>
              <a:t>  </a:t>
            </a:r>
            <a:r>
              <a:rPr lang="en-US" sz="1400" dirty="0" err="1" smtClean="0">
                <a:latin typeface="Courier"/>
                <a:cs typeface="Courier"/>
              </a:rPr>
              <a:t>tag:taggedResource</a:t>
            </a:r>
            <a:r>
              <a:rPr lang="en-US" sz="1400" dirty="0" smtClean="0">
                <a:latin typeface="Courier"/>
                <a:cs typeface="Courier"/>
              </a:rPr>
              <a:t> &lt;</a:t>
            </a:r>
            <a:r>
              <a:rPr lang="en-US" sz="1400" b="1" dirty="0" smtClean="0">
                <a:latin typeface="Courier"/>
                <a:cs typeface="Courier"/>
              </a:rPr>
              <a:t>http://example.org/23.png&gt;</a:t>
            </a:r>
            <a:r>
              <a:rPr lang="en-US" sz="1400" dirty="0" smtClean="0">
                <a:latin typeface="Courier"/>
                <a:cs typeface="Courier"/>
              </a:rPr>
              <a:t>;</a:t>
            </a:r>
          </a:p>
          <a:p>
            <a:pPr>
              <a:buNone/>
            </a:pPr>
            <a:r>
              <a:rPr lang="en-US" sz="1400" dirty="0" smtClean="0">
                <a:latin typeface="Courier"/>
                <a:cs typeface="Courier"/>
              </a:rPr>
              <a:t>  </a:t>
            </a:r>
            <a:r>
              <a:rPr lang="en-US" sz="1400" dirty="0" err="1" smtClean="0">
                <a:latin typeface="Courier"/>
                <a:cs typeface="Courier"/>
              </a:rPr>
              <a:t>foaf:maker</a:t>
            </a:r>
            <a:r>
              <a:rPr lang="en-US" sz="1400" dirty="0" smtClean="0">
                <a:latin typeface="Courier"/>
                <a:cs typeface="Courier"/>
              </a:rPr>
              <a:t> &lt;</a:t>
            </a:r>
            <a:r>
              <a:rPr lang="en-US" sz="1400" b="1" dirty="0" smtClean="0">
                <a:latin typeface="Courier"/>
                <a:cs typeface="Courier"/>
              </a:rPr>
              <a:t>http://</a:t>
            </a:r>
            <a:r>
              <a:rPr lang="en-US" sz="1400" b="1" dirty="0" err="1" smtClean="0">
                <a:latin typeface="Courier"/>
                <a:cs typeface="Courier"/>
              </a:rPr>
              <a:t>fabianabel.myopenid.com</a:t>
            </a:r>
            <a:r>
              <a:rPr lang="en-US" sz="1400" dirty="0" smtClean="0">
                <a:latin typeface="Courier"/>
                <a:cs typeface="Courier"/>
              </a:rPr>
              <a:t>&gt;; </a:t>
            </a:r>
          </a:p>
          <a:p>
            <a:pPr>
              <a:buNone/>
            </a:pPr>
            <a:r>
              <a:rPr lang="en-US" sz="1400" dirty="0" smtClean="0">
                <a:latin typeface="Courier"/>
                <a:cs typeface="Courier"/>
              </a:rPr>
              <a:t>  </a:t>
            </a:r>
            <a:r>
              <a:rPr lang="en-US" sz="1400" dirty="0" err="1" smtClean="0">
                <a:latin typeface="Courier"/>
                <a:cs typeface="Courier"/>
              </a:rPr>
              <a:t>tag:associatedTag</a:t>
            </a:r>
            <a:r>
              <a:rPr lang="en-US" sz="1400" dirty="0" smtClean="0">
                <a:latin typeface="Courier"/>
                <a:cs typeface="Courier"/>
              </a:rPr>
              <a:t> &lt;http://</a:t>
            </a:r>
            <a:r>
              <a:rPr lang="en-US" sz="1400" dirty="0" err="1" smtClean="0">
                <a:latin typeface="Courier"/>
                <a:cs typeface="Courier"/>
              </a:rPr>
              <a:t>example.org/tag/</a:t>
            </a:r>
            <a:r>
              <a:rPr lang="en-US" sz="1400" b="1" dirty="0" err="1" smtClean="0">
                <a:latin typeface="Courier"/>
                <a:cs typeface="Courier"/>
              </a:rPr>
              <a:t>armstrong</a:t>
            </a:r>
            <a:r>
              <a:rPr lang="en-US" sz="1400" dirty="0" smtClean="0">
                <a:latin typeface="Courier"/>
                <a:cs typeface="Courier"/>
              </a:rPr>
              <a:t>&gt; </a:t>
            </a:r>
          </a:p>
          <a:p>
            <a:pPr>
              <a:buNone/>
            </a:pPr>
            <a:r>
              <a:rPr lang="en-US" sz="1400" dirty="0" smtClean="0">
                <a:latin typeface="Courier"/>
                <a:cs typeface="Courier"/>
              </a:rPr>
              <a:t>  </a:t>
            </a:r>
          </a:p>
          <a:p>
            <a:pPr>
              <a:buNone/>
            </a:pPr>
            <a:r>
              <a:rPr lang="en-US" sz="1400" dirty="0" smtClean="0">
                <a:latin typeface="Courier"/>
                <a:cs typeface="Courier"/>
              </a:rPr>
              <a:t>  .</a:t>
            </a:r>
          </a:p>
        </p:txBody>
      </p:sp>
      <p:grpSp>
        <p:nvGrpSpPr>
          <p:cNvPr id="4" name="Group 15"/>
          <p:cNvGrpSpPr/>
          <p:nvPr/>
        </p:nvGrpSpPr>
        <p:grpSpPr>
          <a:xfrm>
            <a:off x="5246691" y="76200"/>
            <a:ext cx="3846509" cy="1103984"/>
            <a:chOff x="4383091" y="1123544"/>
            <a:chExt cx="4760909" cy="1237740"/>
          </a:xfrm>
        </p:grpSpPr>
        <p:sp>
          <p:nvSpPr>
            <p:cNvPr id="13" name="Rounded Rectangle 12"/>
            <p:cNvSpPr/>
            <p:nvPr/>
          </p:nvSpPr>
          <p:spPr bwMode="auto">
            <a:xfrm>
              <a:off x="4383092" y="1808860"/>
              <a:ext cx="2297108" cy="552424"/>
            </a:xfrm>
            <a:prstGeom prst="roundRect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effectLst/>
                  <a:latin typeface="Arial" charset="0"/>
                  <a:ea typeface="SimSun" charset="-122"/>
                </a:rPr>
                <a:t>Semantic Enrichment, </a:t>
              </a: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effectLst/>
                  <a:latin typeface="Arial" charset="0"/>
                  <a:ea typeface="SimSun" charset="-122"/>
                </a:rPr>
                <a:t>Linkage, and Alignment</a:t>
              </a:r>
            </a:p>
          </p:txBody>
        </p:sp>
        <p:sp>
          <p:nvSpPr>
            <p:cNvPr id="14" name="Rounded Rectangle 13"/>
            <p:cNvSpPr/>
            <p:nvPr/>
          </p:nvSpPr>
          <p:spPr bwMode="auto">
            <a:xfrm>
              <a:off x="6832600" y="1808860"/>
              <a:ext cx="2298700" cy="552424"/>
            </a:xfrm>
            <a:prstGeom prst="roundRect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effectLst/>
                  <a:latin typeface="Arial" charset="0"/>
                  <a:ea typeface="SimSun" charset="-122"/>
                </a:rPr>
                <a:t>Analysis and </a:t>
              </a:r>
            </a:p>
            <a:p>
              <a:pPr algn="ctr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effectLst/>
                  <a:latin typeface="Arial" charset="0"/>
                  <a:ea typeface="SimSun" charset="-122"/>
                </a:rPr>
                <a:t>User Modeling</a:t>
              </a:r>
            </a:p>
          </p:txBody>
        </p:sp>
        <p:sp>
          <p:nvSpPr>
            <p:cNvPr id="15" name="Rounded Rectangle 14"/>
            <p:cNvSpPr/>
            <p:nvPr/>
          </p:nvSpPr>
          <p:spPr bwMode="auto">
            <a:xfrm>
              <a:off x="4383091" y="1123544"/>
              <a:ext cx="4760909" cy="552424"/>
            </a:xfrm>
            <a:prstGeom prst="roundRect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effectLst/>
                  <a:latin typeface="Arial" charset="0"/>
                  <a:ea typeface="SimSun" charset="-122"/>
                </a:rPr>
                <a:t>Orchestration Logic</a:t>
              </a:r>
            </a:p>
          </p:txBody>
        </p:sp>
      </p:grpSp>
      <p:sp>
        <p:nvSpPr>
          <p:cNvPr id="17" name="Rounded Rectangle 16"/>
          <p:cNvSpPr/>
          <p:nvPr/>
        </p:nvSpPr>
        <p:spPr bwMode="auto">
          <a:xfrm>
            <a:off x="5233992" y="687458"/>
            <a:ext cx="1878008" cy="492726"/>
          </a:xfrm>
          <a:prstGeom prst="roundRect">
            <a:avLst/>
          </a:prstGeom>
          <a:noFill/>
          <a:ln w="508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200" b="1" i="0" u="none" strike="noStrike" cap="none" normalizeH="0" baseline="0" dirty="0" smtClean="0">
              <a:ln>
                <a:noFill/>
              </a:ln>
              <a:effectLst/>
              <a:latin typeface="Arial" charset="0"/>
              <a:ea typeface="SimSun" charset="-122"/>
            </a:endParaRP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4496881" y="2578100"/>
            <a:ext cx="24246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http://example.org/23.png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21" name="Picture 13" descr="us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46329" y="1508125"/>
            <a:ext cx="922234" cy="922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Connector 8"/>
          <p:cNvCxnSpPr>
            <a:cxnSpLocks noChangeShapeType="1"/>
          </p:cNvCxnSpPr>
          <p:nvPr/>
        </p:nvCxnSpPr>
        <p:spPr bwMode="auto">
          <a:xfrm>
            <a:off x="2806662" y="2019805"/>
            <a:ext cx="774738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none" w="sm" len="sm"/>
            <a:tailEnd/>
          </a:ln>
        </p:spPr>
      </p:cxnSp>
      <p:grpSp>
        <p:nvGrpSpPr>
          <p:cNvPr id="23" name="Group 40"/>
          <p:cNvGrpSpPr>
            <a:grpSpLocks noChangeAspect="1"/>
          </p:cNvGrpSpPr>
          <p:nvPr/>
        </p:nvGrpSpPr>
        <p:grpSpPr bwMode="auto">
          <a:xfrm rot="19031272">
            <a:off x="3769498" y="1841739"/>
            <a:ext cx="194774" cy="267499"/>
            <a:chOff x="4966494" y="5514181"/>
            <a:chExt cx="533400" cy="732600"/>
          </a:xfrm>
        </p:grpSpPr>
        <p:sp>
          <p:nvSpPr>
            <p:cNvPr id="40" name="Rectangle 26"/>
            <p:cNvSpPr>
              <a:spLocks noChangeArrowheads="1"/>
            </p:cNvSpPr>
            <p:nvPr/>
          </p:nvSpPr>
          <p:spPr bwMode="auto">
            <a:xfrm>
              <a:off x="4966494" y="5742781"/>
              <a:ext cx="533400" cy="50400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l" eaLnBrk="0" hangingPunct="0"/>
              <a:endParaRPr lang="en-US">
                <a:latin typeface="Arial" charset="0"/>
              </a:endParaRPr>
            </a:p>
          </p:txBody>
        </p:sp>
        <p:sp>
          <p:nvSpPr>
            <p:cNvPr id="41" name="Isosceles Triangle 27"/>
            <p:cNvSpPr>
              <a:spLocks noChangeArrowheads="1"/>
            </p:cNvSpPr>
            <p:nvPr/>
          </p:nvSpPr>
          <p:spPr bwMode="auto">
            <a:xfrm>
              <a:off x="4966494" y="5514181"/>
              <a:ext cx="533400" cy="216853"/>
            </a:xfrm>
            <a:prstGeom prst="triangle">
              <a:avLst>
                <a:gd name="adj" fmla="val 50000"/>
              </a:avLst>
            </a:prstGeom>
            <a:solidFill>
              <a:schemeClr val="tx2"/>
            </a:solidFill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l" eaLnBrk="0" hangingPunct="0"/>
              <a:endParaRPr lang="en-US">
                <a:latin typeface="Arial" charset="0"/>
              </a:endParaRPr>
            </a:p>
          </p:txBody>
        </p:sp>
      </p:grp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2167404" y="2288658"/>
            <a:ext cx="6646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 err="1" smtClean="0">
                <a:solidFill>
                  <a:schemeClr val="tx2"/>
                </a:solidFill>
              </a:rPr>
              <a:t>fabian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27" name="Text Box 10"/>
          <p:cNvSpPr txBox="1">
            <a:spLocks noChangeArrowheads="1"/>
          </p:cNvSpPr>
          <p:nvPr/>
        </p:nvSpPr>
        <p:spPr bwMode="auto">
          <a:xfrm>
            <a:off x="3387804" y="2131721"/>
            <a:ext cx="10444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 err="1" smtClean="0">
                <a:solidFill>
                  <a:schemeClr val="tx2"/>
                </a:solidFill>
              </a:rPr>
              <a:t>armstrong</a:t>
            </a:r>
            <a:endParaRPr lang="en-US" sz="1400" dirty="0">
              <a:solidFill>
                <a:schemeClr val="tx2"/>
              </a:solidFill>
            </a:endParaRPr>
          </a:p>
        </p:txBody>
      </p:sp>
      <p:cxnSp>
        <p:nvCxnSpPr>
          <p:cNvPr id="43" name="Straight Connector 8"/>
          <p:cNvCxnSpPr>
            <a:cxnSpLocks noChangeShapeType="1"/>
          </p:cNvCxnSpPr>
          <p:nvPr/>
        </p:nvCxnSpPr>
        <p:spPr bwMode="auto">
          <a:xfrm>
            <a:off x="4152862" y="2019805"/>
            <a:ext cx="774738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none" w="sm" len="sm"/>
            <a:tailEnd/>
          </a:ln>
        </p:spPr>
      </p:cxnSp>
      <p:pic>
        <p:nvPicPr>
          <p:cNvPr id="44" name="Picture 20" descr="louis_armstro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3330" y="1650920"/>
            <a:ext cx="1053229" cy="957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Content Placeholder 2"/>
          <p:cNvSpPr txBox="1">
            <a:spLocks/>
          </p:cNvSpPr>
          <p:nvPr/>
        </p:nvSpPr>
        <p:spPr bwMode="auto">
          <a:xfrm>
            <a:off x="190500" y="3111500"/>
            <a:ext cx="801370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195263" marR="0" lvl="0" indent="-195263" algn="l" defTabSz="914400" rtl="0" eaLnBrk="0" fontAlgn="base" latinLnBrk="0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SzTx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Representation of tag assignment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lang="en-US" sz="2000" b="1" kern="0" dirty="0" smtClean="0">
                <a:latin typeface="+mn-lt"/>
                <a:ea typeface="ＭＳ Ｐゴシック" charset="-128"/>
                <a:cs typeface="ＭＳ Ｐゴシック" charset="-128"/>
              </a:rPr>
              <a:t>via 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Tag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Ontology: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01600" y="5613400"/>
            <a:ext cx="46241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Tag ontology:</a:t>
            </a:r>
            <a:r>
              <a:rPr lang="en-US" sz="1400" dirty="0" smtClean="0"/>
              <a:t> </a:t>
            </a:r>
            <a:r>
              <a:rPr lang="en-US" sz="1400" dirty="0" smtClean="0">
                <a:hlinkClick r:id="rId4"/>
              </a:rPr>
              <a:t>http://www.holygoat.co.uk/projects/tags/</a:t>
            </a:r>
            <a:r>
              <a:rPr lang="en-US" sz="1400" dirty="0" smtClean="0"/>
              <a:t> </a:t>
            </a:r>
          </a:p>
          <a:p>
            <a:pPr algn="l"/>
            <a:r>
              <a:rPr lang="en-US" sz="1400" dirty="0" smtClean="0">
                <a:solidFill>
                  <a:srgbClr val="7F7F7F"/>
                </a:solidFill>
              </a:rPr>
              <a:t>MOAT: </a:t>
            </a:r>
            <a:r>
              <a:rPr lang="en-US" sz="1400" dirty="0" smtClean="0">
                <a:hlinkClick r:id="rId5"/>
              </a:rPr>
              <a:t>http://moat-project.org/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grpSp>
        <p:nvGrpSpPr>
          <p:cNvPr id="49" name="Group 48"/>
          <p:cNvGrpSpPr/>
          <p:nvPr/>
        </p:nvGrpSpPr>
        <p:grpSpPr>
          <a:xfrm>
            <a:off x="365412" y="3454400"/>
            <a:ext cx="7737188" cy="1946077"/>
            <a:chOff x="365412" y="3454400"/>
            <a:chExt cx="7737188" cy="1946077"/>
          </a:xfrm>
        </p:grpSpPr>
        <p:sp>
          <p:nvSpPr>
            <p:cNvPr id="46" name="TextBox 45"/>
            <p:cNvSpPr txBox="1"/>
            <p:nvPr/>
          </p:nvSpPr>
          <p:spPr>
            <a:xfrm>
              <a:off x="365412" y="5092700"/>
              <a:ext cx="69722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kern="0" dirty="0" err="1" smtClean="0">
                  <a:solidFill>
                    <a:srgbClr val="008000"/>
                  </a:solidFill>
                  <a:latin typeface="Courier"/>
                  <a:ea typeface="ＭＳ Ｐゴシック" charset="-128"/>
                  <a:cs typeface="Courier"/>
                </a:rPr>
                <a:t>moat:tagMeaning</a:t>
              </a:r>
              <a:r>
                <a:rPr lang="en-US" sz="1400" kern="0" dirty="0" smtClean="0">
                  <a:solidFill>
                    <a:srgbClr val="008000"/>
                  </a:solidFill>
                  <a:latin typeface="Courier"/>
                  <a:ea typeface="ＭＳ Ｐゴシック" charset="-128"/>
                  <a:cs typeface="Courier"/>
                </a:rPr>
                <a:t> &lt;</a:t>
              </a:r>
              <a:r>
                <a:rPr lang="en-US" sz="1400" b="1" kern="0" dirty="0" smtClean="0">
                  <a:solidFill>
                    <a:srgbClr val="008000"/>
                  </a:solidFill>
                  <a:latin typeface="Courier"/>
                  <a:ea typeface="ＭＳ Ｐゴシック" charset="-128"/>
                  <a:cs typeface="Courier"/>
                </a:rPr>
                <a:t>http</a:t>
              </a:r>
              <a:r>
                <a:rPr lang="en-US" sz="1400" b="1" kern="0" dirty="0">
                  <a:solidFill>
                    <a:srgbClr val="008000"/>
                  </a:solidFill>
                  <a:latin typeface="Courier"/>
                  <a:ea typeface="ＭＳ Ｐゴシック" charset="-128"/>
                  <a:cs typeface="Courier"/>
                </a:rPr>
                <a:t>://</a:t>
              </a:r>
              <a:r>
                <a:rPr lang="en-US" sz="1400" b="1" kern="0" dirty="0" err="1">
                  <a:solidFill>
                    <a:srgbClr val="008000"/>
                  </a:solidFill>
                  <a:latin typeface="Courier"/>
                  <a:ea typeface="ＭＳ Ｐゴシック" charset="-128"/>
                  <a:cs typeface="Courier"/>
                </a:rPr>
                <a:t>dbpedia.org/resource/</a:t>
              </a:r>
              <a:r>
                <a:rPr lang="en-US" sz="1400" b="1" kern="0" dirty="0" err="1" smtClean="0">
                  <a:solidFill>
                    <a:srgbClr val="008000"/>
                  </a:solidFill>
                  <a:latin typeface="Courier"/>
                  <a:ea typeface="ＭＳ Ｐゴシック" charset="-128"/>
                  <a:cs typeface="Courier"/>
                </a:rPr>
                <a:t>Louis_Armstrong</a:t>
              </a:r>
              <a:r>
                <a:rPr lang="en-US" sz="1400" kern="0" dirty="0" smtClean="0">
                  <a:solidFill>
                    <a:srgbClr val="008000"/>
                  </a:solidFill>
                  <a:latin typeface="Courier"/>
                  <a:ea typeface="ＭＳ Ｐゴシック" charset="-128"/>
                  <a:cs typeface="Courier"/>
                </a:rPr>
                <a:t>&gt;</a:t>
              </a: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48" name="Content Placeholder 2"/>
            <p:cNvSpPr txBox="1">
              <a:spLocks/>
            </p:cNvSpPr>
            <p:nvPr/>
          </p:nvSpPr>
          <p:spPr bwMode="auto">
            <a:xfrm>
              <a:off x="5346700" y="3454400"/>
              <a:ext cx="2755900" cy="393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195263" marR="0" lvl="0" indent="-195263" algn="l" defTabSz="914400" rtl="0" eaLnBrk="0" fontAlgn="base" latinLnBrk="0" hangingPunct="0">
                <a:lnSpc>
                  <a:spcPts val="25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A6D6"/>
                </a:buClr>
                <a:buSzTx/>
                <a:tabLst/>
                <a:defRPr/>
              </a:pPr>
              <a:r>
                <a: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+mn-lt"/>
                  <a:ea typeface="ＭＳ Ｐゴシック" charset="-128"/>
                  <a:cs typeface="ＭＳ Ｐゴシック" charset="-128"/>
                </a:rPr>
                <a:t>&amp; MOAT extension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n-lt"/>
                <a:ea typeface="ＭＳ Ｐゴシック" charset="-128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575" y="88900"/>
            <a:ext cx="7159625" cy="1244600"/>
          </a:xfrm>
        </p:spPr>
        <p:txBody>
          <a:bodyPr/>
          <a:lstStyle/>
          <a:p>
            <a:r>
              <a:rPr lang="en-US" dirty="0" smtClean="0"/>
              <a:t>Linkage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1" y="660400"/>
            <a:ext cx="8636000" cy="3506788"/>
          </a:xfrm>
        </p:spPr>
        <p:txBody>
          <a:bodyPr/>
          <a:lstStyle/>
          <a:p>
            <a:r>
              <a:rPr lang="en-US" b="1" dirty="0" smtClean="0"/>
              <a:t>Challenges:</a:t>
            </a:r>
          </a:p>
          <a:p>
            <a:pPr lvl="1"/>
            <a:r>
              <a:rPr lang="en-US" dirty="0" smtClean="0"/>
              <a:t>Linking online accounts of users</a:t>
            </a:r>
          </a:p>
          <a:p>
            <a:pPr lvl="1"/>
            <a:r>
              <a:rPr lang="en-US" dirty="0" smtClean="0"/>
              <a:t>Linking different (user) data fragments to better understand the demands of a user</a:t>
            </a:r>
          </a:p>
          <a:p>
            <a:r>
              <a:rPr lang="en-US" b="1" dirty="0" smtClean="0"/>
              <a:t>Useful protocols/services:</a:t>
            </a:r>
          </a:p>
          <a:p>
            <a:pPr lvl="1"/>
            <a:r>
              <a:rPr lang="en-US" b="1" dirty="0" err="1" smtClean="0"/>
              <a:t>OpenID</a:t>
            </a:r>
            <a:r>
              <a:rPr lang="en-US" b="1" dirty="0" smtClean="0"/>
              <a:t>:</a:t>
            </a:r>
            <a:r>
              <a:rPr lang="en-US" dirty="0" smtClean="0"/>
              <a:t> authentication protocol, unique URI that identifies a user </a:t>
            </a:r>
            <a:r>
              <a:rPr lang="en-US" sz="1200" dirty="0" smtClean="0">
                <a:hlinkClick r:id="rId2"/>
              </a:rPr>
              <a:t>http://openid.net/</a:t>
            </a:r>
            <a:r>
              <a:rPr lang="en-US" sz="1200" dirty="0" smtClean="0"/>
              <a:t> </a:t>
            </a:r>
          </a:p>
          <a:p>
            <a:pPr lvl="1"/>
            <a:r>
              <a:rPr lang="en-US" b="1" dirty="0" err="1" smtClean="0"/>
              <a:t>OAuth</a:t>
            </a:r>
            <a:r>
              <a:rPr lang="en-US" b="1" dirty="0" smtClean="0"/>
              <a:t>:</a:t>
            </a:r>
            <a:r>
              <a:rPr lang="en-US" dirty="0" smtClean="0"/>
              <a:t> authorization protocol (authorize applications to access data) </a:t>
            </a:r>
            <a:r>
              <a:rPr lang="en-US" sz="1000" dirty="0" smtClean="0">
                <a:hlinkClick r:id="rId3"/>
              </a:rPr>
              <a:t>http://oauth.net</a:t>
            </a:r>
            <a:r>
              <a:rPr lang="en-US" sz="1000" dirty="0" smtClean="0"/>
              <a:t> </a:t>
            </a:r>
          </a:p>
          <a:p>
            <a:pPr lvl="1"/>
            <a:r>
              <a:rPr lang="en-US" b="1" dirty="0" smtClean="0"/>
              <a:t>Social </a:t>
            </a:r>
            <a:r>
              <a:rPr lang="en-US" b="1" dirty="0" smtClean="0"/>
              <a:t>Graph API:</a:t>
            </a:r>
            <a:r>
              <a:rPr lang="en-US" dirty="0" smtClean="0"/>
              <a:t> service that allows for querying the social graph of a user </a:t>
            </a:r>
            <a:r>
              <a:rPr lang="en-US" sz="1400" dirty="0" smtClean="0"/>
              <a:t>(publicly available social networking data) </a:t>
            </a:r>
            <a:r>
              <a:rPr lang="en-US" sz="1400" dirty="0" smtClean="0">
                <a:hlinkClick r:id="rId4"/>
              </a:rPr>
              <a:t>http://code.google.com/apis/socialgraph/</a:t>
            </a:r>
            <a:r>
              <a:rPr lang="en-US" sz="1400" dirty="0" smtClean="0"/>
              <a:t> </a:t>
            </a:r>
          </a:p>
          <a:p>
            <a:pPr lvl="1">
              <a:spcAft>
                <a:spcPts val="1200"/>
              </a:spcAft>
            </a:pPr>
            <a:r>
              <a:rPr lang="en-US" b="1" dirty="0" err="1" smtClean="0"/>
              <a:t>Mypes</a:t>
            </a:r>
            <a:r>
              <a:rPr lang="en-US" b="1" dirty="0" smtClean="0"/>
              <a:t>:</a:t>
            </a:r>
            <a:r>
              <a:rPr lang="en-US" dirty="0" smtClean="0"/>
              <a:t> aggregating public user data </a:t>
            </a:r>
            <a:r>
              <a:rPr lang="en-US" sz="1400" dirty="0" smtClean="0">
                <a:hlinkClick r:id="rId5"/>
              </a:rPr>
              <a:t>http://mypes.groupme.org/</a:t>
            </a:r>
            <a:r>
              <a:rPr lang="en-US" dirty="0" smtClean="0"/>
              <a:t> </a:t>
            </a:r>
          </a:p>
          <a:p>
            <a:r>
              <a:rPr lang="en-US" b="1" dirty="0" smtClean="0"/>
              <a:t>Methods </a:t>
            </a:r>
            <a:r>
              <a:rPr lang="en-US" b="1" dirty="0" smtClean="0"/>
              <a:t>for linking user accounts:</a:t>
            </a:r>
          </a:p>
          <a:p>
            <a:pPr lvl="1"/>
            <a:r>
              <a:rPr lang="en-US" dirty="0" smtClean="0"/>
              <a:t>Based on user characteristics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/>
              <a:t>form-based profile information, e.g. (</a:t>
            </a:r>
            <a:r>
              <a:rPr lang="en-US" dirty="0" err="1" smtClean="0"/>
              <a:t>Carmagnola</a:t>
            </a:r>
            <a:r>
              <a:rPr lang="en-US" dirty="0" smtClean="0"/>
              <a:t> &amp; </a:t>
            </a:r>
            <a:r>
              <a:rPr lang="en-US" dirty="0" err="1" smtClean="0"/>
              <a:t>Cena</a:t>
            </a:r>
            <a:r>
              <a:rPr lang="en-US" dirty="0" smtClean="0"/>
              <a:t> 2009))</a:t>
            </a:r>
          </a:p>
          <a:p>
            <a:pPr lvl="1"/>
            <a:r>
              <a:rPr lang="en-US" dirty="0" smtClean="0"/>
              <a:t>Based on tagging behavior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/>
              <a:t>tag-based profiles, e.g. (</a:t>
            </a:r>
            <a:r>
              <a:rPr lang="en-US" dirty="0" err="1" smtClean="0"/>
              <a:t>Iofciu</a:t>
            </a:r>
            <a:r>
              <a:rPr lang="en-US" dirty="0" smtClean="0"/>
              <a:t> et al. 2011)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5448300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rgbClr val="7F7F7F"/>
                </a:solidFill>
              </a:rPr>
              <a:t>F. </a:t>
            </a:r>
            <a:r>
              <a:rPr lang="en-US" sz="1400" dirty="0" err="1">
                <a:solidFill>
                  <a:srgbClr val="7F7F7F"/>
                </a:solidFill>
              </a:rPr>
              <a:t>Carmagnola</a:t>
            </a:r>
            <a:r>
              <a:rPr lang="en-US" sz="1400" dirty="0">
                <a:solidFill>
                  <a:srgbClr val="7F7F7F"/>
                </a:solidFill>
              </a:rPr>
              <a:t> and F. </a:t>
            </a:r>
            <a:r>
              <a:rPr lang="en-US" sz="1400" dirty="0" err="1">
                <a:solidFill>
                  <a:srgbClr val="7F7F7F"/>
                </a:solidFill>
              </a:rPr>
              <a:t>Cena</a:t>
            </a:r>
            <a:r>
              <a:rPr lang="en-US" sz="1400" dirty="0">
                <a:solidFill>
                  <a:srgbClr val="7F7F7F"/>
                </a:solidFill>
              </a:rPr>
              <a:t>. User identification for cross-system </a:t>
            </a:r>
            <a:r>
              <a:rPr lang="en-US" sz="1400" dirty="0" err="1">
                <a:solidFill>
                  <a:srgbClr val="7F7F7F"/>
                </a:solidFill>
              </a:rPr>
              <a:t>personalisation</a:t>
            </a:r>
            <a:r>
              <a:rPr lang="en-US" sz="1400" dirty="0">
                <a:solidFill>
                  <a:srgbClr val="7F7F7F"/>
                </a:solidFill>
              </a:rPr>
              <a:t>. Information Sciences: an International Journal, 179(1-2):16–32, 2009</a:t>
            </a:r>
            <a:r>
              <a:rPr lang="en-US" sz="1400" dirty="0" smtClean="0">
                <a:solidFill>
                  <a:srgbClr val="7F7F7F"/>
                </a:solidFill>
              </a:rPr>
              <a:t>.</a:t>
            </a:r>
          </a:p>
          <a:p>
            <a:pPr algn="l"/>
            <a:r>
              <a:rPr lang="en-US" sz="1400" dirty="0">
                <a:solidFill>
                  <a:srgbClr val="7F7F7F"/>
                </a:solidFill>
              </a:rPr>
              <a:t>T. </a:t>
            </a:r>
            <a:r>
              <a:rPr lang="en-US" sz="1400" u="sng" dirty="0" err="1">
                <a:solidFill>
                  <a:srgbClr val="7F7F7F"/>
                </a:solidFill>
              </a:rPr>
              <a:t>Iofciu</a:t>
            </a:r>
            <a:r>
              <a:rPr lang="en-US" sz="1400" u="sng" dirty="0">
                <a:solidFill>
                  <a:srgbClr val="7F7F7F"/>
                </a:solidFill>
              </a:rPr>
              <a:t>, P. </a:t>
            </a:r>
            <a:r>
              <a:rPr lang="en-US" sz="1400" u="sng" dirty="0" err="1">
                <a:solidFill>
                  <a:srgbClr val="7F7F7F"/>
                </a:solidFill>
              </a:rPr>
              <a:t>Fankhauser</a:t>
            </a:r>
            <a:r>
              <a:rPr lang="en-US" sz="1400" u="sng" dirty="0">
                <a:solidFill>
                  <a:srgbClr val="7F7F7F"/>
                </a:solidFill>
              </a:rPr>
              <a:t>, F. Abel, K. </a:t>
            </a:r>
            <a:r>
              <a:rPr lang="en-US" sz="1400" u="sng" dirty="0" smtClean="0">
                <a:solidFill>
                  <a:srgbClr val="7F7F7F"/>
                </a:solidFill>
              </a:rPr>
              <a:t>Bischoff. Identifying </a:t>
            </a:r>
            <a:r>
              <a:rPr lang="en-US" sz="1400" u="sng" dirty="0">
                <a:solidFill>
                  <a:srgbClr val="7F7F7F"/>
                </a:solidFill>
              </a:rPr>
              <a:t>Users Across Social Tagging </a:t>
            </a:r>
            <a:r>
              <a:rPr lang="en-US" sz="1400" u="sng" dirty="0" smtClean="0">
                <a:solidFill>
                  <a:srgbClr val="7F7F7F"/>
                </a:solidFill>
              </a:rPr>
              <a:t>Systems. ICWSM 2011</a:t>
            </a:r>
            <a:endParaRPr lang="en-US" sz="1400" dirty="0">
              <a:solidFill>
                <a:srgbClr val="7F7F7F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246691" y="76200"/>
            <a:ext cx="3846509" cy="1103984"/>
            <a:chOff x="4383091" y="1123544"/>
            <a:chExt cx="4760909" cy="1237740"/>
          </a:xfrm>
        </p:grpSpPr>
        <p:sp>
          <p:nvSpPr>
            <p:cNvPr id="7" name="Rounded Rectangle 6"/>
            <p:cNvSpPr/>
            <p:nvPr/>
          </p:nvSpPr>
          <p:spPr bwMode="auto">
            <a:xfrm>
              <a:off x="4383092" y="1808860"/>
              <a:ext cx="2297108" cy="552424"/>
            </a:xfrm>
            <a:prstGeom prst="roundRect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en-US" sz="1200" i="0" u="none" strike="noStrike" cap="none" normalizeH="0" baseline="0" dirty="0" smtClean="0">
                  <a:ln>
                    <a:noFill/>
                  </a:ln>
                  <a:effectLst/>
                  <a:latin typeface="Arial" charset="0"/>
                  <a:ea typeface="SimSun" charset="-122"/>
                </a:rPr>
                <a:t>Semantic Enrichment, </a:t>
              </a: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effectLst/>
                  <a:latin typeface="Arial" charset="0"/>
                  <a:ea typeface="SimSun" charset="-122"/>
                </a:rPr>
                <a:t>Linkage</a:t>
              </a: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effectLst/>
                  <a:latin typeface="Arial" charset="0"/>
                  <a:ea typeface="SimSun" charset="-122"/>
                </a:rPr>
                <a:t>, and Alignment</a:t>
              </a:r>
            </a:p>
          </p:txBody>
        </p:sp>
        <p:sp>
          <p:nvSpPr>
            <p:cNvPr id="8" name="Rounded Rectangle 7"/>
            <p:cNvSpPr/>
            <p:nvPr/>
          </p:nvSpPr>
          <p:spPr bwMode="auto">
            <a:xfrm>
              <a:off x="6832600" y="1808860"/>
              <a:ext cx="2298700" cy="552424"/>
            </a:xfrm>
            <a:prstGeom prst="roundRect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effectLst/>
                  <a:latin typeface="Arial" charset="0"/>
                  <a:ea typeface="SimSun" charset="-122"/>
                </a:rPr>
                <a:t>Analysis and </a:t>
              </a:r>
            </a:p>
            <a:p>
              <a:pPr algn="ctr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effectLst/>
                  <a:latin typeface="Arial" charset="0"/>
                  <a:ea typeface="SimSun" charset="-122"/>
                </a:rPr>
                <a:t>User Modeling</a:t>
              </a:r>
            </a:p>
          </p:txBody>
        </p:sp>
        <p:sp>
          <p:nvSpPr>
            <p:cNvPr id="9" name="Rounded Rectangle 8"/>
            <p:cNvSpPr/>
            <p:nvPr/>
          </p:nvSpPr>
          <p:spPr bwMode="auto">
            <a:xfrm>
              <a:off x="4383091" y="1123544"/>
              <a:ext cx="4760909" cy="552424"/>
            </a:xfrm>
            <a:prstGeom prst="roundRect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effectLst/>
                  <a:latin typeface="Arial" charset="0"/>
                  <a:ea typeface="SimSun" charset="-122"/>
                </a:rPr>
                <a:t>Orchestration Logic</a:t>
              </a:r>
            </a:p>
          </p:txBody>
        </p:sp>
      </p:grpSp>
      <p:sp>
        <p:nvSpPr>
          <p:cNvPr id="10" name="Rounded Rectangle 9"/>
          <p:cNvSpPr/>
          <p:nvPr/>
        </p:nvSpPr>
        <p:spPr bwMode="auto">
          <a:xfrm>
            <a:off x="5233992" y="687458"/>
            <a:ext cx="1878008" cy="492726"/>
          </a:xfrm>
          <a:prstGeom prst="roundRect">
            <a:avLst/>
          </a:prstGeom>
          <a:noFill/>
          <a:ln w="508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200" b="1" i="0" u="none" strike="noStrike" cap="none" normalizeH="0" baseline="0" dirty="0" smtClean="0">
              <a:ln>
                <a:noFill/>
              </a:ln>
              <a:effectLst/>
              <a:latin typeface="Arial" charset="0"/>
              <a:ea typeface="SimSun" charset="-122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01600" y="4381500"/>
            <a:ext cx="8991600" cy="1714500"/>
          </a:xfrm>
          <a:prstGeom prst="rect">
            <a:avLst/>
          </a:prstGeom>
          <a:solidFill>
            <a:schemeClr val="bg1"/>
          </a:solidFill>
          <a:ln w="635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ＭＳ Ｐゴシック" pitchFamily="1" charset="-128"/>
              </a:rPr>
              <a:t>Further work is needed! For example: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ＭＳ Ｐゴシック" pitchFamily="1" charset="-128"/>
              </a:rPr>
              <a:t> how to ensure trust and privacy in distributed Social Web settings?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ＭＳ Ｐゴシック" pitchFamily="1" charset="-128"/>
              </a:rPr>
              <a:t> Stefan Decker: </a:t>
            </a:r>
            <a:r>
              <a:rPr lang="en-US" sz="2000" i="1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ＭＳ Ｐゴシック" pitchFamily="1" charset="-128"/>
              </a:rPr>
              <a:t>“in addition to </a:t>
            </a:r>
            <a:r>
              <a:rPr lang="en-US" sz="2000" i="1" dirty="0" err="1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ＭＳ Ｐゴシック" pitchFamily="1" charset="-128"/>
              </a:rPr>
              <a:t>robots.txt</a:t>
            </a:r>
            <a:r>
              <a:rPr lang="en-US" sz="2000" i="1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ＭＳ Ｐゴシック" pitchFamily="1" charset="-128"/>
              </a:rPr>
              <a:t> we will need some sort of </a:t>
            </a:r>
            <a:r>
              <a:rPr lang="en-US" sz="2000" i="1" dirty="0" err="1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ＭＳ Ｐゴシック" pitchFamily="1" charset="-128"/>
              </a:rPr>
              <a:t>aggregations.rdf</a:t>
            </a:r>
            <a:r>
              <a:rPr lang="en-US" sz="2000" i="1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ＭＳ Ｐゴシック" pitchFamily="1" charset="-128"/>
              </a:rPr>
              <a:t>”</a:t>
            </a:r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ＭＳ Ｐゴシック" pitchFamily="1" charset="-128"/>
              </a:rPr>
              <a:t> (ISWC 2007)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575" y="393700"/>
            <a:ext cx="7159625" cy="1244600"/>
          </a:xfrm>
        </p:spPr>
        <p:txBody>
          <a:bodyPr/>
          <a:lstStyle/>
          <a:p>
            <a:r>
              <a:rPr lang="en-US" dirty="0" smtClean="0"/>
              <a:t>Alignment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5513" y="1346200"/>
            <a:ext cx="7685087" cy="3506788"/>
          </a:xfrm>
        </p:spPr>
        <p:txBody>
          <a:bodyPr/>
          <a:lstStyle/>
          <a:p>
            <a:r>
              <a:rPr lang="en-US" b="1" dirty="0" smtClean="0"/>
              <a:t>Challenges:</a:t>
            </a:r>
          </a:p>
          <a:p>
            <a:pPr lvl="1"/>
            <a:r>
              <a:rPr lang="en-US" dirty="0" smtClean="0"/>
              <a:t>Ontology alignment: transformations between heterogeneous schemata</a:t>
            </a:r>
          </a:p>
          <a:p>
            <a:pPr lvl="1"/>
            <a:r>
              <a:rPr lang="en-US" dirty="0" smtClean="0"/>
              <a:t>Aligning user data that originates from different sources (different systems may imply different language models, e.g.: </a:t>
            </a:r>
            <a:r>
              <a:rPr lang="en-US" i="1" dirty="0" smtClean="0"/>
              <a:t>how to fusion a user’s Twitter stream with her classical </a:t>
            </a:r>
            <a:r>
              <a:rPr lang="en-US" i="1" dirty="0" smtClean="0"/>
              <a:t>Blog?</a:t>
            </a:r>
            <a:r>
              <a:rPr lang="en-US" dirty="0" smtClean="0"/>
              <a:t>)</a:t>
            </a:r>
            <a:endParaRPr lang="en-US" dirty="0" smtClean="0"/>
          </a:p>
          <a:p>
            <a:r>
              <a:rPr lang="en-US" b="1" dirty="0" smtClean="0"/>
              <a:t>Useful tools:</a:t>
            </a:r>
          </a:p>
          <a:p>
            <a:pPr lvl="1"/>
            <a:r>
              <a:rPr lang="en-US" b="1" dirty="0" smtClean="0"/>
              <a:t>SILK:</a:t>
            </a:r>
            <a:r>
              <a:rPr lang="en-US" dirty="0" smtClean="0"/>
              <a:t> Link Discovery Framework for the Web of Data </a:t>
            </a:r>
            <a:r>
              <a:rPr lang="en-US" dirty="0" smtClean="0">
                <a:hlinkClick r:id="rId2"/>
              </a:rPr>
              <a:t>http://www4.wiwiss.fu-berlin.de/bizer/silk/</a:t>
            </a:r>
            <a:endParaRPr lang="en-US" dirty="0" smtClean="0"/>
          </a:p>
          <a:p>
            <a:pPr lvl="1"/>
            <a:r>
              <a:rPr lang="en-US" b="1" dirty="0" smtClean="0"/>
              <a:t>Alignment API:</a:t>
            </a:r>
            <a:r>
              <a:rPr lang="en-US" dirty="0" smtClean="0"/>
              <a:t> Java library for discovering, storing and sharing alignments </a:t>
            </a:r>
          </a:p>
          <a:p>
            <a:pPr lvl="1">
              <a:buNone/>
            </a:pPr>
            <a:r>
              <a:rPr lang="en-US" dirty="0" smtClean="0"/>
              <a:t>	</a:t>
            </a:r>
            <a:r>
              <a:rPr lang="en-US" dirty="0" smtClean="0">
                <a:hlinkClick r:id="rId3"/>
              </a:rPr>
              <a:t>http://alignapi.gforge.inria.fr/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5246691" y="76200"/>
            <a:ext cx="3846509" cy="1103984"/>
            <a:chOff x="4383091" y="1123544"/>
            <a:chExt cx="4760909" cy="1237740"/>
          </a:xfrm>
        </p:grpSpPr>
        <p:sp>
          <p:nvSpPr>
            <p:cNvPr id="7" name="Rounded Rectangle 6"/>
            <p:cNvSpPr/>
            <p:nvPr/>
          </p:nvSpPr>
          <p:spPr bwMode="auto">
            <a:xfrm>
              <a:off x="4383092" y="1808861"/>
              <a:ext cx="2371609" cy="552423"/>
            </a:xfrm>
            <a:prstGeom prst="roundRect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en-US" sz="1200" i="0" u="none" strike="noStrike" cap="none" normalizeH="0" baseline="0" dirty="0" smtClean="0">
                  <a:ln>
                    <a:noFill/>
                  </a:ln>
                  <a:effectLst/>
                  <a:latin typeface="Arial" charset="0"/>
                  <a:ea typeface="SimSun" charset="-122"/>
                </a:rPr>
                <a:t>Semantic Enrichment, Linkage, and </a:t>
              </a: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effectLst/>
                  <a:latin typeface="Arial" charset="0"/>
                  <a:ea typeface="SimSun" charset="-122"/>
                </a:rPr>
                <a:t>Alignment</a:t>
              </a:r>
            </a:p>
          </p:txBody>
        </p:sp>
        <p:sp>
          <p:nvSpPr>
            <p:cNvPr id="8" name="Rounded Rectangle 7"/>
            <p:cNvSpPr/>
            <p:nvPr/>
          </p:nvSpPr>
          <p:spPr bwMode="auto">
            <a:xfrm>
              <a:off x="6832600" y="1808860"/>
              <a:ext cx="2298700" cy="552424"/>
            </a:xfrm>
            <a:prstGeom prst="roundRect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effectLst/>
                  <a:latin typeface="Arial" charset="0"/>
                  <a:ea typeface="SimSun" charset="-122"/>
                </a:rPr>
                <a:t>Analysis and </a:t>
              </a:r>
            </a:p>
            <a:p>
              <a:pPr algn="ctr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effectLst/>
                  <a:latin typeface="Arial" charset="0"/>
                  <a:ea typeface="SimSun" charset="-122"/>
                </a:rPr>
                <a:t>User Modeling</a:t>
              </a:r>
            </a:p>
          </p:txBody>
        </p:sp>
        <p:sp>
          <p:nvSpPr>
            <p:cNvPr id="9" name="Rounded Rectangle 8"/>
            <p:cNvSpPr/>
            <p:nvPr/>
          </p:nvSpPr>
          <p:spPr bwMode="auto">
            <a:xfrm>
              <a:off x="4383091" y="1123544"/>
              <a:ext cx="4760909" cy="552424"/>
            </a:xfrm>
            <a:prstGeom prst="roundRect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effectLst/>
                  <a:latin typeface="Arial" charset="0"/>
                  <a:ea typeface="SimSun" charset="-122"/>
                </a:rPr>
                <a:t>Orchestration Logic</a:t>
              </a:r>
            </a:p>
          </p:txBody>
        </p:sp>
      </p:grpSp>
      <p:sp>
        <p:nvSpPr>
          <p:cNvPr id="10" name="Rounded Rectangle 9"/>
          <p:cNvSpPr/>
          <p:nvPr/>
        </p:nvSpPr>
        <p:spPr bwMode="auto">
          <a:xfrm>
            <a:off x="5233992" y="687458"/>
            <a:ext cx="1916108" cy="492726"/>
          </a:xfrm>
          <a:prstGeom prst="roundRect">
            <a:avLst/>
          </a:prstGeom>
          <a:noFill/>
          <a:ln w="508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200" b="1" i="0" u="none" strike="noStrike" cap="none" normalizeH="0" baseline="0" dirty="0" smtClean="0">
              <a:ln>
                <a:noFill/>
              </a:ln>
              <a:effectLst/>
              <a:latin typeface="Arial" charset="0"/>
              <a:ea typeface="SimSun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oaf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8700" y="2923376"/>
            <a:ext cx="1727200" cy="9945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875" y="457200"/>
            <a:ext cx="6003925" cy="1244600"/>
          </a:xfrm>
        </p:spPr>
        <p:txBody>
          <a:bodyPr/>
          <a:lstStyle/>
          <a:p>
            <a:r>
              <a:rPr lang="en-US" dirty="0" smtClean="0"/>
              <a:t>Analysis and User Modeling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Challenges:</a:t>
            </a:r>
          </a:p>
          <a:p>
            <a:pPr lvl="1"/>
            <a:r>
              <a:rPr lang="en-US" dirty="0" smtClean="0"/>
              <a:t>Analysis: understanding user data</a:t>
            </a:r>
          </a:p>
          <a:p>
            <a:pPr lvl="1">
              <a:spcAft>
                <a:spcPts val="2400"/>
              </a:spcAft>
            </a:pPr>
            <a:r>
              <a:rPr lang="en-US" dirty="0" smtClean="0"/>
              <a:t>User Modeling: transforming user data into structures that support applications </a:t>
            </a:r>
          </a:p>
          <a:p>
            <a:r>
              <a:rPr lang="en-US" b="1" dirty="0" smtClean="0"/>
              <a:t>Useful Vocabularies:</a:t>
            </a:r>
          </a:p>
          <a:p>
            <a:pPr lvl="1"/>
            <a:r>
              <a:rPr lang="en-US" dirty="0" smtClean="0"/>
              <a:t>FOAF: Friend-Of-A-Friend vocabulary for representing people, organizations and documents </a:t>
            </a:r>
            <a:r>
              <a:rPr lang="en-US" dirty="0" smtClean="0">
                <a:hlinkClick r:id="rId3"/>
              </a:rPr>
              <a:t>http://xmlns.com/foaf/spec/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Weighted Interest Vocabulary: FOAF extension to express weighted interests </a:t>
            </a:r>
            <a:r>
              <a:rPr lang="en-US" dirty="0" smtClean="0">
                <a:hlinkClick r:id="rId4"/>
              </a:rPr>
              <a:t>http://purl.org/ontology/wi/core#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Overview on Linked Data Vocabularies </a:t>
            </a:r>
            <a:r>
              <a:rPr lang="en-US" dirty="0" smtClean="0">
                <a:hlinkClick r:id="rId5"/>
              </a:rPr>
              <a:t>http://labs.mondeca.com/dataset/lov</a:t>
            </a:r>
            <a:r>
              <a:rPr lang="en-US" dirty="0" smtClean="0">
                <a:hlinkClick r:id="rId5"/>
              </a:rPr>
              <a:t>/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5246691" y="1117600"/>
            <a:ext cx="3846509" cy="1103984"/>
            <a:chOff x="4383091" y="1123544"/>
            <a:chExt cx="4760909" cy="1237740"/>
          </a:xfrm>
        </p:grpSpPr>
        <p:sp>
          <p:nvSpPr>
            <p:cNvPr id="7" name="Rounded Rectangle 6"/>
            <p:cNvSpPr/>
            <p:nvPr/>
          </p:nvSpPr>
          <p:spPr bwMode="auto">
            <a:xfrm>
              <a:off x="4383092" y="1808860"/>
              <a:ext cx="2297108" cy="552424"/>
            </a:xfrm>
            <a:prstGeom prst="roundRect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en-US" sz="1200" i="0" u="none" strike="noStrike" cap="none" normalizeH="0" baseline="0" dirty="0" smtClean="0">
                  <a:ln>
                    <a:noFill/>
                  </a:ln>
                  <a:effectLst/>
                  <a:latin typeface="Arial" charset="0"/>
                  <a:ea typeface="SimSun" charset="-122"/>
                </a:rPr>
                <a:t>Semantic Enrichment, Linkage, and Alignment</a:t>
              </a:r>
            </a:p>
          </p:txBody>
        </p:sp>
        <p:sp>
          <p:nvSpPr>
            <p:cNvPr id="8" name="Rounded Rectangle 7"/>
            <p:cNvSpPr/>
            <p:nvPr/>
          </p:nvSpPr>
          <p:spPr bwMode="auto">
            <a:xfrm>
              <a:off x="6832600" y="1808860"/>
              <a:ext cx="2298700" cy="552424"/>
            </a:xfrm>
            <a:prstGeom prst="roundRect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effectLst/>
                  <a:latin typeface="Arial" charset="0"/>
                  <a:ea typeface="SimSun" charset="-122"/>
                </a:rPr>
                <a:t>Analysis and </a:t>
              </a:r>
            </a:p>
            <a:p>
              <a:pPr algn="ctr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effectLst/>
                  <a:latin typeface="Arial" charset="0"/>
                  <a:ea typeface="SimSun" charset="-122"/>
                </a:rPr>
                <a:t>User Modeling</a:t>
              </a:r>
            </a:p>
          </p:txBody>
        </p:sp>
        <p:sp>
          <p:nvSpPr>
            <p:cNvPr id="9" name="Rounded Rectangle 8"/>
            <p:cNvSpPr/>
            <p:nvPr/>
          </p:nvSpPr>
          <p:spPr bwMode="auto">
            <a:xfrm>
              <a:off x="4383091" y="1123544"/>
              <a:ext cx="4760909" cy="552424"/>
            </a:xfrm>
            <a:prstGeom prst="roundRect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effectLst/>
                  <a:latin typeface="Arial" charset="0"/>
                  <a:ea typeface="SimSun" charset="-122"/>
                </a:rPr>
                <a:t>Orchestration Logic</a:t>
              </a:r>
            </a:p>
          </p:txBody>
        </p:sp>
      </p:grpSp>
      <p:sp>
        <p:nvSpPr>
          <p:cNvPr id="10" name="Rounded Rectangle 9"/>
          <p:cNvSpPr/>
          <p:nvPr/>
        </p:nvSpPr>
        <p:spPr bwMode="auto">
          <a:xfrm>
            <a:off x="7227892" y="1728858"/>
            <a:ext cx="1844108" cy="492726"/>
          </a:xfrm>
          <a:prstGeom prst="roundRect">
            <a:avLst/>
          </a:prstGeom>
          <a:noFill/>
          <a:ln w="508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200" b="1" i="0" u="none" strike="noStrike" cap="none" normalizeH="0" baseline="0" dirty="0" smtClean="0">
              <a:ln>
                <a:noFill/>
              </a:ln>
              <a:effectLst/>
              <a:latin typeface="Arial" charset="0"/>
              <a:ea typeface="SimSun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113" y="2120900"/>
            <a:ext cx="4370387" cy="5207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Via Weighted Interest vocabulary: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749301" y="2501900"/>
            <a:ext cx="66929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195263" marR="0" lvl="0" indent="-195263" algn="l" defTabSz="914400" rtl="0" eaLnBrk="0" fontAlgn="base" latinLnBrk="0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&lt;http://</a:t>
            </a:r>
            <a:r>
              <a:rPr kumimoji="0" lang="en-US" sz="15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fabianabel.myopenid.com</a:t>
            </a:r>
            <a:r>
              <a:rPr kumimoji="0" lang="en-US" sz="15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&gt;</a:t>
            </a:r>
          </a:p>
          <a:p>
            <a:pPr marL="195263" marR="0" lvl="0" indent="-195263" algn="l" defTabSz="914400" rtl="0" eaLnBrk="0" fontAlgn="base" latinLnBrk="0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  a </a:t>
            </a:r>
            <a:r>
              <a:rPr kumimoji="0" lang="en-US" sz="15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foaf:Person</a:t>
            </a:r>
            <a:r>
              <a:rPr kumimoji="0" lang="en-US" sz="15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;</a:t>
            </a:r>
          </a:p>
          <a:p>
            <a:pPr marL="195263" marR="0" lvl="0" indent="-195263" algn="l" defTabSz="914400" rtl="0" eaLnBrk="0" fontAlgn="base" latinLnBrk="0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  </a:t>
            </a:r>
            <a:r>
              <a:rPr kumimoji="0" lang="en-US" sz="15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wi:preference</a:t>
            </a:r>
            <a:r>
              <a:rPr kumimoji="0" lang="en-US" sz="15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 [</a:t>
            </a:r>
          </a:p>
          <a:p>
            <a:pPr marL="195263" marR="0" lvl="0" indent="-195263" algn="l" defTabSz="914400" rtl="0" eaLnBrk="0" fontAlgn="base" latinLnBrk="0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SzTx/>
              <a:buFontTx/>
              <a:buNone/>
              <a:tabLst/>
              <a:defRPr/>
            </a:pPr>
            <a:r>
              <a:rPr lang="en-US" sz="1500" kern="0" dirty="0" smtClean="0">
                <a:latin typeface="Courier"/>
                <a:ea typeface="ＭＳ Ｐゴシック" charset="-128"/>
                <a:cs typeface="Courier"/>
              </a:rPr>
              <a:t>    a </a:t>
            </a:r>
            <a:r>
              <a:rPr lang="en-US" sz="1500" kern="0" dirty="0" err="1" smtClean="0">
                <a:latin typeface="Courier"/>
                <a:ea typeface="ＭＳ Ｐゴシック" charset="-128"/>
                <a:cs typeface="Courier"/>
              </a:rPr>
              <a:t>wi:WeightedInterest</a:t>
            </a:r>
            <a:r>
              <a:rPr lang="en-US" sz="1500" kern="0" dirty="0" smtClean="0">
                <a:latin typeface="Courier"/>
                <a:ea typeface="ＭＳ Ｐゴシック" charset="-128"/>
                <a:cs typeface="Courier"/>
              </a:rPr>
              <a:t>;</a:t>
            </a:r>
          </a:p>
          <a:p>
            <a:pPr marL="195263" lvl="0" indent="-195263" algn="l" eaLnBrk="0" hangingPunct="0">
              <a:lnSpc>
                <a:spcPts val="2500"/>
              </a:lnSpc>
              <a:buClr>
                <a:srgbClr val="00A6D6"/>
              </a:buClr>
            </a:pPr>
            <a:r>
              <a:rPr kumimoji="0" lang="en-US" sz="15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    </a:t>
            </a:r>
            <a:r>
              <a:rPr kumimoji="0" lang="en-US" sz="15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wi:top</a:t>
            </a:r>
            <a:r>
              <a:rPr kumimoji="0" lang="en-US" sz="150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ic</a:t>
            </a:r>
            <a:r>
              <a:rPr kumimoji="0" lang="en-US" sz="15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 &lt;</a:t>
            </a:r>
            <a:r>
              <a:rPr lang="en-US" sz="1500" kern="0" dirty="0" smtClean="0">
                <a:latin typeface="Courier"/>
                <a:ea typeface="ＭＳ Ｐゴシック" charset="-128"/>
                <a:cs typeface="Courier"/>
              </a:rPr>
              <a:t>http://</a:t>
            </a:r>
            <a:r>
              <a:rPr lang="en-US" sz="1500" kern="0" dirty="0" err="1" smtClean="0">
                <a:latin typeface="Courier"/>
                <a:ea typeface="ＭＳ Ｐゴシック" charset="-128"/>
                <a:cs typeface="Courier"/>
              </a:rPr>
              <a:t>dbpedia.org/resource/Louis_Armstrong</a:t>
            </a:r>
            <a:r>
              <a:rPr lang="en-US" sz="1500" kern="0" dirty="0" smtClean="0">
                <a:latin typeface="Courier"/>
                <a:ea typeface="ＭＳ Ｐゴシック" charset="-128"/>
                <a:cs typeface="Courier"/>
              </a:rPr>
              <a:t>&gt;</a:t>
            </a:r>
          </a:p>
          <a:p>
            <a:pPr marL="195263" indent="-195263" algn="l" eaLnBrk="0" hangingPunct="0">
              <a:lnSpc>
                <a:spcPts val="2500"/>
              </a:lnSpc>
              <a:buClr>
                <a:srgbClr val="00A6D6"/>
              </a:buClr>
            </a:pPr>
            <a:r>
              <a:rPr kumimoji="0" lang="en-US" sz="15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    </a:t>
            </a:r>
            <a:r>
              <a:rPr kumimoji="0" lang="en-US" sz="15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wo:weight</a:t>
            </a:r>
            <a:r>
              <a:rPr kumimoji="0" lang="en-US" sz="15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 [</a:t>
            </a:r>
          </a:p>
          <a:p>
            <a:pPr marL="195263" indent="-195263" algn="l" eaLnBrk="0" hangingPunct="0">
              <a:lnSpc>
                <a:spcPts val="2500"/>
              </a:lnSpc>
              <a:buClr>
                <a:srgbClr val="00A6D6"/>
              </a:buClr>
            </a:pPr>
            <a:r>
              <a:rPr lang="en-US" sz="1500" kern="0" dirty="0" smtClean="0">
                <a:latin typeface="Courier"/>
                <a:ea typeface="ＭＳ Ｐゴシック" charset="-128"/>
                <a:cs typeface="Courier"/>
              </a:rPr>
              <a:t>      </a:t>
            </a:r>
            <a:r>
              <a:rPr kumimoji="0" lang="en-US" sz="15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a </a:t>
            </a:r>
            <a:r>
              <a:rPr kumimoji="0" lang="en-US" sz="15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wo:Weight</a:t>
            </a:r>
            <a:r>
              <a:rPr kumimoji="0" lang="en-US" sz="15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;</a:t>
            </a:r>
          </a:p>
          <a:p>
            <a:pPr marL="195263" indent="-195263" algn="l" eaLnBrk="0" hangingPunct="0">
              <a:lnSpc>
                <a:spcPts val="2500"/>
              </a:lnSpc>
              <a:buClr>
                <a:srgbClr val="00A6D6"/>
              </a:buClr>
            </a:pPr>
            <a:r>
              <a:rPr lang="en-US" sz="1500" kern="0" dirty="0" smtClean="0">
                <a:latin typeface="Courier"/>
                <a:ea typeface="ＭＳ Ｐゴシック" charset="-128"/>
                <a:cs typeface="Courier"/>
              </a:rPr>
              <a:t>    </a:t>
            </a:r>
            <a:r>
              <a:rPr kumimoji="0" lang="en-US" sz="15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  </a:t>
            </a:r>
            <a:r>
              <a:rPr kumimoji="0" lang="en-US" sz="15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wo:weight_value</a:t>
            </a:r>
            <a:r>
              <a:rPr kumimoji="0" lang="en-US" sz="15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 0.78;          </a:t>
            </a:r>
          </a:p>
          <a:p>
            <a:pPr marL="195263" indent="-195263" algn="l" eaLnBrk="0" hangingPunct="0">
              <a:lnSpc>
                <a:spcPts val="2500"/>
              </a:lnSpc>
              <a:buClr>
                <a:srgbClr val="00A6D6"/>
              </a:buClr>
            </a:pPr>
            <a:r>
              <a:rPr lang="en-US" sz="1500" kern="0" dirty="0" smtClean="0">
                <a:latin typeface="Courier"/>
                <a:ea typeface="ＭＳ Ｐゴシック" charset="-128"/>
                <a:cs typeface="Courier"/>
              </a:rPr>
              <a:t>      </a:t>
            </a:r>
            <a:r>
              <a:rPr kumimoji="0" lang="en-US" sz="15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wo:scale</a:t>
            </a:r>
            <a:r>
              <a:rPr kumimoji="0" lang="en-US" sz="15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 </a:t>
            </a:r>
            <a:r>
              <a:rPr kumimoji="0" lang="en-US" sz="15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ex:Ascale</a:t>
            </a:r>
            <a:endParaRPr kumimoji="0" lang="en-US" sz="15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urier"/>
              <a:ea typeface="ＭＳ Ｐゴシック" charset="-128"/>
              <a:cs typeface="Courier"/>
            </a:endParaRPr>
          </a:p>
          <a:p>
            <a:pPr marL="195263" indent="-195263" algn="l" eaLnBrk="0" hangingPunct="0">
              <a:lnSpc>
                <a:spcPts val="2500"/>
              </a:lnSpc>
              <a:buClr>
                <a:srgbClr val="00A6D6"/>
              </a:buClr>
            </a:pPr>
            <a:r>
              <a:rPr kumimoji="0" lang="en-US" sz="15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    ]</a:t>
            </a:r>
          </a:p>
          <a:p>
            <a:pPr marL="195263" indent="-195263" algn="l" eaLnBrk="0" hangingPunct="0">
              <a:lnSpc>
                <a:spcPts val="2500"/>
              </a:lnSpc>
              <a:buClr>
                <a:srgbClr val="00A6D6"/>
              </a:buClr>
            </a:pPr>
            <a:r>
              <a:rPr lang="en-US" sz="1500" kern="0" noProof="0" dirty="0" smtClean="0">
                <a:latin typeface="Courier"/>
                <a:ea typeface="ＭＳ Ｐゴシック" charset="-128"/>
                <a:cs typeface="Courier"/>
              </a:rPr>
              <a:t>  ] .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523875" y="12700"/>
            <a:ext cx="6003925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857250" marR="0" lvl="0" indent="-8572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Analysis and User Modeling</a:t>
            </a:r>
          </a:p>
          <a:p>
            <a:pPr marL="857250" marR="0" lvl="0" indent="-8572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300" kern="0" dirty="0" smtClean="0">
                <a:latin typeface="+mj-lt"/>
                <a:ea typeface="ＭＳ Ｐゴシック" charset="-128"/>
                <a:cs typeface="ＭＳ Ｐゴシック" charset="-128"/>
              </a:rPr>
              <a:t>	</a:t>
            </a:r>
            <a:r>
              <a:rPr lang="en-US" kern="0" dirty="0" smtClean="0">
                <a:latin typeface="+mj-lt"/>
                <a:ea typeface="ＭＳ Ｐゴシック" charset="-128"/>
                <a:cs typeface="ＭＳ Ｐゴシック" charset="-128"/>
              </a:rPr>
              <a:t>Example: Representing Interests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246691" y="1117600"/>
            <a:ext cx="3846509" cy="1103984"/>
            <a:chOff x="4383091" y="1123544"/>
            <a:chExt cx="4760909" cy="1237740"/>
          </a:xfrm>
        </p:grpSpPr>
        <p:sp>
          <p:nvSpPr>
            <p:cNvPr id="8" name="Rounded Rectangle 7"/>
            <p:cNvSpPr/>
            <p:nvPr/>
          </p:nvSpPr>
          <p:spPr bwMode="auto">
            <a:xfrm>
              <a:off x="4383092" y="1808860"/>
              <a:ext cx="2297108" cy="552424"/>
            </a:xfrm>
            <a:prstGeom prst="roundRect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en-US" sz="1200" i="0" u="none" strike="noStrike" cap="none" normalizeH="0" baseline="0" dirty="0" smtClean="0">
                  <a:ln>
                    <a:noFill/>
                  </a:ln>
                  <a:effectLst/>
                  <a:latin typeface="Arial" charset="0"/>
                  <a:ea typeface="SimSun" charset="-122"/>
                </a:rPr>
                <a:t>Semantic Enrichment, Linkage, and Alignment</a:t>
              </a:r>
            </a:p>
          </p:txBody>
        </p:sp>
        <p:sp>
          <p:nvSpPr>
            <p:cNvPr id="9" name="Rounded Rectangle 8"/>
            <p:cNvSpPr/>
            <p:nvPr/>
          </p:nvSpPr>
          <p:spPr bwMode="auto">
            <a:xfrm>
              <a:off x="6832600" y="1808860"/>
              <a:ext cx="2298700" cy="552424"/>
            </a:xfrm>
            <a:prstGeom prst="roundRect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effectLst/>
                  <a:latin typeface="Arial" charset="0"/>
                  <a:ea typeface="SimSun" charset="-122"/>
                </a:rPr>
                <a:t>Analysis and </a:t>
              </a:r>
            </a:p>
            <a:p>
              <a:pPr algn="ctr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effectLst/>
                  <a:latin typeface="Arial" charset="0"/>
                  <a:ea typeface="SimSun" charset="-122"/>
                </a:rPr>
                <a:t>User Modeling</a:t>
              </a:r>
            </a:p>
          </p:txBody>
        </p:sp>
        <p:sp>
          <p:nvSpPr>
            <p:cNvPr id="10" name="Rounded Rectangle 9"/>
            <p:cNvSpPr/>
            <p:nvPr/>
          </p:nvSpPr>
          <p:spPr bwMode="auto">
            <a:xfrm>
              <a:off x="4383091" y="1123544"/>
              <a:ext cx="4760909" cy="552424"/>
            </a:xfrm>
            <a:prstGeom prst="roundRect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effectLst/>
                  <a:latin typeface="Arial" charset="0"/>
                  <a:ea typeface="SimSun" charset="-122"/>
                </a:rPr>
                <a:t>Orchestration Logic</a:t>
              </a:r>
            </a:p>
          </p:txBody>
        </p:sp>
      </p:grpSp>
      <p:sp>
        <p:nvSpPr>
          <p:cNvPr id="12" name="Rounded Rectangle 11"/>
          <p:cNvSpPr/>
          <p:nvPr/>
        </p:nvSpPr>
        <p:spPr bwMode="auto">
          <a:xfrm>
            <a:off x="7227892" y="1728858"/>
            <a:ext cx="1844108" cy="492726"/>
          </a:xfrm>
          <a:prstGeom prst="roundRect">
            <a:avLst/>
          </a:prstGeom>
          <a:noFill/>
          <a:ln w="508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200" b="1" i="0" u="none" strike="noStrike" cap="none" normalizeH="0" baseline="0" dirty="0" smtClean="0">
              <a:ln>
                <a:noFill/>
              </a:ln>
              <a:effectLst/>
              <a:latin typeface="Arial" charset="0"/>
              <a:ea typeface="SimSun" charset="-122"/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4483100" y="2705100"/>
            <a:ext cx="1181100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5686749" y="2451100"/>
            <a:ext cx="774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user</a:t>
            </a:r>
            <a:endParaRPr lang="en-US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 bwMode="auto">
          <a:xfrm flipV="1">
            <a:off x="5854700" y="3367088"/>
            <a:ext cx="863600" cy="37941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6832600" y="2959100"/>
            <a:ext cx="1892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topic of interest</a:t>
            </a:r>
            <a:endParaRPr lang="en-US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81600" y="4330700"/>
            <a:ext cx="3441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w</a:t>
            </a:r>
            <a:r>
              <a:rPr lang="en-US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eight: to what degree is the user interested?</a:t>
            </a:r>
            <a:endParaRPr lang="en-US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 bwMode="auto">
          <a:xfrm flipV="1">
            <a:off x="3898900" y="4737100"/>
            <a:ext cx="1244600" cy="2032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4927600" y="5346700"/>
            <a:ext cx="3441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h</a:t>
            </a:r>
            <a:r>
              <a:rPr lang="en-US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ow to interpret the weight?</a:t>
            </a:r>
            <a:endParaRPr lang="en-US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3670300" y="5321300"/>
            <a:ext cx="1219200" cy="279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Orchestration Logic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5513" y="1397000"/>
            <a:ext cx="7138987" cy="3506788"/>
          </a:xfrm>
        </p:spPr>
        <p:txBody>
          <a:bodyPr/>
          <a:lstStyle/>
          <a:p>
            <a:r>
              <a:rPr lang="en-US" b="1" dirty="0" smtClean="0"/>
              <a:t>Challenge:</a:t>
            </a:r>
          </a:p>
          <a:p>
            <a:pPr lvl="1"/>
            <a:r>
              <a:rPr lang="en-US" dirty="0" smtClean="0"/>
              <a:t>Creating user modeling workflows by orchestrating semantic enrichment, linkage, alignment, analysis and modeling plug-ins</a:t>
            </a:r>
          </a:p>
          <a:p>
            <a:r>
              <a:rPr lang="en-US" b="1" dirty="0" smtClean="0"/>
              <a:t>Useful tools:</a:t>
            </a:r>
          </a:p>
          <a:p>
            <a:pPr lvl="1"/>
            <a:r>
              <a:rPr lang="en-US" b="1" dirty="0" smtClean="0"/>
              <a:t>Semantic Web Pipes:</a:t>
            </a:r>
            <a:r>
              <a:rPr lang="en-US" dirty="0" smtClean="0"/>
              <a:t> engine and graphical user interface for mashing up Semantic Web data </a:t>
            </a:r>
            <a:r>
              <a:rPr lang="en-US" dirty="0" smtClean="0">
                <a:hlinkClick r:id="rId2"/>
              </a:rPr>
              <a:t>http://pipes.deri.org/</a:t>
            </a:r>
            <a:r>
              <a:rPr lang="en-US" dirty="0" smtClean="0"/>
              <a:t> </a:t>
            </a:r>
          </a:p>
          <a:p>
            <a:pPr lvl="1"/>
            <a:r>
              <a:rPr lang="en-US" b="1" dirty="0" smtClean="0"/>
              <a:t>RDF Gears: </a:t>
            </a:r>
            <a:r>
              <a:rPr lang="en-US" dirty="0" smtClean="0"/>
              <a:t>extends Semantic Web pipes </a:t>
            </a:r>
            <a:r>
              <a:rPr lang="en-US" dirty="0" smtClean="0">
                <a:hlinkClick r:id="rId3"/>
              </a:rPr>
              <a:t>https://bitbucket.org/feliksik/rdfgears/</a:t>
            </a:r>
            <a:r>
              <a:rPr lang="en-US" dirty="0" smtClean="0"/>
              <a:t> 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246691" y="76200"/>
            <a:ext cx="3846509" cy="1103984"/>
            <a:chOff x="4383091" y="1123544"/>
            <a:chExt cx="4760909" cy="1237740"/>
          </a:xfrm>
        </p:grpSpPr>
        <p:sp>
          <p:nvSpPr>
            <p:cNvPr id="5" name="Rounded Rectangle 4"/>
            <p:cNvSpPr/>
            <p:nvPr/>
          </p:nvSpPr>
          <p:spPr bwMode="auto">
            <a:xfrm>
              <a:off x="4383092" y="1808860"/>
              <a:ext cx="2297108" cy="552424"/>
            </a:xfrm>
            <a:prstGeom prst="roundRect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en-US" sz="1200" i="0" u="none" strike="noStrike" cap="none" normalizeH="0" baseline="0" dirty="0" smtClean="0">
                  <a:ln>
                    <a:noFill/>
                  </a:ln>
                  <a:effectLst/>
                  <a:latin typeface="Arial" charset="0"/>
                  <a:ea typeface="SimSun" charset="-122"/>
                </a:rPr>
                <a:t>Semantic Enrichment, Linkage</a:t>
              </a: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effectLst/>
                  <a:latin typeface="Arial" charset="0"/>
                  <a:ea typeface="SimSun" charset="-122"/>
                </a:rPr>
                <a:t>, and Alignment</a:t>
              </a:r>
            </a:p>
          </p:txBody>
        </p:sp>
        <p:sp>
          <p:nvSpPr>
            <p:cNvPr id="6" name="Rounded Rectangle 5"/>
            <p:cNvSpPr/>
            <p:nvPr/>
          </p:nvSpPr>
          <p:spPr bwMode="auto">
            <a:xfrm>
              <a:off x="6832600" y="1808860"/>
              <a:ext cx="2298700" cy="552424"/>
            </a:xfrm>
            <a:prstGeom prst="roundRect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effectLst/>
                  <a:latin typeface="Arial" charset="0"/>
                  <a:ea typeface="SimSun" charset="-122"/>
                </a:rPr>
                <a:t>Analysis and </a:t>
              </a:r>
            </a:p>
            <a:p>
              <a:pPr algn="ctr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effectLst/>
                  <a:latin typeface="Arial" charset="0"/>
                  <a:ea typeface="SimSun" charset="-122"/>
                </a:rPr>
                <a:t>User Modeling</a:t>
              </a:r>
            </a:p>
          </p:txBody>
        </p:sp>
        <p:sp>
          <p:nvSpPr>
            <p:cNvPr id="7" name="Rounded Rectangle 6"/>
            <p:cNvSpPr/>
            <p:nvPr/>
          </p:nvSpPr>
          <p:spPr bwMode="auto">
            <a:xfrm>
              <a:off x="4383091" y="1123544"/>
              <a:ext cx="4760909" cy="552424"/>
            </a:xfrm>
            <a:prstGeom prst="roundRect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effectLst/>
                  <a:latin typeface="Arial" charset="0"/>
                  <a:ea typeface="SimSun" charset="-122"/>
                </a:rPr>
                <a:t>Orchestration Logic</a:t>
              </a:r>
            </a:p>
          </p:txBody>
        </p:sp>
      </p:grpSp>
      <p:sp>
        <p:nvSpPr>
          <p:cNvPr id="8" name="Rounded Rectangle 7"/>
          <p:cNvSpPr/>
          <p:nvPr/>
        </p:nvSpPr>
        <p:spPr bwMode="auto">
          <a:xfrm>
            <a:off x="5246693" y="77858"/>
            <a:ext cx="3838006" cy="492726"/>
          </a:xfrm>
          <a:prstGeom prst="roundRect">
            <a:avLst/>
          </a:prstGeom>
          <a:noFill/>
          <a:ln w="508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200" b="1" i="0" u="none" strike="noStrike" cap="none" normalizeH="0" baseline="0" dirty="0" smtClean="0">
              <a:ln>
                <a:noFill/>
              </a:ln>
              <a:effectLst/>
              <a:latin typeface="Arial" charset="0"/>
              <a:ea typeface="SimSun" charset="-122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319092" y="4178300"/>
            <a:ext cx="7808907" cy="1689100"/>
            <a:chOff x="319092" y="4178300"/>
            <a:chExt cx="7808907" cy="1689100"/>
          </a:xfrm>
        </p:grpSpPr>
        <p:sp>
          <p:nvSpPr>
            <p:cNvPr id="9" name="Rounded Rectangle 8"/>
            <p:cNvSpPr/>
            <p:nvPr/>
          </p:nvSpPr>
          <p:spPr bwMode="auto">
            <a:xfrm>
              <a:off x="319092" y="4178300"/>
              <a:ext cx="1751008" cy="356252"/>
            </a:xfrm>
            <a:prstGeom prst="roundRect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en-US" sz="1400" b="0" i="0" u="none" strike="noStrike" cap="none" normalizeH="0" dirty="0" smtClean="0">
                  <a:ln>
                    <a:noFill/>
                  </a:ln>
                  <a:effectLst/>
                  <a:latin typeface="Arial" charset="0"/>
                  <a:ea typeface="SimSun" charset="-122"/>
                </a:rPr>
                <a:t>data aggregation</a:t>
              </a:r>
              <a:endParaRPr kumimoji="0" lang="en-US" sz="14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ea typeface="SimSun" charset="-122"/>
              </a:endParaRPr>
            </a:p>
          </p:txBody>
        </p:sp>
        <p:sp>
          <p:nvSpPr>
            <p:cNvPr id="10" name="Rounded Rectangle 9"/>
            <p:cNvSpPr/>
            <p:nvPr/>
          </p:nvSpPr>
          <p:spPr bwMode="auto">
            <a:xfrm>
              <a:off x="1112256" y="5007640"/>
              <a:ext cx="1656344" cy="351760"/>
            </a:xfrm>
            <a:prstGeom prst="roundRect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lang="en-US" sz="1400" dirty="0" smtClean="0">
                  <a:latin typeface="Arial" charset="0"/>
                  <a:ea typeface="SimSun" charset="-122"/>
                </a:rPr>
                <a:t>entity extraction</a:t>
              </a:r>
              <a:endParaRPr kumimoji="0" lang="en-US" sz="14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ea typeface="SimSun" charset="-122"/>
              </a:endParaRPr>
            </a:p>
          </p:txBody>
        </p:sp>
        <p:sp>
          <p:nvSpPr>
            <p:cNvPr id="11" name="Rounded Rectangle 10"/>
            <p:cNvSpPr/>
            <p:nvPr/>
          </p:nvSpPr>
          <p:spPr bwMode="auto">
            <a:xfrm>
              <a:off x="2890256" y="4588540"/>
              <a:ext cx="1808744" cy="351760"/>
            </a:xfrm>
            <a:prstGeom prst="roundRect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en-US" sz="1400" dirty="0" smtClean="0">
                  <a:latin typeface="Arial" charset="0"/>
                  <a:ea typeface="SimSun" charset="-122"/>
                </a:rPr>
                <a:t>entity</a:t>
              </a:r>
              <a:r>
                <a:rPr kumimoji="0" lang="en-US" sz="1400" b="0" i="0" u="none" strike="noStrike" cap="none" normalizeH="0" dirty="0" smtClean="0">
                  <a:ln>
                    <a:noFill/>
                  </a:ln>
                  <a:effectLst/>
                  <a:latin typeface="Arial" charset="0"/>
                  <a:ea typeface="SimSun" charset="-122"/>
                </a:rPr>
                <a:t> identification</a:t>
              </a:r>
              <a:endParaRPr kumimoji="0" lang="en-US" sz="14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ea typeface="SimSun" charset="-122"/>
              </a:endParaRPr>
            </a:p>
          </p:txBody>
        </p:sp>
        <p:sp>
          <p:nvSpPr>
            <p:cNvPr id="12" name="Rounded Rectangle 11"/>
            <p:cNvSpPr/>
            <p:nvPr/>
          </p:nvSpPr>
          <p:spPr bwMode="auto">
            <a:xfrm>
              <a:off x="6396494" y="5425172"/>
              <a:ext cx="1731505" cy="442228"/>
            </a:xfrm>
            <a:prstGeom prst="roundRect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lang="en-US" sz="1400" dirty="0" smtClean="0">
                  <a:latin typeface="Arial" charset="0"/>
                  <a:ea typeface="SimSun" charset="-122"/>
                </a:rPr>
                <a:t>profile generation</a:t>
              </a:r>
              <a:endParaRPr kumimoji="0" lang="en-US" sz="14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ea typeface="SimSun" charset="-122"/>
              </a:endParaRPr>
            </a:p>
          </p:txBody>
        </p:sp>
        <p:sp>
          <p:nvSpPr>
            <p:cNvPr id="13" name="Rounded Rectangle 12"/>
            <p:cNvSpPr/>
            <p:nvPr/>
          </p:nvSpPr>
          <p:spPr bwMode="auto">
            <a:xfrm>
              <a:off x="5558294" y="4561572"/>
              <a:ext cx="1744205" cy="442228"/>
            </a:xfrm>
            <a:prstGeom prst="roundRect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en-US" sz="1400" dirty="0">
                  <a:latin typeface="Arial" charset="0"/>
                  <a:ea typeface="SimSun" charset="-122"/>
                </a:rPr>
                <a:t>c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effectLst/>
                  <a:latin typeface="Arial" charset="0"/>
                  <a:ea typeface="SimSun" charset="-122"/>
                </a:rPr>
                <a:t>onflict resolution</a:t>
              </a:r>
            </a:p>
          </p:txBody>
        </p:sp>
        <p:sp>
          <p:nvSpPr>
            <p:cNvPr id="14" name="Rounded Rectangle 13"/>
            <p:cNvSpPr/>
            <p:nvPr/>
          </p:nvSpPr>
          <p:spPr bwMode="auto">
            <a:xfrm>
              <a:off x="4040058" y="5387072"/>
              <a:ext cx="1700341" cy="378728"/>
            </a:xfrm>
            <a:prstGeom prst="roundRect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en-US" sz="1400" dirty="0" smtClean="0">
                  <a:latin typeface="Arial" charset="0"/>
                  <a:ea typeface="SimSun" charset="-122"/>
                </a:rPr>
                <a:t>profile </a:t>
              </a:r>
              <a:r>
                <a:rPr kumimoji="0" lang="en-US" sz="1400" b="0" i="0" u="none" strike="noStrike" cap="none" normalizeH="0" dirty="0" smtClean="0">
                  <a:ln>
                    <a:noFill/>
                  </a:ln>
                  <a:effectLst/>
                  <a:latin typeface="Arial" charset="0"/>
                  <a:ea typeface="SimSun" charset="-122"/>
                </a:rPr>
                <a:t>reasoning</a:t>
              </a:r>
              <a:endParaRPr kumimoji="0" lang="en-US" sz="14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ea typeface="SimSun" charset="-122"/>
              </a:endParaRPr>
            </a:p>
          </p:txBody>
        </p:sp>
        <p:sp>
          <p:nvSpPr>
            <p:cNvPr id="16" name="Freeform 15"/>
            <p:cNvSpPr/>
            <p:nvPr/>
          </p:nvSpPr>
          <p:spPr bwMode="auto">
            <a:xfrm>
              <a:off x="1128183" y="4546600"/>
              <a:ext cx="548217" cy="457200"/>
            </a:xfrm>
            <a:custGeom>
              <a:avLst/>
              <a:gdLst>
                <a:gd name="connsiteX0" fmla="*/ 52917 w 548217"/>
                <a:gd name="connsiteY0" fmla="*/ 0 h 457200"/>
                <a:gd name="connsiteX1" fmla="*/ 65617 w 548217"/>
                <a:gd name="connsiteY1" fmla="*/ 228600 h 457200"/>
                <a:gd name="connsiteX2" fmla="*/ 446617 w 548217"/>
                <a:gd name="connsiteY2" fmla="*/ 368300 h 457200"/>
                <a:gd name="connsiteX3" fmla="*/ 548217 w 548217"/>
                <a:gd name="connsiteY3" fmla="*/ 45720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8217" h="457200">
                  <a:moveTo>
                    <a:pt x="52917" y="0"/>
                  </a:moveTo>
                  <a:cubicBezTo>
                    <a:pt x="26458" y="83608"/>
                    <a:pt x="0" y="167217"/>
                    <a:pt x="65617" y="228600"/>
                  </a:cubicBezTo>
                  <a:cubicBezTo>
                    <a:pt x="131234" y="289983"/>
                    <a:pt x="366184" y="330200"/>
                    <a:pt x="446617" y="368300"/>
                  </a:cubicBezTo>
                  <a:cubicBezTo>
                    <a:pt x="527050" y="406400"/>
                    <a:pt x="548217" y="457200"/>
                    <a:pt x="548217" y="457200"/>
                  </a:cubicBezTo>
                </a:path>
              </a:pathLst>
            </a:cu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arrow" w="lg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7" name="Freeform 16"/>
            <p:cNvSpPr/>
            <p:nvPr/>
          </p:nvSpPr>
          <p:spPr bwMode="auto">
            <a:xfrm>
              <a:off x="1943100" y="4953000"/>
              <a:ext cx="1409700" cy="620183"/>
            </a:xfrm>
            <a:custGeom>
              <a:avLst/>
              <a:gdLst>
                <a:gd name="connsiteX0" fmla="*/ 0 w 1409700"/>
                <a:gd name="connsiteY0" fmla="*/ 419100 h 620183"/>
                <a:gd name="connsiteX1" fmla="*/ 317500 w 1409700"/>
                <a:gd name="connsiteY1" fmla="*/ 609600 h 620183"/>
                <a:gd name="connsiteX2" fmla="*/ 1041400 w 1409700"/>
                <a:gd name="connsiteY2" fmla="*/ 482600 h 620183"/>
                <a:gd name="connsiteX3" fmla="*/ 1409700 w 1409700"/>
                <a:gd name="connsiteY3" fmla="*/ 0 h 620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9700" h="620183">
                  <a:moveTo>
                    <a:pt x="0" y="419100"/>
                  </a:moveTo>
                  <a:cubicBezTo>
                    <a:pt x="71966" y="509058"/>
                    <a:pt x="143933" y="599017"/>
                    <a:pt x="317500" y="609600"/>
                  </a:cubicBezTo>
                  <a:cubicBezTo>
                    <a:pt x="491067" y="620183"/>
                    <a:pt x="859367" y="584200"/>
                    <a:pt x="1041400" y="482600"/>
                  </a:cubicBezTo>
                  <a:cubicBezTo>
                    <a:pt x="1223433" y="381000"/>
                    <a:pt x="1409700" y="0"/>
                    <a:pt x="1409700" y="0"/>
                  </a:cubicBezTo>
                </a:path>
              </a:pathLst>
            </a:cu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arrow" w="lg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8" name="Freeform 17"/>
            <p:cNvSpPr/>
            <p:nvPr/>
          </p:nvSpPr>
          <p:spPr bwMode="auto">
            <a:xfrm>
              <a:off x="4038600" y="4927600"/>
              <a:ext cx="508000" cy="457200"/>
            </a:xfrm>
            <a:custGeom>
              <a:avLst/>
              <a:gdLst>
                <a:gd name="connsiteX0" fmla="*/ 0 w 508000"/>
                <a:gd name="connsiteY0" fmla="*/ 0 h 457200"/>
                <a:gd name="connsiteX1" fmla="*/ 381000 w 508000"/>
                <a:gd name="connsiteY1" fmla="*/ 241300 h 457200"/>
                <a:gd name="connsiteX2" fmla="*/ 508000 w 508000"/>
                <a:gd name="connsiteY2" fmla="*/ 45720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8000" h="457200">
                  <a:moveTo>
                    <a:pt x="0" y="0"/>
                  </a:moveTo>
                  <a:cubicBezTo>
                    <a:pt x="148166" y="82550"/>
                    <a:pt x="296333" y="165100"/>
                    <a:pt x="381000" y="241300"/>
                  </a:cubicBezTo>
                  <a:cubicBezTo>
                    <a:pt x="465667" y="317500"/>
                    <a:pt x="508000" y="457200"/>
                    <a:pt x="508000" y="457200"/>
                  </a:cubicBezTo>
                </a:path>
              </a:pathLst>
            </a:cu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arrow" w="lg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9" name="Freeform 18"/>
            <p:cNvSpPr/>
            <p:nvPr/>
          </p:nvSpPr>
          <p:spPr bwMode="auto">
            <a:xfrm>
              <a:off x="5422900" y="5003800"/>
              <a:ext cx="635000" cy="330200"/>
            </a:xfrm>
            <a:custGeom>
              <a:avLst/>
              <a:gdLst>
                <a:gd name="connsiteX0" fmla="*/ 0 w 635000"/>
                <a:gd name="connsiteY0" fmla="*/ 330200 h 330200"/>
                <a:gd name="connsiteX1" fmla="*/ 215900 w 635000"/>
                <a:gd name="connsiteY1" fmla="*/ 177800 h 330200"/>
                <a:gd name="connsiteX2" fmla="*/ 508000 w 635000"/>
                <a:gd name="connsiteY2" fmla="*/ 241300 h 330200"/>
                <a:gd name="connsiteX3" fmla="*/ 635000 w 635000"/>
                <a:gd name="connsiteY3" fmla="*/ 0 h 33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5000" h="330200">
                  <a:moveTo>
                    <a:pt x="0" y="330200"/>
                  </a:moveTo>
                  <a:cubicBezTo>
                    <a:pt x="65616" y="261408"/>
                    <a:pt x="131233" y="192617"/>
                    <a:pt x="215900" y="177800"/>
                  </a:cubicBezTo>
                  <a:cubicBezTo>
                    <a:pt x="300567" y="162983"/>
                    <a:pt x="438150" y="270933"/>
                    <a:pt x="508000" y="241300"/>
                  </a:cubicBezTo>
                  <a:cubicBezTo>
                    <a:pt x="577850" y="211667"/>
                    <a:pt x="635000" y="0"/>
                    <a:pt x="635000" y="0"/>
                  </a:cubicBezTo>
                </a:path>
              </a:pathLst>
            </a:cu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arrow" w="lg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20" name="Freeform 19"/>
            <p:cNvSpPr/>
            <p:nvPr/>
          </p:nvSpPr>
          <p:spPr bwMode="auto">
            <a:xfrm>
              <a:off x="6858000" y="5003800"/>
              <a:ext cx="681567" cy="419100"/>
            </a:xfrm>
            <a:custGeom>
              <a:avLst/>
              <a:gdLst>
                <a:gd name="connsiteX0" fmla="*/ 0 w 681567"/>
                <a:gd name="connsiteY0" fmla="*/ 0 h 419100"/>
                <a:gd name="connsiteX1" fmla="*/ 304800 w 681567"/>
                <a:gd name="connsiteY1" fmla="*/ 190500 h 419100"/>
                <a:gd name="connsiteX2" fmla="*/ 622300 w 681567"/>
                <a:gd name="connsiteY2" fmla="*/ 254000 h 419100"/>
                <a:gd name="connsiteX3" fmla="*/ 660400 w 681567"/>
                <a:gd name="connsiteY3" fmla="*/ 419100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1567" h="419100">
                  <a:moveTo>
                    <a:pt x="0" y="0"/>
                  </a:moveTo>
                  <a:cubicBezTo>
                    <a:pt x="100541" y="74083"/>
                    <a:pt x="201083" y="148167"/>
                    <a:pt x="304800" y="190500"/>
                  </a:cubicBezTo>
                  <a:cubicBezTo>
                    <a:pt x="408517" y="232833"/>
                    <a:pt x="563033" y="215900"/>
                    <a:pt x="622300" y="254000"/>
                  </a:cubicBezTo>
                  <a:cubicBezTo>
                    <a:pt x="681567" y="292100"/>
                    <a:pt x="660400" y="419100"/>
                    <a:pt x="660400" y="419100"/>
                  </a:cubicBezTo>
                </a:path>
              </a:pathLst>
            </a:cu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arrow" w="lg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User modeling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dirty="0" smtClean="0"/>
              <a:t>Definition</a:t>
            </a:r>
            <a:r>
              <a:rPr lang="en-US" dirty="0" smtClean="0"/>
              <a:t>: </a:t>
            </a:r>
            <a:r>
              <a:rPr lang="en-US" b="1" i="1" dirty="0" smtClean="0"/>
              <a:t>User modeling</a:t>
            </a:r>
            <a:r>
              <a:rPr lang="en-US" dirty="0" smtClean="0"/>
              <a:t> is the </a:t>
            </a:r>
            <a:r>
              <a:rPr lang="en-US" b="1" dirty="0" smtClean="0"/>
              <a:t>process</a:t>
            </a:r>
            <a:r>
              <a:rPr lang="en-US" dirty="0" smtClean="0"/>
              <a:t> of creating user profiles following the definitions and rules of the user model. This includes the </a:t>
            </a:r>
            <a:r>
              <a:rPr lang="en-US" b="1" dirty="0" smtClean="0"/>
              <a:t>derivation</a:t>
            </a:r>
            <a:r>
              <a:rPr lang="en-US" dirty="0" smtClean="0"/>
              <a:t> of </a:t>
            </a:r>
            <a:r>
              <a:rPr lang="en-US" b="1" dirty="0" smtClean="0"/>
              <a:t>new</a:t>
            </a:r>
            <a:r>
              <a:rPr lang="en-US" dirty="0" smtClean="0"/>
              <a:t> user profile characteristics from </a:t>
            </a:r>
            <a:r>
              <a:rPr lang="en-US" b="1" dirty="0" smtClean="0"/>
              <a:t>observations</a:t>
            </a:r>
            <a:r>
              <a:rPr lang="en-US" dirty="0" smtClean="0"/>
              <a:t> about the user and the </a:t>
            </a:r>
            <a:r>
              <a:rPr lang="en-US" b="1" dirty="0" smtClean="0"/>
              <a:t>old</a:t>
            </a:r>
            <a:r>
              <a:rPr lang="en-US" dirty="0" smtClean="0"/>
              <a:t> user profile, based on the user model.</a:t>
            </a:r>
          </a:p>
          <a:p>
            <a:endParaRPr lang="en-US" dirty="0" smtClean="0"/>
          </a:p>
          <a:p>
            <a:r>
              <a:rPr lang="en-US" dirty="0" smtClean="0"/>
              <a:t>So, user modeling is the process of </a:t>
            </a:r>
            <a:r>
              <a:rPr lang="en-US" b="1" dirty="0" smtClean="0"/>
              <a:t>representing the user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Conference series: first UM, now UMAP</a:t>
            </a:r>
          </a:p>
          <a:p>
            <a:r>
              <a:rPr lang="en-US" dirty="0" smtClean="0"/>
              <a:t>Journal: UMUAI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8458200" cy="1470025"/>
          </a:xfrm>
        </p:spPr>
        <p:txBody>
          <a:bodyPr/>
          <a:lstStyle/>
          <a:p>
            <a:pPr marL="0" indent="0"/>
            <a:r>
              <a:rPr lang="en-US" dirty="0" smtClean="0"/>
              <a:t>Exploiting </a:t>
            </a:r>
            <a:r>
              <a:rPr lang="en-US" dirty="0" err="1" smtClean="0"/>
              <a:t>Microblogging</a:t>
            </a:r>
            <a:r>
              <a:rPr lang="en-US" dirty="0" smtClean="0"/>
              <a:t> Activities for Personalizing the Social Web</a:t>
            </a:r>
            <a:endParaRPr lang="en-US" dirty="0" smtClean="0"/>
          </a:p>
        </p:txBody>
      </p:sp>
      <p:sp>
        <p:nvSpPr>
          <p:cNvPr id="119811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>
              <a:solidFill>
                <a:srgbClr val="0C68A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Press_nyt_logo-250x1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5954" y="4984424"/>
            <a:ext cx="925700" cy="620855"/>
          </a:xfrm>
          <a:prstGeom prst="rect">
            <a:avLst/>
          </a:prstGeom>
        </p:spPr>
      </p:pic>
      <p:pic>
        <p:nvPicPr>
          <p:cNvPr id="175" name="Picture 174" descr="nos-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382" y="4865344"/>
            <a:ext cx="545136" cy="219155"/>
          </a:xfrm>
          <a:prstGeom prst="rect">
            <a:avLst/>
          </a:prstGeom>
        </p:spPr>
      </p:pic>
      <p:grpSp>
        <p:nvGrpSpPr>
          <p:cNvPr id="2" name="Group 62"/>
          <p:cNvGrpSpPr/>
          <p:nvPr/>
        </p:nvGrpSpPr>
        <p:grpSpPr>
          <a:xfrm>
            <a:off x="717113" y="991567"/>
            <a:ext cx="3582319" cy="2393907"/>
            <a:chOff x="8261350" y="1888331"/>
            <a:chExt cx="7010400" cy="4191000"/>
          </a:xfrm>
        </p:grpSpPr>
        <p:sp>
          <p:nvSpPr>
            <p:cNvPr id="57" name="Rectangle 56"/>
            <p:cNvSpPr/>
            <p:nvPr/>
          </p:nvSpPr>
          <p:spPr bwMode="auto">
            <a:xfrm>
              <a:off x="8261350" y="1888331"/>
              <a:ext cx="7010400" cy="4191000"/>
            </a:xfrm>
            <a:prstGeom prst="rect">
              <a:avLst/>
            </a:prstGeom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defTabSz="489295"/>
              <a:endParaRPr lang="en-US" sz="1200" dirty="0">
                <a:solidFill>
                  <a:schemeClr val="tx1"/>
                </a:solidFill>
                <a:latin typeface="Tahoma" pitchFamily="34" charset="0"/>
              </a:endParaRPr>
            </a:p>
          </p:txBody>
        </p:sp>
        <p:pic>
          <p:nvPicPr>
            <p:cNvPr id="58" name="Picture 57" descr="nathan_lane-710304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37550" y="2116931"/>
              <a:ext cx="3663696" cy="2261616"/>
            </a:xfrm>
            <a:prstGeom prst="rect">
              <a:avLst/>
            </a:prstGeom>
          </p:spPr>
        </p:pic>
        <p:pic>
          <p:nvPicPr>
            <p:cNvPr id="59" name="Picture 58" descr="twitter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071350" y="2040731"/>
              <a:ext cx="1353766" cy="1353766"/>
            </a:xfrm>
            <a:prstGeom prst="rect">
              <a:avLst/>
            </a:prstGeom>
          </p:spPr>
        </p:pic>
        <p:pic>
          <p:nvPicPr>
            <p:cNvPr id="60" name="Picture 20" descr="twitter_logo_header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2299950" y="3564731"/>
              <a:ext cx="2673496" cy="658559"/>
            </a:xfrm>
            <a:prstGeom prst="rect">
              <a:avLst/>
            </a:prstGeom>
            <a:noFill/>
          </p:spPr>
        </p:pic>
        <p:sp>
          <p:nvSpPr>
            <p:cNvPr id="61" name="Rounded Rectangle 60"/>
            <p:cNvSpPr/>
            <p:nvPr/>
          </p:nvSpPr>
          <p:spPr bwMode="auto">
            <a:xfrm>
              <a:off x="8413750" y="4707731"/>
              <a:ext cx="6705600" cy="9906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r>
                <a:rPr lang="en-US" sz="1900" dirty="0"/>
                <a:t>I like this http://bit.ly/4Gfd2</a:t>
              </a:r>
            </a:p>
          </p:txBody>
        </p:sp>
      </p:grpSp>
      <p:sp>
        <p:nvSpPr>
          <p:cNvPr id="4" name="Title 1"/>
          <p:cNvSpPr>
            <a:spLocks noGrp="1"/>
          </p:cNvSpPr>
          <p:nvPr>
            <p:ph type="title" idx="4294967295"/>
          </p:nvPr>
        </p:nvSpPr>
        <p:spPr>
          <a:xfrm>
            <a:off x="676327" y="111932"/>
            <a:ext cx="8404173" cy="501451"/>
          </a:xfrm>
        </p:spPr>
        <p:txBody>
          <a:bodyPr/>
          <a:lstStyle/>
          <a:p>
            <a:r>
              <a:rPr lang="en-US" sz="2400" b="1" dirty="0" smtClean="0">
                <a:latin typeface="+mn-lt"/>
              </a:rPr>
              <a:t>Analyzing temporal dynamics of Twitter-based Profiles </a:t>
            </a:r>
            <a:br>
              <a:rPr lang="en-US" sz="2400" b="1" dirty="0" smtClean="0">
                <a:latin typeface="+mn-lt"/>
              </a:rPr>
            </a:br>
            <a:r>
              <a:rPr lang="en-US" sz="2400" b="1" dirty="0" smtClean="0">
                <a:latin typeface="+mn-lt"/>
              </a:rPr>
              <a:t>for Personalized Recommendations (in time)</a:t>
            </a:r>
            <a:endParaRPr lang="en-US" sz="2400" b="1" dirty="0">
              <a:latin typeface="+mn-lt"/>
            </a:endParaRPr>
          </a:p>
        </p:txBody>
      </p:sp>
      <p:grpSp>
        <p:nvGrpSpPr>
          <p:cNvPr id="3" name="Group 170"/>
          <p:cNvGrpSpPr/>
          <p:nvPr/>
        </p:nvGrpSpPr>
        <p:grpSpPr>
          <a:xfrm>
            <a:off x="520888" y="2863167"/>
            <a:ext cx="3311285" cy="1180531"/>
            <a:chOff x="1019350" y="5012531"/>
            <a:chExt cx="6480000" cy="2066749"/>
          </a:xfrm>
        </p:grpSpPr>
        <p:sp>
          <p:nvSpPr>
            <p:cNvPr id="6" name="Rounded Rectangle 5"/>
            <p:cNvSpPr/>
            <p:nvPr/>
          </p:nvSpPr>
          <p:spPr bwMode="auto">
            <a:xfrm>
              <a:off x="1019350" y="5012531"/>
              <a:ext cx="6480000" cy="1440000"/>
            </a:xfrm>
            <a:prstGeom prst="roundRect">
              <a:avLst/>
            </a:prstGeom>
            <a:ln w="6350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240401" hangingPunct="0">
                <a:lnSpc>
                  <a:spcPct val="93000"/>
                </a:lnSpc>
                <a:buClr>
                  <a:srgbClr val="000000"/>
                </a:buClr>
                <a:buSzPct val="100000"/>
              </a:pPr>
              <a:r>
                <a:rPr lang="en-US" sz="2100" b="1" dirty="0">
                  <a:latin typeface="Arial" charset="0"/>
                  <a:ea typeface="SimSun" charset="-122"/>
                </a:rPr>
                <a:t>Analysis and </a:t>
              </a:r>
            </a:p>
            <a:p>
              <a:pPr defTabSz="240401" hangingPunct="0">
                <a:lnSpc>
                  <a:spcPct val="93000"/>
                </a:lnSpc>
                <a:buClr>
                  <a:srgbClr val="000000"/>
                </a:buClr>
                <a:buSzPct val="100000"/>
              </a:pPr>
              <a:r>
                <a:rPr lang="en-US" sz="2100" b="1" dirty="0">
                  <a:latin typeface="Arial" charset="0"/>
                  <a:ea typeface="SimSun" charset="-122"/>
                </a:rPr>
                <a:t>User Modeling</a:t>
              </a:r>
            </a:p>
          </p:txBody>
        </p:sp>
        <p:sp>
          <p:nvSpPr>
            <p:cNvPr id="7" name="Right Arrow 6"/>
            <p:cNvSpPr/>
            <p:nvPr/>
          </p:nvSpPr>
          <p:spPr bwMode="auto">
            <a:xfrm rot="16200000">
              <a:off x="3935307" y="6581988"/>
              <a:ext cx="542749" cy="451835"/>
            </a:xfrm>
            <a:prstGeom prst="rightArrow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defTabSz="240401" hangingPunct="0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1000" dirty="0">
                <a:latin typeface="Arial" charset="0"/>
                <a:ea typeface="SimSun" charset="-122"/>
              </a:endParaRPr>
            </a:p>
          </p:txBody>
        </p:sp>
      </p:grpSp>
      <p:sp>
        <p:nvSpPr>
          <p:cNvPr id="14" name="Right Arrow 13"/>
          <p:cNvSpPr/>
          <p:nvPr/>
        </p:nvSpPr>
        <p:spPr bwMode="auto">
          <a:xfrm rot="16200000">
            <a:off x="2005813" y="5160723"/>
            <a:ext cx="310019" cy="230888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48930" tIns="24465" rIns="48930" bIns="24465" numCol="1" rtlCol="0" anchor="t" anchorCtr="0" compatLnSpc="1">
            <a:prstTxWarp prst="textNoShape">
              <a:avLst/>
            </a:prstTxWarp>
          </a:bodyPr>
          <a:lstStyle/>
          <a:p>
            <a:pPr algn="l" defTabSz="240401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sz="1000" dirty="0">
              <a:latin typeface="Arial" charset="0"/>
              <a:ea typeface="SimSun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43573" y="5561753"/>
            <a:ext cx="800580" cy="311018"/>
          </a:xfrm>
          <a:prstGeom prst="rect">
            <a:avLst/>
          </a:prstGeom>
          <a:noFill/>
        </p:spPr>
        <p:txBody>
          <a:bodyPr wrap="none" lIns="48930" tIns="24465" rIns="48930" bIns="24465" rtlCol="0">
            <a:spAutoFit/>
          </a:bodyPr>
          <a:lstStyle/>
          <a:p>
            <a:r>
              <a:rPr lang="en-US" sz="1700" i="1" dirty="0"/>
              <a:t>tweets</a:t>
            </a:r>
          </a:p>
        </p:txBody>
      </p:sp>
      <p:sp>
        <p:nvSpPr>
          <p:cNvPr id="17" name="Rounded Rectangle 16"/>
          <p:cNvSpPr/>
          <p:nvPr/>
        </p:nvSpPr>
        <p:spPr bwMode="auto">
          <a:xfrm>
            <a:off x="522421" y="4173390"/>
            <a:ext cx="3309752" cy="822531"/>
          </a:xfrm>
          <a:prstGeom prst="roundRect">
            <a:avLst/>
          </a:prstGeom>
          <a:ln w="635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48930" tIns="24465" rIns="48930" bIns="24465" numCol="1" rtlCol="0" anchor="ctr" anchorCtr="0" compatLnSpc="1">
            <a:prstTxWarp prst="textNoShape">
              <a:avLst/>
            </a:prstTxWarp>
          </a:bodyPr>
          <a:lstStyle/>
          <a:p>
            <a:pPr defTabSz="240401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sz="2100" b="1" dirty="0">
                <a:latin typeface="Arial" charset="0"/>
                <a:ea typeface="SimSun" charset="-122"/>
              </a:rPr>
              <a:t>Semantic Enrichment, Linkage, Alignment</a:t>
            </a:r>
          </a:p>
        </p:txBody>
      </p:sp>
      <p:pic>
        <p:nvPicPr>
          <p:cNvPr id="25" name="Picture 24" descr="twitte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484" y="5474703"/>
            <a:ext cx="504993" cy="564486"/>
          </a:xfrm>
          <a:prstGeom prst="rect">
            <a:avLst/>
          </a:prstGeom>
        </p:spPr>
      </p:pic>
      <p:pic>
        <p:nvPicPr>
          <p:cNvPr id="26" name="Picture 20" descr="twitter_logo_heade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67580" y="5689704"/>
            <a:ext cx="1111167" cy="305959"/>
          </a:xfrm>
          <a:prstGeom prst="rect">
            <a:avLst/>
          </a:prstGeom>
          <a:noFill/>
        </p:spPr>
      </p:pic>
      <p:sp>
        <p:nvSpPr>
          <p:cNvPr id="29" name="Right Arrow 28"/>
          <p:cNvSpPr/>
          <p:nvPr/>
        </p:nvSpPr>
        <p:spPr bwMode="auto">
          <a:xfrm rot="13439865">
            <a:off x="4019751" y="4622846"/>
            <a:ext cx="277345" cy="258089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48930" tIns="24465" rIns="48930" bIns="24465" numCol="1" rtlCol="0" anchor="t" anchorCtr="0" compatLnSpc="1">
            <a:prstTxWarp prst="textNoShape">
              <a:avLst/>
            </a:prstTxWarp>
          </a:bodyPr>
          <a:lstStyle/>
          <a:p>
            <a:pPr algn="l" defTabSz="240401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sz="1000" dirty="0">
              <a:latin typeface="Arial" charset="0"/>
              <a:ea typeface="SimSun" charset="-122"/>
            </a:endParaRPr>
          </a:p>
        </p:txBody>
      </p:sp>
      <p:grpSp>
        <p:nvGrpSpPr>
          <p:cNvPr id="5" name="Group 44"/>
          <p:cNvGrpSpPr/>
          <p:nvPr/>
        </p:nvGrpSpPr>
        <p:grpSpPr>
          <a:xfrm>
            <a:off x="2313581" y="5387651"/>
            <a:ext cx="1246024" cy="609358"/>
            <a:chOff x="4508139" y="9738619"/>
            <a:chExt cx="1772011" cy="607912"/>
          </a:xfrm>
        </p:grpSpPr>
        <p:sp>
          <p:nvSpPr>
            <p:cNvPr id="30" name="Rectangle 29"/>
            <p:cNvSpPr/>
            <p:nvPr/>
          </p:nvSpPr>
          <p:spPr>
            <a:xfrm>
              <a:off x="5541105" y="10065518"/>
              <a:ext cx="126639" cy="151978"/>
            </a:xfrm>
            <a:prstGeom prst="rect">
              <a:avLst/>
            </a:prstGeom>
            <a:solidFill>
              <a:srgbClr val="025195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0" tIns="45710" rIns="91420" bIns="45710"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667744" y="9814608"/>
              <a:ext cx="126639" cy="151978"/>
            </a:xfrm>
            <a:prstGeom prst="rect">
              <a:avLst/>
            </a:prstGeom>
            <a:solidFill>
              <a:srgbClr val="025195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0" tIns="45710" rIns="91420" bIns="45710"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779105" y="10194553"/>
              <a:ext cx="126639" cy="151978"/>
            </a:xfrm>
            <a:prstGeom prst="rect">
              <a:avLst/>
            </a:prstGeom>
            <a:solidFill>
              <a:srgbClr val="025195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0" tIns="45710" rIns="91420" bIns="45710"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782585" y="10118564"/>
              <a:ext cx="126639" cy="151978"/>
            </a:xfrm>
            <a:prstGeom prst="rect">
              <a:avLst/>
            </a:prstGeom>
            <a:solidFill>
              <a:srgbClr val="025195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0" tIns="45710" rIns="91420" bIns="45710"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845905" y="9913540"/>
              <a:ext cx="126639" cy="151978"/>
            </a:xfrm>
            <a:prstGeom prst="rect">
              <a:avLst/>
            </a:prstGeom>
            <a:solidFill>
              <a:srgbClr val="025195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0" tIns="45710" rIns="91420" bIns="45710"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6153511" y="9890597"/>
              <a:ext cx="126639" cy="151978"/>
            </a:xfrm>
            <a:prstGeom prst="rect">
              <a:avLst/>
            </a:prstGeom>
            <a:solidFill>
              <a:srgbClr val="025195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0" tIns="45710" rIns="91420" bIns="45710"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779105" y="9814608"/>
              <a:ext cx="126639" cy="151978"/>
            </a:xfrm>
            <a:prstGeom prst="rect">
              <a:avLst/>
            </a:prstGeom>
            <a:solidFill>
              <a:srgbClr val="025195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0" tIns="45710" rIns="91420" bIns="45710"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4842424" y="10042575"/>
              <a:ext cx="126639" cy="151978"/>
            </a:xfrm>
            <a:prstGeom prst="rect">
              <a:avLst/>
            </a:prstGeom>
            <a:solidFill>
              <a:srgbClr val="025195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0" tIns="45710" rIns="91420" bIns="45710"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063409" y="9814608"/>
              <a:ext cx="126639" cy="151978"/>
            </a:xfrm>
            <a:prstGeom prst="rect">
              <a:avLst/>
            </a:prstGeom>
            <a:solidFill>
              <a:srgbClr val="025195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0" tIns="45710" rIns="91420" bIns="45710"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5063409" y="10194553"/>
              <a:ext cx="126639" cy="151978"/>
            </a:xfrm>
            <a:prstGeom prst="rect">
              <a:avLst/>
            </a:prstGeom>
            <a:solidFill>
              <a:srgbClr val="025195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0" tIns="45710" rIns="91420" bIns="45710"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5236304" y="10042575"/>
              <a:ext cx="126639" cy="151978"/>
            </a:xfrm>
            <a:prstGeom prst="rect">
              <a:avLst/>
            </a:prstGeom>
            <a:solidFill>
              <a:srgbClr val="025195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0" tIns="45710" rIns="91420" bIns="45710"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6124944" y="10194553"/>
              <a:ext cx="126639" cy="151978"/>
            </a:xfrm>
            <a:prstGeom prst="rect">
              <a:avLst/>
            </a:prstGeom>
            <a:solidFill>
              <a:srgbClr val="025195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0" tIns="45710" rIns="91420" bIns="45710"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299624" y="9738619"/>
              <a:ext cx="126639" cy="151978"/>
            </a:xfrm>
            <a:prstGeom prst="rect">
              <a:avLst/>
            </a:prstGeom>
            <a:solidFill>
              <a:srgbClr val="025195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0" tIns="45710" rIns="91420" bIns="45710"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508139" y="9738619"/>
              <a:ext cx="126639" cy="151978"/>
            </a:xfrm>
            <a:prstGeom prst="rect">
              <a:avLst/>
            </a:prstGeom>
            <a:solidFill>
              <a:srgbClr val="025195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0" tIns="45710" rIns="91420" bIns="45710"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4652466" y="10065518"/>
              <a:ext cx="126639" cy="151978"/>
            </a:xfrm>
            <a:prstGeom prst="rect">
              <a:avLst/>
            </a:prstGeom>
            <a:solidFill>
              <a:srgbClr val="025195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0" tIns="45710" rIns="91420" bIns="45710"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8" name="Picture 47" descr="bbc-logo1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45457" y="5822907"/>
            <a:ext cx="530029" cy="232376"/>
          </a:xfrm>
          <a:prstGeom prst="rect">
            <a:avLst/>
          </a:prstGeom>
        </p:spPr>
      </p:pic>
      <p:pic>
        <p:nvPicPr>
          <p:cNvPr id="49" name="Picture 48" descr="news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5629" y="5387651"/>
            <a:ext cx="784317" cy="664180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4412279" y="4952636"/>
            <a:ext cx="102320" cy="1736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8919" tIns="24459" rIns="48919" bIns="24459"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4543589" y="5039446"/>
            <a:ext cx="102320" cy="1736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8919" tIns="24459" rIns="48919" bIns="24459"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4251157" y="5039446"/>
            <a:ext cx="102320" cy="1736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8919" tIns="24459" rIns="48919" bIns="24459"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4679190" y="5213790"/>
            <a:ext cx="102320" cy="1736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8919" tIns="24459" rIns="48919" bIns="24459"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4883506" y="5214031"/>
            <a:ext cx="102320" cy="1736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8919" tIns="24459" rIns="48919" bIns="24459"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4801662" y="4952636"/>
            <a:ext cx="102320" cy="1736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8919" tIns="24459" rIns="48919" bIns="24459" rtlCol="0" anchor="ctr"/>
          <a:lstStyle/>
          <a:p>
            <a:pPr algn="ctr"/>
            <a:endParaRPr lang="en-US"/>
          </a:p>
        </p:txBody>
      </p:sp>
      <p:grpSp>
        <p:nvGrpSpPr>
          <p:cNvPr id="8" name="Group 113"/>
          <p:cNvGrpSpPr/>
          <p:nvPr/>
        </p:nvGrpSpPr>
        <p:grpSpPr>
          <a:xfrm>
            <a:off x="4260494" y="981944"/>
            <a:ext cx="4750467" cy="3067202"/>
            <a:chOff x="8337550" y="1719084"/>
            <a:chExt cx="9296400" cy="5369731"/>
          </a:xfrm>
        </p:grpSpPr>
        <p:grpSp>
          <p:nvGrpSpPr>
            <p:cNvPr id="11" name="Group 69"/>
            <p:cNvGrpSpPr/>
            <p:nvPr/>
          </p:nvGrpSpPr>
          <p:grpSpPr>
            <a:xfrm>
              <a:off x="10623550" y="1719084"/>
              <a:ext cx="7010400" cy="5369731"/>
              <a:chOff x="10166350" y="1812131"/>
              <a:chExt cx="7010400" cy="5369731"/>
            </a:xfrm>
          </p:grpSpPr>
          <p:sp>
            <p:nvSpPr>
              <p:cNvPr id="69" name="Rectangle 68"/>
              <p:cNvSpPr/>
              <p:nvPr/>
            </p:nvSpPr>
            <p:spPr bwMode="auto">
              <a:xfrm>
                <a:off x="10166350" y="1812131"/>
                <a:ext cx="7010400" cy="5029200"/>
              </a:xfrm>
              <a:prstGeom prst="rect">
                <a:avLst/>
              </a:prstGeom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r" defTabSz="489295"/>
                <a:endParaRPr lang="en-US" sz="1200" dirty="0">
                  <a:solidFill>
                    <a:schemeClr val="tx1"/>
                  </a:solidFill>
                  <a:latin typeface="Tahoma" pitchFamily="34" charset="0"/>
                </a:endParaRPr>
              </a:p>
            </p:txBody>
          </p:sp>
          <p:pic>
            <p:nvPicPr>
              <p:cNvPr id="64" name="Picture 63" descr="schiavone-sportsman.jpg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4814550" y="2650331"/>
                <a:ext cx="1752600" cy="2081947"/>
              </a:xfrm>
              <a:prstGeom prst="rect">
                <a:avLst/>
              </a:prstGeom>
            </p:spPr>
          </p:pic>
          <p:sp>
            <p:nvSpPr>
              <p:cNvPr id="65" name="TextBox 64"/>
              <p:cNvSpPr txBox="1"/>
              <p:nvPr/>
            </p:nvSpPr>
            <p:spPr>
              <a:xfrm>
                <a:off x="11766550" y="2116930"/>
                <a:ext cx="4953000" cy="50649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300" b="1" dirty="0"/>
                  <a:t>Francesca </a:t>
                </a:r>
                <a:r>
                  <a:rPr lang="en-US" sz="1300" b="1" dirty="0" err="1"/>
                  <a:t>Schiavone</a:t>
                </a:r>
                <a:r>
                  <a:rPr lang="en-US" sz="1300" b="1" dirty="0"/>
                  <a:t> is great!</a:t>
                </a:r>
              </a:p>
              <a:p>
                <a:pPr algn="l"/>
                <a:endParaRPr lang="en-US" sz="1300" b="1" dirty="0"/>
              </a:p>
              <a:p>
                <a:pPr algn="l"/>
                <a:r>
                  <a:rPr lang="en-US" sz="1300" dirty="0"/>
                  <a:t>Thirty in women's</a:t>
                </a:r>
              </a:p>
              <a:p>
                <a:pPr algn="l"/>
                <a:r>
                  <a:rPr lang="en-US" sz="1300" dirty="0"/>
                  <a:t>tennis is primordially </a:t>
                </a:r>
              </a:p>
              <a:p>
                <a:pPr algn="l"/>
                <a:r>
                  <a:rPr lang="en-US" sz="1300" dirty="0"/>
                  <a:t>old, an age when </a:t>
                </a:r>
              </a:p>
              <a:p>
                <a:pPr algn="l"/>
                <a:r>
                  <a:rPr lang="en-US" sz="1300" dirty="0"/>
                  <a:t>agility and desire </a:t>
                </a:r>
              </a:p>
              <a:p>
                <a:pPr algn="l"/>
                <a:r>
                  <a:rPr lang="en-US" sz="1300" dirty="0"/>
                  <a:t>recedes as the </a:t>
                </a:r>
              </a:p>
              <a:p>
                <a:pPr algn="l"/>
                <a:r>
                  <a:rPr lang="en-US" sz="1300" dirty="0"/>
                  <a:t>next wave of younger/faster/stronger players encroaches. It's uncommon for any athlete to have a breakthrough season at 30, but it's exceedingly…</a:t>
                </a:r>
                <a:endParaRPr lang="en-US" sz="1300" b="1" dirty="0"/>
              </a:p>
              <a:p>
                <a:pPr algn="l"/>
                <a:endParaRPr lang="en-US" sz="1300" dirty="0"/>
              </a:p>
            </p:txBody>
          </p:sp>
          <p:pic>
            <p:nvPicPr>
              <p:cNvPr id="66" name="Picture 65" descr="blogger_logo.png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179050" y="2214412"/>
                <a:ext cx="1587500" cy="1578919"/>
              </a:xfrm>
              <a:prstGeom prst="rect">
                <a:avLst/>
              </a:prstGeom>
            </p:spPr>
          </p:pic>
        </p:grpSp>
        <p:cxnSp>
          <p:nvCxnSpPr>
            <p:cNvPr id="67" name="Straight Arrow Connector 66"/>
            <p:cNvCxnSpPr>
              <a:endCxn id="69" idx="1"/>
            </p:cNvCxnSpPr>
            <p:nvPr/>
          </p:nvCxnSpPr>
          <p:spPr bwMode="auto">
            <a:xfrm flipV="1">
              <a:off x="8337550" y="4233684"/>
              <a:ext cx="2286000" cy="855047"/>
            </a:xfrm>
            <a:prstGeom prst="straightConnector1">
              <a:avLst/>
            </a:prstGeom>
            <a:solidFill>
              <a:schemeClr val="accent1"/>
            </a:solidFill>
            <a:ln w="127000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2" name="Group 112"/>
          <p:cNvGrpSpPr/>
          <p:nvPr/>
        </p:nvGrpSpPr>
        <p:grpSpPr>
          <a:xfrm>
            <a:off x="5815155" y="3864256"/>
            <a:ext cx="3395901" cy="1949000"/>
            <a:chOff x="11379933" y="6765131"/>
            <a:chExt cx="6645590" cy="3412104"/>
          </a:xfrm>
        </p:grpSpPr>
        <p:sp>
          <p:nvSpPr>
            <p:cNvPr id="76" name="Oval 75"/>
            <p:cNvSpPr/>
            <p:nvPr/>
          </p:nvSpPr>
          <p:spPr>
            <a:xfrm>
              <a:off x="14966950" y="7374731"/>
              <a:ext cx="551735" cy="552171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88900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5414959" y="7298531"/>
              <a:ext cx="2610564" cy="6196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0" dirty="0" err="1"/>
                <a:t>topic:Tennis</a:t>
              </a:r>
              <a:endParaRPr lang="en-US" sz="1700" dirty="0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5758088" y="9584530"/>
              <a:ext cx="2028494" cy="5927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/>
                <a:t>oc:Sports</a:t>
              </a:r>
              <a:endParaRPr lang="en-US" sz="1600" dirty="0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11838590" y="9584530"/>
              <a:ext cx="3618946" cy="5927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/>
                <a:t>event:FrenchOpen</a:t>
              </a:r>
              <a:endParaRPr lang="en-US" sz="1600" dirty="0"/>
            </a:p>
          </p:txBody>
        </p:sp>
        <p:cxnSp>
          <p:nvCxnSpPr>
            <p:cNvPr id="87" name="Straight Connector 86"/>
            <p:cNvCxnSpPr>
              <a:stCxn id="91" idx="0"/>
            </p:cNvCxnSpPr>
            <p:nvPr/>
          </p:nvCxnSpPr>
          <p:spPr>
            <a:xfrm rot="5400000" flipH="1" flipV="1">
              <a:off x="12666485" y="7055466"/>
              <a:ext cx="609599" cy="28933"/>
            </a:xfrm>
            <a:prstGeom prst="line">
              <a:avLst/>
            </a:prstGeom>
            <a:ln w="88900" cap="flat" cmpd="sng" algn="ctr">
              <a:solidFill>
                <a:srgbClr val="40404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Oval 90"/>
            <p:cNvSpPr/>
            <p:nvPr/>
          </p:nvSpPr>
          <p:spPr>
            <a:xfrm>
              <a:off x="12680950" y="7374731"/>
              <a:ext cx="551735" cy="552171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88900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92" name="Oval 91"/>
            <p:cNvSpPr/>
            <p:nvPr/>
          </p:nvSpPr>
          <p:spPr>
            <a:xfrm>
              <a:off x="16033750" y="9032360"/>
              <a:ext cx="551735" cy="552171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88900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93" name="Oval 92"/>
            <p:cNvSpPr/>
            <p:nvPr/>
          </p:nvSpPr>
          <p:spPr>
            <a:xfrm>
              <a:off x="13442950" y="8974931"/>
              <a:ext cx="551735" cy="552171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88900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cxnSp>
          <p:nvCxnSpPr>
            <p:cNvPr id="97" name="Straight Connector 96"/>
            <p:cNvCxnSpPr>
              <a:stCxn id="76" idx="0"/>
            </p:cNvCxnSpPr>
            <p:nvPr/>
          </p:nvCxnSpPr>
          <p:spPr>
            <a:xfrm rot="5400000" flipH="1" flipV="1">
              <a:off x="14961652" y="7046297"/>
              <a:ext cx="609600" cy="47269"/>
            </a:xfrm>
            <a:prstGeom prst="line">
              <a:avLst/>
            </a:prstGeom>
            <a:ln w="88900" cap="flat" cmpd="sng" algn="ctr">
              <a:solidFill>
                <a:srgbClr val="40404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>
              <a:stCxn id="93" idx="0"/>
            </p:cNvCxnSpPr>
            <p:nvPr/>
          </p:nvCxnSpPr>
          <p:spPr>
            <a:xfrm rot="5400000" flipH="1" flipV="1">
              <a:off x="12628385" y="7855564"/>
              <a:ext cx="2209800" cy="28934"/>
            </a:xfrm>
            <a:prstGeom prst="line">
              <a:avLst/>
            </a:prstGeom>
            <a:ln w="88900" cap="flat" cmpd="sng" algn="ctr">
              <a:solidFill>
                <a:srgbClr val="40404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>
              <a:stCxn id="92" idx="1"/>
              <a:endCxn id="76" idx="4"/>
            </p:cNvCxnSpPr>
            <p:nvPr/>
          </p:nvCxnSpPr>
          <p:spPr>
            <a:xfrm rot="16200000" flipV="1">
              <a:off x="15085523" y="8084197"/>
              <a:ext cx="1186322" cy="871732"/>
            </a:xfrm>
            <a:prstGeom prst="line">
              <a:avLst/>
            </a:prstGeom>
            <a:ln w="88900" cap="flat" cmpd="sng" algn="ctr">
              <a:solidFill>
                <a:srgbClr val="404040"/>
              </a:solidFill>
              <a:prstDash val="solid"/>
              <a:round/>
              <a:headEnd type="triangle" w="lg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TextBox 110"/>
            <p:cNvSpPr txBox="1"/>
            <p:nvPr/>
          </p:nvSpPr>
          <p:spPr>
            <a:xfrm>
              <a:off x="11379933" y="7908132"/>
              <a:ext cx="3688549" cy="5927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/>
                <a:t>dbpedia:Schiavone</a:t>
              </a:r>
              <a:endParaRPr lang="en-US" sz="1600" dirty="0"/>
            </a:p>
          </p:txBody>
        </p:sp>
      </p:grpSp>
      <p:grpSp>
        <p:nvGrpSpPr>
          <p:cNvPr id="13" name="Group 130"/>
          <p:cNvGrpSpPr/>
          <p:nvPr/>
        </p:nvGrpSpPr>
        <p:grpSpPr>
          <a:xfrm>
            <a:off x="4688815" y="948042"/>
            <a:ext cx="4033737" cy="3612623"/>
            <a:chOff x="9480550" y="1583531"/>
            <a:chExt cx="7893799" cy="6324600"/>
          </a:xfrm>
        </p:grpSpPr>
        <p:sp>
          <p:nvSpPr>
            <p:cNvPr id="116" name="Rectangle 115"/>
            <p:cNvSpPr/>
            <p:nvPr/>
          </p:nvSpPr>
          <p:spPr bwMode="auto">
            <a:xfrm>
              <a:off x="9480550" y="1583531"/>
              <a:ext cx="7543800" cy="6324600"/>
            </a:xfrm>
            <a:prstGeom prst="rect">
              <a:avLst/>
            </a:prstGeom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defTabSz="489295"/>
              <a:endParaRPr lang="en-US" sz="1200" dirty="0">
                <a:solidFill>
                  <a:schemeClr val="tx1"/>
                </a:solidFill>
                <a:latin typeface="Tahoma" pitchFamily="34" charset="0"/>
              </a:endParaRPr>
            </a:p>
          </p:txBody>
        </p:sp>
        <p:pic>
          <p:nvPicPr>
            <p:cNvPr id="117" name="Picture 116" descr="nathan_lane-710304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32950" y="1812131"/>
              <a:ext cx="3663696" cy="2261616"/>
            </a:xfrm>
            <a:prstGeom prst="rect">
              <a:avLst/>
            </a:prstGeom>
          </p:spPr>
        </p:pic>
        <p:sp>
          <p:nvSpPr>
            <p:cNvPr id="118" name="TextBox 117"/>
            <p:cNvSpPr txBox="1"/>
            <p:nvPr/>
          </p:nvSpPr>
          <p:spPr>
            <a:xfrm>
              <a:off x="13465447" y="1888330"/>
              <a:ext cx="3353772" cy="2747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b="1" dirty="0" smtClean="0"/>
                <a:t>Interests:</a:t>
              </a:r>
            </a:p>
            <a:p>
              <a:pPr algn="l"/>
              <a:r>
                <a:rPr lang="en-US" b="1" dirty="0" smtClean="0">
                  <a:solidFill>
                    <a:srgbClr val="FF0000"/>
                  </a:solidFill>
                </a:rPr>
                <a:t>Tennis</a:t>
              </a:r>
            </a:p>
            <a:p>
              <a:pPr algn="l"/>
              <a:r>
                <a:rPr lang="en-US" b="1" dirty="0" smtClean="0">
                  <a:solidFill>
                    <a:srgbClr val="FFA000"/>
                  </a:solidFill>
                </a:rPr>
                <a:t>Football</a:t>
              </a:r>
            </a:p>
            <a:p>
              <a:pPr algn="l"/>
              <a:endParaRPr lang="en-US" b="1" dirty="0"/>
            </a:p>
          </p:txBody>
        </p:sp>
        <p:cxnSp>
          <p:nvCxnSpPr>
            <p:cNvPr id="122" name="Straight Arrow Connector 121"/>
            <p:cNvCxnSpPr/>
            <p:nvPr/>
          </p:nvCxnSpPr>
          <p:spPr bwMode="auto">
            <a:xfrm rot="5400000" flipH="1" flipV="1">
              <a:off x="8679656" y="6193631"/>
              <a:ext cx="2667794" cy="794"/>
            </a:xfrm>
            <a:prstGeom prst="straightConnector1">
              <a:avLst/>
            </a:prstGeom>
            <a:solidFill>
              <a:schemeClr val="accent1"/>
            </a:solid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124" name="Straight Arrow Connector 123"/>
            <p:cNvCxnSpPr/>
            <p:nvPr/>
          </p:nvCxnSpPr>
          <p:spPr bwMode="auto">
            <a:xfrm>
              <a:off x="10013950" y="7527131"/>
              <a:ext cx="6324600" cy="1588"/>
            </a:xfrm>
            <a:prstGeom prst="straightConnector1">
              <a:avLst/>
            </a:prstGeom>
            <a:solidFill>
              <a:schemeClr val="accent1"/>
            </a:solid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sp>
          <p:nvSpPr>
            <p:cNvPr id="126" name="TextBox 125"/>
            <p:cNvSpPr txBox="1"/>
            <p:nvPr/>
          </p:nvSpPr>
          <p:spPr>
            <a:xfrm>
              <a:off x="9480550" y="4174332"/>
              <a:ext cx="2720396" cy="8082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b="1" dirty="0" smtClean="0"/>
                <a:t>interest</a:t>
              </a: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15648966" y="6651456"/>
              <a:ext cx="1725383" cy="8082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b="1" dirty="0" smtClean="0"/>
                <a:t>time</a:t>
              </a:r>
            </a:p>
          </p:txBody>
        </p:sp>
        <p:sp>
          <p:nvSpPr>
            <p:cNvPr id="129" name="Freeform 128"/>
            <p:cNvSpPr/>
            <p:nvPr/>
          </p:nvSpPr>
          <p:spPr bwMode="auto">
            <a:xfrm>
              <a:off x="10058400" y="5231708"/>
              <a:ext cx="5511800" cy="1930348"/>
            </a:xfrm>
            <a:custGeom>
              <a:avLst/>
              <a:gdLst>
                <a:gd name="connsiteX0" fmla="*/ 0 w 5511800"/>
                <a:gd name="connsiteY0" fmla="*/ 1853955 h 1930348"/>
                <a:gd name="connsiteX1" fmla="*/ 660400 w 5511800"/>
                <a:gd name="connsiteY1" fmla="*/ 1803162 h 1930348"/>
                <a:gd name="connsiteX2" fmla="*/ 1270000 w 5511800"/>
                <a:gd name="connsiteY2" fmla="*/ 1853955 h 1930348"/>
                <a:gd name="connsiteX3" fmla="*/ 1574800 w 5511800"/>
                <a:gd name="connsiteY3" fmla="*/ 152380 h 1930348"/>
                <a:gd name="connsiteX4" fmla="*/ 1905000 w 5511800"/>
                <a:gd name="connsiteY4" fmla="*/ 0 h 1930348"/>
                <a:gd name="connsiteX5" fmla="*/ 2082800 w 5511800"/>
                <a:gd name="connsiteY5" fmla="*/ 177777 h 1930348"/>
                <a:gd name="connsiteX6" fmla="*/ 2159000 w 5511800"/>
                <a:gd name="connsiteY6" fmla="*/ 1777765 h 1930348"/>
                <a:gd name="connsiteX7" fmla="*/ 2159000 w 5511800"/>
                <a:gd name="connsiteY7" fmla="*/ 1752369 h 1930348"/>
                <a:gd name="connsiteX8" fmla="*/ 2743200 w 5511800"/>
                <a:gd name="connsiteY8" fmla="*/ 1599989 h 1930348"/>
                <a:gd name="connsiteX9" fmla="*/ 3479800 w 5511800"/>
                <a:gd name="connsiteY9" fmla="*/ 1701575 h 1930348"/>
                <a:gd name="connsiteX10" fmla="*/ 4089400 w 5511800"/>
                <a:gd name="connsiteY10" fmla="*/ 1701575 h 1930348"/>
                <a:gd name="connsiteX11" fmla="*/ 4622800 w 5511800"/>
                <a:gd name="connsiteY11" fmla="*/ 406347 h 1930348"/>
                <a:gd name="connsiteX12" fmla="*/ 5080000 w 5511800"/>
                <a:gd name="connsiteY12" fmla="*/ 406347 h 1930348"/>
                <a:gd name="connsiteX13" fmla="*/ 5283200 w 5511800"/>
                <a:gd name="connsiteY13" fmla="*/ 1828558 h 1930348"/>
                <a:gd name="connsiteX14" fmla="*/ 5511800 w 5511800"/>
                <a:gd name="connsiteY14" fmla="*/ 1726972 h 1930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511800" h="1930348">
                  <a:moveTo>
                    <a:pt x="0" y="1853955"/>
                  </a:moveTo>
                  <a:lnTo>
                    <a:pt x="660400" y="1803162"/>
                  </a:lnTo>
                  <a:lnTo>
                    <a:pt x="1270000" y="1853955"/>
                  </a:lnTo>
                  <a:lnTo>
                    <a:pt x="1574800" y="152380"/>
                  </a:lnTo>
                  <a:lnTo>
                    <a:pt x="1905000" y="0"/>
                  </a:lnTo>
                  <a:lnTo>
                    <a:pt x="2082800" y="177777"/>
                  </a:lnTo>
                  <a:cubicBezTo>
                    <a:pt x="2108200" y="711106"/>
                    <a:pt x="2133191" y="1244455"/>
                    <a:pt x="2159000" y="1777765"/>
                  </a:cubicBezTo>
                  <a:cubicBezTo>
                    <a:pt x="2159409" y="1786220"/>
                    <a:pt x="2159000" y="1760834"/>
                    <a:pt x="2159000" y="1752369"/>
                  </a:cubicBezTo>
                  <a:lnTo>
                    <a:pt x="2743200" y="1599989"/>
                  </a:lnTo>
                  <a:lnTo>
                    <a:pt x="3479800" y="1701575"/>
                  </a:lnTo>
                  <a:cubicBezTo>
                    <a:pt x="4097858" y="1727324"/>
                    <a:pt x="4089400" y="1930348"/>
                    <a:pt x="4089400" y="1701575"/>
                  </a:cubicBezTo>
                  <a:lnTo>
                    <a:pt x="4622800" y="406347"/>
                  </a:lnTo>
                  <a:lnTo>
                    <a:pt x="5080000" y="406347"/>
                  </a:lnTo>
                  <a:lnTo>
                    <a:pt x="5283200" y="1828558"/>
                  </a:lnTo>
                  <a:lnTo>
                    <a:pt x="5511800" y="1726972"/>
                  </a:lnTo>
                </a:path>
              </a:pathLst>
            </a:custGeom>
            <a:noFill/>
            <a:ln w="101600" cap="flat" cmpd="sng" algn="ctr">
              <a:solidFill>
                <a:srgbClr val="FFA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defTabSz="489295"/>
              <a:endParaRPr lang="en-US" sz="1200" dirty="0">
                <a:latin typeface="Tahoma" pitchFamily="34" charset="0"/>
              </a:endParaRPr>
            </a:p>
          </p:txBody>
        </p:sp>
        <p:sp>
          <p:nvSpPr>
            <p:cNvPr id="130" name="Freeform 129"/>
            <p:cNvSpPr/>
            <p:nvPr/>
          </p:nvSpPr>
          <p:spPr bwMode="auto">
            <a:xfrm>
              <a:off x="10083800" y="5356226"/>
              <a:ext cx="5588000" cy="561192"/>
            </a:xfrm>
            <a:custGeom>
              <a:avLst/>
              <a:gdLst>
                <a:gd name="connsiteX0" fmla="*/ 0 w 5588000"/>
                <a:gd name="connsiteY0" fmla="*/ 180242 h 561192"/>
                <a:gd name="connsiteX1" fmla="*/ 787400 w 5588000"/>
                <a:gd name="connsiteY1" fmla="*/ 53259 h 561192"/>
                <a:gd name="connsiteX2" fmla="*/ 1346200 w 5588000"/>
                <a:gd name="connsiteY2" fmla="*/ 154845 h 561192"/>
                <a:gd name="connsiteX3" fmla="*/ 1854200 w 5588000"/>
                <a:gd name="connsiteY3" fmla="*/ 485002 h 561192"/>
                <a:gd name="connsiteX4" fmla="*/ 2540000 w 5588000"/>
                <a:gd name="connsiteY4" fmla="*/ 307225 h 561192"/>
                <a:gd name="connsiteX5" fmla="*/ 3429000 w 5588000"/>
                <a:gd name="connsiteY5" fmla="*/ 180242 h 561192"/>
                <a:gd name="connsiteX6" fmla="*/ 4038600 w 5588000"/>
                <a:gd name="connsiteY6" fmla="*/ 2465 h 561192"/>
                <a:gd name="connsiteX7" fmla="*/ 4546600 w 5588000"/>
                <a:gd name="connsiteY7" fmla="*/ 154845 h 561192"/>
                <a:gd name="connsiteX8" fmla="*/ 5080000 w 5588000"/>
                <a:gd name="connsiteY8" fmla="*/ 561192 h 561192"/>
                <a:gd name="connsiteX9" fmla="*/ 5588000 w 5588000"/>
                <a:gd name="connsiteY9" fmla="*/ 53259 h 561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88000" h="561192">
                  <a:moveTo>
                    <a:pt x="0" y="180242"/>
                  </a:moveTo>
                  <a:lnTo>
                    <a:pt x="787400" y="53259"/>
                  </a:lnTo>
                  <a:lnTo>
                    <a:pt x="1346200" y="154845"/>
                  </a:lnTo>
                  <a:lnTo>
                    <a:pt x="1854200" y="485002"/>
                  </a:lnTo>
                  <a:lnTo>
                    <a:pt x="2540000" y="307225"/>
                  </a:lnTo>
                  <a:lnTo>
                    <a:pt x="3429000" y="180242"/>
                  </a:lnTo>
                  <a:cubicBezTo>
                    <a:pt x="4021300" y="0"/>
                    <a:pt x="3809650" y="2465"/>
                    <a:pt x="4038600" y="2465"/>
                  </a:cubicBezTo>
                  <a:lnTo>
                    <a:pt x="4546600" y="154845"/>
                  </a:lnTo>
                  <a:lnTo>
                    <a:pt x="5080000" y="561192"/>
                  </a:lnTo>
                  <a:lnTo>
                    <a:pt x="5588000" y="53259"/>
                  </a:lnTo>
                </a:path>
              </a:pathLst>
            </a:custGeom>
            <a:noFill/>
            <a:ln w="1016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defTabSz="489295"/>
              <a:endParaRPr lang="en-US" sz="1200" dirty="0">
                <a:latin typeface="Tahoma" pitchFamily="34" charset="0"/>
              </a:endParaRPr>
            </a:p>
          </p:txBody>
        </p:sp>
      </p:grpSp>
      <p:grpSp>
        <p:nvGrpSpPr>
          <p:cNvPr id="15" name="Group 172"/>
          <p:cNvGrpSpPr/>
          <p:nvPr/>
        </p:nvGrpSpPr>
        <p:grpSpPr>
          <a:xfrm>
            <a:off x="520888" y="1600925"/>
            <a:ext cx="3311285" cy="1180531"/>
            <a:chOff x="1019350" y="2802731"/>
            <a:chExt cx="6480000" cy="2066749"/>
          </a:xfrm>
        </p:grpSpPr>
        <p:sp>
          <p:nvSpPr>
            <p:cNvPr id="10" name="Right Arrow 9"/>
            <p:cNvSpPr/>
            <p:nvPr/>
          </p:nvSpPr>
          <p:spPr bwMode="auto">
            <a:xfrm rot="16200000">
              <a:off x="3976235" y="4372188"/>
              <a:ext cx="542749" cy="451835"/>
            </a:xfrm>
            <a:prstGeom prst="rightArrow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defTabSz="240401" hangingPunct="0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1000" dirty="0">
                <a:latin typeface="Arial" charset="0"/>
                <a:ea typeface="SimSun" charset="-122"/>
              </a:endParaRPr>
            </a:p>
          </p:txBody>
        </p:sp>
        <p:sp>
          <p:nvSpPr>
            <p:cNvPr id="9" name="Rounded Rectangle 8"/>
            <p:cNvSpPr/>
            <p:nvPr/>
          </p:nvSpPr>
          <p:spPr bwMode="auto">
            <a:xfrm>
              <a:off x="1019350" y="2802731"/>
              <a:ext cx="6480000" cy="1440000"/>
            </a:xfrm>
            <a:prstGeom prst="roundRect">
              <a:avLst/>
            </a:prstGeom>
            <a:ln w="6350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240401" hangingPunct="0">
                <a:lnSpc>
                  <a:spcPct val="93000"/>
                </a:lnSpc>
                <a:buClr>
                  <a:srgbClr val="000000"/>
                </a:buClr>
                <a:buSzPct val="100000"/>
              </a:pPr>
              <a:r>
                <a:rPr lang="en-US" sz="2100" b="1" dirty="0">
                  <a:latin typeface="Arial" charset="0"/>
                  <a:ea typeface="SimSun" charset="-122"/>
                </a:rPr>
                <a:t>Personalized</a:t>
              </a:r>
              <a:r>
                <a:rPr lang="en-US" sz="2100" b="1" dirty="0" smtClean="0">
                  <a:latin typeface="Arial" charset="0"/>
                  <a:ea typeface="SimSun" charset="-122"/>
                </a:rPr>
                <a:t> news recommendations</a:t>
              </a:r>
              <a:endParaRPr lang="en-US" sz="2100" b="1" dirty="0">
                <a:latin typeface="Arial" charset="0"/>
                <a:ea typeface="SimSun" charset="-122"/>
              </a:endParaRPr>
            </a:p>
          </p:txBody>
        </p:sp>
      </p:grpSp>
      <p:grpSp>
        <p:nvGrpSpPr>
          <p:cNvPr id="18" name="Group 153"/>
          <p:cNvGrpSpPr/>
          <p:nvPr/>
        </p:nvGrpSpPr>
        <p:grpSpPr>
          <a:xfrm>
            <a:off x="4688815" y="991567"/>
            <a:ext cx="4361084" cy="4874865"/>
            <a:chOff x="8947150" y="1812131"/>
            <a:chExt cx="8534400" cy="8534400"/>
          </a:xfrm>
        </p:grpSpPr>
        <p:sp>
          <p:nvSpPr>
            <p:cNvPr id="155" name="Rectangle 154"/>
            <p:cNvSpPr/>
            <p:nvPr/>
          </p:nvSpPr>
          <p:spPr bwMode="auto">
            <a:xfrm>
              <a:off x="8947150" y="1812131"/>
              <a:ext cx="8534400" cy="5791200"/>
            </a:xfrm>
            <a:prstGeom prst="rect">
              <a:avLst/>
            </a:prstGeom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defTabSz="489295"/>
              <a:endParaRPr lang="en-US" sz="1200" dirty="0">
                <a:solidFill>
                  <a:schemeClr val="tx1"/>
                </a:solidFill>
                <a:latin typeface="Tahoma" pitchFamily="34" charset="0"/>
              </a:endParaRPr>
            </a:p>
          </p:txBody>
        </p:sp>
        <p:pic>
          <p:nvPicPr>
            <p:cNvPr id="156" name="Picture 155" descr="nathan_lane-710304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14553" y="6384131"/>
              <a:ext cx="3085997" cy="1905000"/>
            </a:xfrm>
            <a:prstGeom prst="rect">
              <a:avLst/>
            </a:prstGeom>
          </p:spPr>
        </p:pic>
        <p:sp>
          <p:nvSpPr>
            <p:cNvPr id="157" name="TextBox 156"/>
            <p:cNvSpPr txBox="1"/>
            <p:nvPr/>
          </p:nvSpPr>
          <p:spPr>
            <a:xfrm>
              <a:off x="9070408" y="1812131"/>
              <a:ext cx="7877741" cy="1454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b="1" dirty="0" smtClean="0"/>
                <a:t>Recommendations in time:</a:t>
              </a:r>
            </a:p>
          </p:txBody>
        </p:sp>
        <p:grpSp>
          <p:nvGrpSpPr>
            <p:cNvPr id="19" name="Group 141"/>
            <p:cNvGrpSpPr/>
            <p:nvPr/>
          </p:nvGrpSpPr>
          <p:grpSpPr>
            <a:xfrm>
              <a:off x="8955000" y="5145823"/>
              <a:ext cx="4576472" cy="2602262"/>
              <a:chOff x="13366750" y="4428223"/>
              <a:chExt cx="7617860" cy="3469135"/>
            </a:xfrm>
          </p:grpSpPr>
          <p:cxnSp>
            <p:nvCxnSpPr>
              <p:cNvPr id="165" name="Straight Arrow Connector 164"/>
              <p:cNvCxnSpPr/>
              <p:nvPr/>
            </p:nvCxnSpPr>
            <p:spPr bwMode="auto">
              <a:xfrm rot="5400000" flipH="1" flipV="1">
                <a:off x="12565856" y="6269831"/>
                <a:ext cx="2667794" cy="794"/>
              </a:xfrm>
              <a:prstGeom prst="straightConnector1">
                <a:avLst/>
              </a:prstGeom>
              <a:solidFill>
                <a:schemeClr val="accent1"/>
              </a:solidFill>
              <a:ln w="635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  <p:cxnSp>
            <p:nvCxnSpPr>
              <p:cNvPr id="166" name="Straight Arrow Connector 165"/>
              <p:cNvCxnSpPr/>
              <p:nvPr/>
            </p:nvCxnSpPr>
            <p:spPr bwMode="auto">
              <a:xfrm>
                <a:off x="13900150" y="7603331"/>
                <a:ext cx="6324600" cy="1588"/>
              </a:xfrm>
              <a:prstGeom prst="straightConnector1">
                <a:avLst/>
              </a:prstGeom>
              <a:solidFill>
                <a:schemeClr val="accent1"/>
              </a:solidFill>
              <a:ln w="635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  <p:sp>
            <p:nvSpPr>
              <p:cNvPr id="167" name="TextBox 166"/>
              <p:cNvSpPr txBox="1"/>
              <p:nvPr/>
            </p:nvSpPr>
            <p:spPr>
              <a:xfrm>
                <a:off x="13366750" y="4428223"/>
                <a:ext cx="2239796" cy="10056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100" b="1" dirty="0"/>
                  <a:t>interest</a:t>
                </a:r>
              </a:p>
            </p:txBody>
          </p:sp>
          <p:sp>
            <p:nvSpPr>
              <p:cNvPr id="168" name="TextBox 167"/>
              <p:cNvSpPr txBox="1"/>
              <p:nvPr/>
            </p:nvSpPr>
            <p:spPr>
              <a:xfrm>
                <a:off x="19609227" y="6891715"/>
                <a:ext cx="1375383" cy="10056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100" b="1" dirty="0"/>
                  <a:t>time</a:t>
                </a:r>
              </a:p>
            </p:txBody>
          </p:sp>
          <p:sp>
            <p:nvSpPr>
              <p:cNvPr id="169" name="Freeform 168"/>
              <p:cNvSpPr/>
              <p:nvPr/>
            </p:nvSpPr>
            <p:spPr bwMode="auto">
              <a:xfrm>
                <a:off x="13944600" y="5307908"/>
                <a:ext cx="5511800" cy="1930348"/>
              </a:xfrm>
              <a:custGeom>
                <a:avLst/>
                <a:gdLst>
                  <a:gd name="connsiteX0" fmla="*/ 0 w 5511800"/>
                  <a:gd name="connsiteY0" fmla="*/ 1853955 h 1930348"/>
                  <a:gd name="connsiteX1" fmla="*/ 660400 w 5511800"/>
                  <a:gd name="connsiteY1" fmla="*/ 1803162 h 1930348"/>
                  <a:gd name="connsiteX2" fmla="*/ 1270000 w 5511800"/>
                  <a:gd name="connsiteY2" fmla="*/ 1853955 h 1930348"/>
                  <a:gd name="connsiteX3" fmla="*/ 1574800 w 5511800"/>
                  <a:gd name="connsiteY3" fmla="*/ 152380 h 1930348"/>
                  <a:gd name="connsiteX4" fmla="*/ 1905000 w 5511800"/>
                  <a:gd name="connsiteY4" fmla="*/ 0 h 1930348"/>
                  <a:gd name="connsiteX5" fmla="*/ 2082800 w 5511800"/>
                  <a:gd name="connsiteY5" fmla="*/ 177777 h 1930348"/>
                  <a:gd name="connsiteX6" fmla="*/ 2159000 w 5511800"/>
                  <a:gd name="connsiteY6" fmla="*/ 1777765 h 1930348"/>
                  <a:gd name="connsiteX7" fmla="*/ 2159000 w 5511800"/>
                  <a:gd name="connsiteY7" fmla="*/ 1752369 h 1930348"/>
                  <a:gd name="connsiteX8" fmla="*/ 2743200 w 5511800"/>
                  <a:gd name="connsiteY8" fmla="*/ 1599989 h 1930348"/>
                  <a:gd name="connsiteX9" fmla="*/ 3479800 w 5511800"/>
                  <a:gd name="connsiteY9" fmla="*/ 1701575 h 1930348"/>
                  <a:gd name="connsiteX10" fmla="*/ 4089400 w 5511800"/>
                  <a:gd name="connsiteY10" fmla="*/ 1701575 h 1930348"/>
                  <a:gd name="connsiteX11" fmla="*/ 4622800 w 5511800"/>
                  <a:gd name="connsiteY11" fmla="*/ 406347 h 1930348"/>
                  <a:gd name="connsiteX12" fmla="*/ 5080000 w 5511800"/>
                  <a:gd name="connsiteY12" fmla="*/ 406347 h 1930348"/>
                  <a:gd name="connsiteX13" fmla="*/ 5283200 w 5511800"/>
                  <a:gd name="connsiteY13" fmla="*/ 1828558 h 1930348"/>
                  <a:gd name="connsiteX14" fmla="*/ 5511800 w 5511800"/>
                  <a:gd name="connsiteY14" fmla="*/ 1726972 h 1930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511800" h="1930348">
                    <a:moveTo>
                      <a:pt x="0" y="1853955"/>
                    </a:moveTo>
                    <a:lnTo>
                      <a:pt x="660400" y="1803162"/>
                    </a:lnTo>
                    <a:lnTo>
                      <a:pt x="1270000" y="1853955"/>
                    </a:lnTo>
                    <a:lnTo>
                      <a:pt x="1574800" y="152380"/>
                    </a:lnTo>
                    <a:lnTo>
                      <a:pt x="1905000" y="0"/>
                    </a:lnTo>
                    <a:lnTo>
                      <a:pt x="2082800" y="177777"/>
                    </a:lnTo>
                    <a:cubicBezTo>
                      <a:pt x="2108200" y="711106"/>
                      <a:pt x="2133191" y="1244455"/>
                      <a:pt x="2159000" y="1777765"/>
                    </a:cubicBezTo>
                    <a:cubicBezTo>
                      <a:pt x="2159409" y="1786220"/>
                      <a:pt x="2159000" y="1760834"/>
                      <a:pt x="2159000" y="1752369"/>
                    </a:cubicBezTo>
                    <a:lnTo>
                      <a:pt x="2743200" y="1599989"/>
                    </a:lnTo>
                    <a:lnTo>
                      <a:pt x="3479800" y="1701575"/>
                    </a:lnTo>
                    <a:cubicBezTo>
                      <a:pt x="4097858" y="1727324"/>
                      <a:pt x="4089400" y="1930348"/>
                      <a:pt x="4089400" y="1701575"/>
                    </a:cubicBezTo>
                    <a:lnTo>
                      <a:pt x="4622800" y="406347"/>
                    </a:lnTo>
                    <a:lnTo>
                      <a:pt x="5080000" y="406347"/>
                    </a:lnTo>
                    <a:lnTo>
                      <a:pt x="5283200" y="1828558"/>
                    </a:lnTo>
                    <a:lnTo>
                      <a:pt x="5511800" y="1726972"/>
                    </a:lnTo>
                  </a:path>
                </a:pathLst>
              </a:custGeom>
              <a:noFill/>
              <a:ln w="101600" cap="flat" cmpd="sng" algn="ctr">
                <a:solidFill>
                  <a:srgbClr val="FFA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r" defTabSz="489295"/>
                <a:endParaRPr lang="en-US" sz="1200" dirty="0">
                  <a:latin typeface="Tahoma" pitchFamily="34" charset="0"/>
                </a:endParaRPr>
              </a:p>
            </p:txBody>
          </p:sp>
          <p:sp>
            <p:nvSpPr>
              <p:cNvPr id="170" name="Freeform 169"/>
              <p:cNvSpPr/>
              <p:nvPr/>
            </p:nvSpPr>
            <p:spPr bwMode="auto">
              <a:xfrm>
                <a:off x="13970000" y="5432426"/>
                <a:ext cx="5588000" cy="561192"/>
              </a:xfrm>
              <a:custGeom>
                <a:avLst/>
                <a:gdLst>
                  <a:gd name="connsiteX0" fmla="*/ 0 w 5588000"/>
                  <a:gd name="connsiteY0" fmla="*/ 180242 h 561192"/>
                  <a:gd name="connsiteX1" fmla="*/ 787400 w 5588000"/>
                  <a:gd name="connsiteY1" fmla="*/ 53259 h 561192"/>
                  <a:gd name="connsiteX2" fmla="*/ 1346200 w 5588000"/>
                  <a:gd name="connsiteY2" fmla="*/ 154845 h 561192"/>
                  <a:gd name="connsiteX3" fmla="*/ 1854200 w 5588000"/>
                  <a:gd name="connsiteY3" fmla="*/ 485002 h 561192"/>
                  <a:gd name="connsiteX4" fmla="*/ 2540000 w 5588000"/>
                  <a:gd name="connsiteY4" fmla="*/ 307225 h 561192"/>
                  <a:gd name="connsiteX5" fmla="*/ 3429000 w 5588000"/>
                  <a:gd name="connsiteY5" fmla="*/ 180242 h 561192"/>
                  <a:gd name="connsiteX6" fmla="*/ 4038600 w 5588000"/>
                  <a:gd name="connsiteY6" fmla="*/ 2465 h 561192"/>
                  <a:gd name="connsiteX7" fmla="*/ 4546600 w 5588000"/>
                  <a:gd name="connsiteY7" fmla="*/ 154845 h 561192"/>
                  <a:gd name="connsiteX8" fmla="*/ 5080000 w 5588000"/>
                  <a:gd name="connsiteY8" fmla="*/ 561192 h 561192"/>
                  <a:gd name="connsiteX9" fmla="*/ 5588000 w 5588000"/>
                  <a:gd name="connsiteY9" fmla="*/ 53259 h 561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588000" h="561192">
                    <a:moveTo>
                      <a:pt x="0" y="180242"/>
                    </a:moveTo>
                    <a:lnTo>
                      <a:pt x="787400" y="53259"/>
                    </a:lnTo>
                    <a:lnTo>
                      <a:pt x="1346200" y="154845"/>
                    </a:lnTo>
                    <a:lnTo>
                      <a:pt x="1854200" y="485002"/>
                    </a:lnTo>
                    <a:lnTo>
                      <a:pt x="2540000" y="307225"/>
                    </a:lnTo>
                    <a:lnTo>
                      <a:pt x="3429000" y="180242"/>
                    </a:lnTo>
                    <a:cubicBezTo>
                      <a:pt x="4021300" y="0"/>
                      <a:pt x="3809650" y="2465"/>
                      <a:pt x="4038600" y="2465"/>
                    </a:cubicBezTo>
                    <a:lnTo>
                      <a:pt x="4546600" y="154845"/>
                    </a:lnTo>
                    <a:lnTo>
                      <a:pt x="5080000" y="561192"/>
                    </a:lnTo>
                    <a:lnTo>
                      <a:pt x="5588000" y="53259"/>
                    </a:lnTo>
                  </a:path>
                </a:pathLst>
              </a:custGeom>
              <a:noFill/>
              <a:ln w="1016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r" defTabSz="489295"/>
                <a:endParaRPr lang="en-US" sz="1200" dirty="0">
                  <a:latin typeface="Tahoma" pitchFamily="34" charset="0"/>
                </a:endParaRPr>
              </a:p>
            </p:txBody>
          </p:sp>
        </p:grpSp>
        <p:grpSp>
          <p:nvGrpSpPr>
            <p:cNvPr id="20" name="Group 149"/>
            <p:cNvGrpSpPr/>
            <p:nvPr/>
          </p:nvGrpSpPr>
          <p:grpSpPr>
            <a:xfrm>
              <a:off x="11080750" y="3031331"/>
              <a:ext cx="6182144" cy="2527844"/>
              <a:chOff x="11490404" y="2345531"/>
              <a:chExt cx="6182144" cy="2527844"/>
            </a:xfrm>
          </p:grpSpPr>
          <p:pic>
            <p:nvPicPr>
              <p:cNvPr id="162" name="Picture 161" descr="nos-logo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490404" y="2345531"/>
                <a:ext cx="1906858" cy="685800"/>
              </a:xfrm>
              <a:prstGeom prst="rect">
                <a:avLst/>
              </a:prstGeom>
            </p:spPr>
          </p:pic>
          <p:sp>
            <p:nvSpPr>
              <p:cNvPr id="163" name="TextBox 162"/>
              <p:cNvSpPr txBox="1"/>
              <p:nvPr/>
            </p:nvSpPr>
            <p:spPr>
              <a:xfrm>
                <a:off x="12938205" y="2421732"/>
                <a:ext cx="4734343" cy="24516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700" b="1" dirty="0"/>
                  <a:t>Ajax gives </a:t>
                </a:r>
              </a:p>
              <a:p>
                <a:pPr algn="l"/>
                <a:r>
                  <a:rPr lang="en-US" sz="1700" b="1" dirty="0"/>
                  <a:t>De </a:t>
                </a:r>
                <a:r>
                  <a:rPr lang="en-US" sz="1700" b="1" dirty="0" err="1"/>
                  <a:t>Jong</a:t>
                </a:r>
                <a:r>
                  <a:rPr lang="en-US" sz="1700" b="1" dirty="0"/>
                  <a:t> </a:t>
                </a:r>
              </a:p>
              <a:p>
                <a:pPr algn="l"/>
                <a:r>
                  <a:rPr lang="en-US" sz="1700" b="1" dirty="0"/>
                  <a:t>a break</a:t>
                </a:r>
              </a:p>
              <a:p>
                <a:pPr algn="l"/>
                <a:r>
                  <a:rPr lang="en-US" sz="1700" dirty="0"/>
                  <a:t>Ajax manager Frank de</a:t>
                </a:r>
              </a:p>
              <a:p>
                <a:pPr algn="l"/>
                <a:r>
                  <a:rPr lang="en-US" sz="1700" dirty="0"/>
                  <a:t>Boer announced that…</a:t>
                </a:r>
              </a:p>
            </p:txBody>
          </p:sp>
          <p:pic>
            <p:nvPicPr>
              <p:cNvPr id="164" name="Picture 163" descr="1843092702_1999999476_S_de_Jong.jpg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5424150" y="2421731"/>
                <a:ext cx="1219200" cy="1526649"/>
              </a:xfrm>
              <a:prstGeom prst="rect">
                <a:avLst/>
              </a:prstGeom>
            </p:spPr>
          </p:pic>
        </p:grpSp>
        <p:sp>
          <p:nvSpPr>
            <p:cNvPr id="160" name="Freeform 159"/>
            <p:cNvSpPr/>
            <p:nvPr/>
          </p:nvSpPr>
          <p:spPr bwMode="auto">
            <a:xfrm>
              <a:off x="10185400" y="3453943"/>
              <a:ext cx="635000" cy="2387285"/>
            </a:xfrm>
            <a:custGeom>
              <a:avLst/>
              <a:gdLst>
                <a:gd name="connsiteX0" fmla="*/ 25400 w 635000"/>
                <a:gd name="connsiteY0" fmla="*/ 2387285 h 2387285"/>
                <a:gd name="connsiteX1" fmla="*/ 0 w 635000"/>
                <a:gd name="connsiteY1" fmla="*/ 0 h 2387285"/>
                <a:gd name="connsiteX2" fmla="*/ 635000 w 635000"/>
                <a:gd name="connsiteY2" fmla="*/ 0 h 2387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5000" h="2387285">
                  <a:moveTo>
                    <a:pt x="25400" y="2387285"/>
                  </a:moveTo>
                  <a:lnTo>
                    <a:pt x="0" y="0"/>
                  </a:lnTo>
                  <a:lnTo>
                    <a:pt x="635000" y="0"/>
                  </a:lnTo>
                </a:path>
              </a:pathLst>
            </a:custGeom>
            <a:noFill/>
            <a:ln w="762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defTabSz="489295"/>
              <a:endParaRPr lang="en-US" sz="1200" dirty="0">
                <a:latin typeface="Tahoma" pitchFamily="34" charset="0"/>
              </a:endParaRPr>
            </a:p>
          </p:txBody>
        </p:sp>
        <p:sp>
          <p:nvSpPr>
            <p:cNvPr id="161" name="Oval Callout 160"/>
            <p:cNvSpPr/>
            <p:nvPr/>
          </p:nvSpPr>
          <p:spPr bwMode="auto">
            <a:xfrm>
              <a:off x="10471150" y="7908131"/>
              <a:ext cx="5867400" cy="2438400"/>
            </a:xfrm>
            <a:prstGeom prst="wedgeEllipseCallout">
              <a:avLst>
                <a:gd name="adj1" fmla="val 38275"/>
                <a:gd name="adj2" fmla="val -60608"/>
              </a:avLst>
            </a:prstGeom>
            <a:solidFill>
              <a:schemeClr val="bg1"/>
            </a:solidFill>
            <a:ln w="1270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489295"/>
              <a:r>
                <a:rPr lang="en-US" sz="2100" b="1" dirty="0">
                  <a:latin typeface="Tahoma" pitchFamily="34" charset="0"/>
                </a:rPr>
                <a:t>Nice, thank you!</a:t>
              </a:r>
            </a:p>
          </p:txBody>
        </p:sp>
      </p:grpSp>
      <p:pic>
        <p:nvPicPr>
          <p:cNvPr id="174" name="Picture 173" descr="cnn_logo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16247" y="5474702"/>
            <a:ext cx="401981" cy="22893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Challenge: Understanding the semantics of tweets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5513" y="1828800"/>
            <a:ext cx="8002587" cy="1358900"/>
          </a:xfrm>
        </p:spPr>
        <p:txBody>
          <a:bodyPr/>
          <a:lstStyle/>
          <a:p>
            <a:r>
              <a:rPr lang="en-US" dirty="0" smtClean="0"/>
              <a:t>Tweets are limited to 140 characters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semantics are hard to infer</a:t>
            </a:r>
          </a:p>
          <a:p>
            <a:r>
              <a:rPr lang="en-US" dirty="0" smtClean="0"/>
              <a:t>Tweets may refer to external Web resources that help (e.g. ~85% of the tweets are related to news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n-US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Kwak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et al. 2010)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Picture 3" descr="twitt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25" y="3110618"/>
            <a:ext cx="691775" cy="77327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 bwMode="auto">
          <a:xfrm>
            <a:off x="820390" y="3135414"/>
            <a:ext cx="3426566" cy="56583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1900" dirty="0"/>
              <a:t>I like this http://bit.ly/4Gfd2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807690" y="3872014"/>
            <a:ext cx="3426566" cy="68728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1900" dirty="0" smtClean="0"/>
              <a:t>#</a:t>
            </a:r>
            <a:r>
              <a:rPr lang="en-US" sz="1900" dirty="0" err="1" smtClean="0"/>
              <a:t>fopen</a:t>
            </a:r>
            <a:r>
              <a:rPr lang="en-US" sz="1900" dirty="0" smtClean="0"/>
              <a:t> winner Francesca best athlete of the year!</a:t>
            </a:r>
            <a:endParaRPr lang="en-US" sz="1900" dirty="0"/>
          </a:p>
        </p:txBody>
      </p:sp>
      <p:sp>
        <p:nvSpPr>
          <p:cNvPr id="8" name="Rounded Rectangle 7"/>
          <p:cNvSpPr/>
          <p:nvPr/>
        </p:nvSpPr>
        <p:spPr bwMode="auto">
          <a:xfrm>
            <a:off x="820390" y="4761014"/>
            <a:ext cx="3426566" cy="71268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1900" dirty="0" smtClean="0"/>
              <a:t>Francesca </a:t>
            </a:r>
            <a:r>
              <a:rPr lang="en-US" sz="1900" dirty="0" err="1" smtClean="0"/>
              <a:t>Schiavone</a:t>
            </a:r>
            <a:r>
              <a:rPr lang="en-US" sz="1900" dirty="0" smtClean="0"/>
              <a:t> won #sport #tennis</a:t>
            </a:r>
            <a:endParaRPr lang="en-US" sz="1900" dirty="0"/>
          </a:p>
        </p:txBody>
      </p:sp>
      <p:sp>
        <p:nvSpPr>
          <p:cNvPr id="17" name="TextBox 16"/>
          <p:cNvSpPr txBox="1"/>
          <p:nvPr/>
        </p:nvSpPr>
        <p:spPr>
          <a:xfrm>
            <a:off x="1955800" y="5596731"/>
            <a:ext cx="1092337" cy="384688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pPr algn="l"/>
            <a:r>
              <a:rPr lang="en-US" sz="19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tweets</a:t>
            </a:r>
            <a:endParaRPr lang="en-US" sz="19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4318000" y="3441700"/>
            <a:ext cx="4762500" cy="2552419"/>
            <a:chOff x="4318000" y="3441700"/>
            <a:chExt cx="4762500" cy="2552419"/>
          </a:xfrm>
        </p:grpSpPr>
        <p:grpSp>
          <p:nvGrpSpPr>
            <p:cNvPr id="10" name="Group 52"/>
            <p:cNvGrpSpPr/>
            <p:nvPr/>
          </p:nvGrpSpPr>
          <p:grpSpPr>
            <a:xfrm>
              <a:off x="5410200" y="3552103"/>
              <a:ext cx="3670300" cy="2442016"/>
              <a:chOff x="8261350" y="4060103"/>
              <a:chExt cx="3670300" cy="2442016"/>
            </a:xfrm>
          </p:grpSpPr>
          <p:pic>
            <p:nvPicPr>
              <p:cNvPr id="12" name="Picture 11" descr="schiavone-sportsman.jp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072704" y="4389842"/>
                <a:ext cx="858946" cy="1020358"/>
              </a:xfrm>
              <a:prstGeom prst="rect">
                <a:avLst/>
              </a:prstGeom>
            </p:spPr>
          </p:pic>
          <p:grpSp>
            <p:nvGrpSpPr>
              <p:cNvPr id="13" name="Group 51"/>
              <p:cNvGrpSpPr/>
              <p:nvPr/>
            </p:nvGrpSpPr>
            <p:grpSpPr>
              <a:xfrm>
                <a:off x="8261350" y="4060103"/>
                <a:ext cx="3193679" cy="2442016"/>
                <a:chOff x="8261350" y="4060103"/>
                <a:chExt cx="3193679" cy="2442016"/>
              </a:xfrm>
            </p:grpSpPr>
            <p:sp>
              <p:nvSpPr>
                <p:cNvPr id="14" name="TextBox 13"/>
                <p:cNvSpPr txBox="1"/>
                <p:nvPr/>
              </p:nvSpPr>
              <p:spPr>
                <a:xfrm>
                  <a:off x="8261350" y="4402931"/>
                  <a:ext cx="3193679" cy="1723535"/>
                </a:xfrm>
                <a:prstGeom prst="rect">
                  <a:avLst/>
                </a:prstGeom>
                <a:noFill/>
              </p:spPr>
              <p:txBody>
                <a:bodyPr wrap="square" lIns="91428" tIns="45713" rIns="91428" bIns="45713" rtlCol="0">
                  <a:spAutoFit/>
                </a:bodyPr>
                <a:lstStyle/>
                <a:p>
                  <a:pPr algn="l"/>
                  <a:r>
                    <a:rPr lang="en-US" sz="1400" b="1" dirty="0" smtClean="0"/>
                    <a:t>SI Sportsman of the year: </a:t>
                  </a:r>
                </a:p>
                <a:p>
                  <a:pPr algn="l"/>
                  <a:r>
                    <a:rPr lang="en-US" sz="1400" b="1" dirty="0" smtClean="0"/>
                    <a:t>Surprise </a:t>
                  </a:r>
                  <a:r>
                    <a:rPr lang="en-US" sz="1400" b="1" dirty="0"/>
                    <a:t>French Open champ</a:t>
                  </a:r>
                  <a:r>
                    <a:rPr lang="en-US" sz="1400" b="1" dirty="0" smtClean="0"/>
                    <a:t> </a:t>
                  </a:r>
                </a:p>
                <a:p>
                  <a:pPr algn="l"/>
                  <a:r>
                    <a:rPr lang="en-US" sz="1400" b="1" dirty="0" smtClean="0"/>
                    <a:t>Francesca </a:t>
                  </a:r>
                  <a:r>
                    <a:rPr lang="en-US" sz="1400" b="1" dirty="0" err="1" smtClean="0"/>
                    <a:t>Schiavone</a:t>
                  </a:r>
                  <a:endParaRPr lang="en-US" sz="1400" b="1" dirty="0" smtClean="0"/>
                </a:p>
                <a:p>
                  <a:pPr algn="l"/>
                  <a:endParaRPr lang="en-US" sz="800" b="1" dirty="0"/>
                </a:p>
                <a:p>
                  <a:pPr algn="l"/>
                  <a:r>
                    <a:rPr lang="en-US" sz="1400" dirty="0" smtClean="0"/>
                    <a:t>Thirty </a:t>
                  </a:r>
                  <a:r>
                    <a:rPr lang="en-US" sz="1400" dirty="0"/>
                    <a:t>in women's tennis is primordially</a:t>
                  </a:r>
                  <a:r>
                    <a:rPr lang="en-US" sz="1400" dirty="0" smtClean="0"/>
                    <a:t> old</a:t>
                  </a:r>
                  <a:r>
                    <a:rPr lang="en-US" sz="1400" dirty="0"/>
                    <a:t>, an age when agility and desire recedes </a:t>
                  </a:r>
                  <a:r>
                    <a:rPr lang="en-US" sz="1400" dirty="0" smtClean="0"/>
                    <a:t>as</a:t>
                  </a:r>
                  <a:endParaRPr lang="en-US" sz="1400" b="1" dirty="0" smtClean="0"/>
                </a:p>
                <a:p>
                  <a:pPr algn="l"/>
                  <a:endParaRPr lang="en-US" sz="1400" dirty="0"/>
                </a:p>
              </p:txBody>
            </p:sp>
            <p:pic>
              <p:nvPicPr>
                <p:cNvPr id="15" name="Picture 14" descr="cnn_logo.jpg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326316" y="4060103"/>
                  <a:ext cx="684334" cy="348663"/>
                </a:xfrm>
                <a:prstGeom prst="rect">
                  <a:avLst/>
                </a:prstGeom>
              </p:spPr>
            </p:pic>
            <p:sp>
              <p:nvSpPr>
                <p:cNvPr id="16" name="TextBox 15"/>
                <p:cNvSpPr txBox="1"/>
                <p:nvPr/>
              </p:nvSpPr>
              <p:spPr>
                <a:xfrm>
                  <a:off x="8959850" y="6117431"/>
                  <a:ext cx="1745498" cy="384688"/>
                </a:xfrm>
                <a:prstGeom prst="rect">
                  <a:avLst/>
                </a:prstGeom>
                <a:noFill/>
              </p:spPr>
              <p:txBody>
                <a:bodyPr wrap="none" lIns="91407" tIns="45704" rIns="91407" bIns="45704" rtlCol="0">
                  <a:spAutoFit/>
                </a:bodyPr>
                <a:lstStyle/>
                <a:p>
                  <a:pPr algn="l"/>
                  <a:r>
                    <a:rPr lang="en-US" sz="1900" b="1" i="1" dirty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news article</a:t>
                  </a:r>
                  <a:endParaRPr lang="en-US" sz="1900" b="1" i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</p:grpSp>
        <p:cxnSp>
          <p:nvCxnSpPr>
            <p:cNvPr id="18" name="Straight Arrow Connector 17"/>
            <p:cNvCxnSpPr/>
            <p:nvPr/>
          </p:nvCxnSpPr>
          <p:spPr bwMode="auto">
            <a:xfrm>
              <a:off x="4343400" y="3441700"/>
              <a:ext cx="1054100" cy="57150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21" name="Straight Arrow Connector 20"/>
            <p:cNvCxnSpPr/>
            <p:nvPr/>
          </p:nvCxnSpPr>
          <p:spPr bwMode="auto">
            <a:xfrm>
              <a:off x="4318000" y="4191000"/>
              <a:ext cx="1054100" cy="13970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24" name="Straight Arrow Connector 23"/>
            <p:cNvCxnSpPr/>
            <p:nvPr/>
          </p:nvCxnSpPr>
          <p:spPr bwMode="auto">
            <a:xfrm flipV="1">
              <a:off x="4318000" y="4610100"/>
              <a:ext cx="1003300" cy="52070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575" y="457200"/>
            <a:ext cx="7159625" cy="876300"/>
          </a:xfrm>
        </p:spPr>
        <p:txBody>
          <a:bodyPr/>
          <a:lstStyle/>
          <a:p>
            <a:r>
              <a:rPr lang="en-US" dirty="0" smtClean="0"/>
              <a:t>Linking to external Web resources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11804" y="2832102"/>
            <a:ext cx="2102666" cy="784815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algn="l"/>
            <a:r>
              <a:rPr lang="en-US" sz="1500" dirty="0">
                <a:solidFill>
                  <a:srgbClr val="FF3366"/>
                </a:solidFill>
              </a:rPr>
              <a:t>Francesca </a:t>
            </a:r>
            <a:r>
              <a:rPr lang="en-US" sz="1500" dirty="0" err="1">
                <a:solidFill>
                  <a:srgbClr val="FF3366"/>
                </a:solidFill>
              </a:rPr>
              <a:t>Schiavone</a:t>
            </a:r>
            <a:r>
              <a:rPr lang="en-US" sz="1500" dirty="0">
                <a:solidFill>
                  <a:srgbClr val="FF3366"/>
                </a:solidFill>
              </a:rPr>
              <a:t> </a:t>
            </a:r>
            <a:r>
              <a:rPr lang="en-US" sz="1500" dirty="0"/>
              <a:t>is </a:t>
            </a:r>
            <a:r>
              <a:rPr lang="en-US" sz="1500" dirty="0">
                <a:solidFill>
                  <a:srgbClr val="FF3366"/>
                </a:solidFill>
              </a:rPr>
              <a:t>sportsman </a:t>
            </a:r>
            <a:r>
              <a:rPr lang="en-US" sz="1500" dirty="0"/>
              <a:t>of the </a:t>
            </a:r>
            <a:r>
              <a:rPr lang="en-US" sz="1500" dirty="0">
                <a:solidFill>
                  <a:srgbClr val="FF3366"/>
                </a:solidFill>
              </a:rPr>
              <a:t>year </a:t>
            </a:r>
            <a:r>
              <a:rPr lang="en-US" sz="1500" dirty="0"/>
              <a:t>#</a:t>
            </a:r>
            <a:r>
              <a:rPr lang="en-US" sz="1500" dirty="0">
                <a:solidFill>
                  <a:srgbClr val="FF3366"/>
                </a:solidFill>
              </a:rPr>
              <a:t>sport </a:t>
            </a:r>
            <a:r>
              <a:rPr lang="en-US" sz="1500" dirty="0"/>
              <a:t>#</a:t>
            </a:r>
            <a:r>
              <a:rPr lang="en-US" sz="1500" dirty="0">
                <a:solidFill>
                  <a:srgbClr val="FF3366"/>
                </a:solidFill>
              </a:rPr>
              <a:t>tennis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756051" y="2693292"/>
            <a:ext cx="5684987" cy="1009321"/>
            <a:chOff x="756051" y="2693292"/>
            <a:chExt cx="5684987" cy="1009321"/>
          </a:xfrm>
        </p:grpSpPr>
        <p:sp>
          <p:nvSpPr>
            <p:cNvPr id="6" name="Notched Right Arrow 5"/>
            <p:cNvSpPr/>
            <p:nvPr/>
          </p:nvSpPr>
          <p:spPr bwMode="auto">
            <a:xfrm>
              <a:off x="3287039" y="2693292"/>
              <a:ext cx="3153999" cy="892960"/>
            </a:xfrm>
            <a:prstGeom prst="notchedRightArrow">
              <a:avLst/>
            </a:prstGeom>
            <a:solidFill>
              <a:srgbClr val="FF3366"/>
            </a:solidFill>
            <a:ln>
              <a:solidFill>
                <a:srgbClr val="FF336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70856" tIns="85428" rIns="170856" bIns="85428" anchor="ctr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tx1"/>
                  </a:solidFill>
                </a:rPr>
                <a:t>Content-based</a:t>
              </a:r>
            </a:p>
          </p:txBody>
        </p:sp>
        <p:sp>
          <p:nvSpPr>
            <p:cNvPr id="7" name="Rounded Rectangular Callout 6"/>
            <p:cNvSpPr/>
            <p:nvPr/>
          </p:nvSpPr>
          <p:spPr>
            <a:xfrm rot="10800000">
              <a:off x="756051" y="2701526"/>
              <a:ext cx="2414172" cy="1001087"/>
            </a:xfrm>
            <a:prstGeom prst="wedgeRoundRectCallout">
              <a:avLst>
                <a:gd name="adj1" fmla="val 36797"/>
                <a:gd name="adj2" fmla="val -69087"/>
                <a:gd name="adj3" fmla="val 16667"/>
              </a:avLst>
            </a:prstGeom>
            <a:noFill/>
            <a:ln w="38100" cap="flat" cmpd="sng" algn="ctr">
              <a:solidFill>
                <a:srgbClr val="02519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8" tIns="45713" rIns="91428" bIns="45713" rtlCol="0" anchor="ctr"/>
            <a:lstStyle/>
            <a:p>
              <a:pPr algn="l"/>
              <a:endParaRPr lang="en-US"/>
            </a:p>
          </p:txBody>
        </p:sp>
      </p:grpSp>
      <p:pic>
        <p:nvPicPr>
          <p:cNvPr id="8" name="Picture 7" descr="schiavone-sportsma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2704" y="2034778"/>
            <a:ext cx="620565" cy="7950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75473" y="2106473"/>
            <a:ext cx="1844627" cy="1323425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algn="l"/>
            <a:r>
              <a:rPr lang="en-US" sz="1000" b="1" dirty="0"/>
              <a:t>SI </a:t>
            </a:r>
            <a:r>
              <a:rPr lang="en-US" sz="1000" b="1" dirty="0">
                <a:solidFill>
                  <a:srgbClr val="FF3366"/>
                </a:solidFill>
              </a:rPr>
              <a:t>Sportsman </a:t>
            </a:r>
            <a:r>
              <a:rPr lang="en-US" sz="1000" b="1" dirty="0"/>
              <a:t>of the </a:t>
            </a:r>
            <a:r>
              <a:rPr lang="en-US" sz="1000" b="1" dirty="0">
                <a:solidFill>
                  <a:srgbClr val="FF3366"/>
                </a:solidFill>
              </a:rPr>
              <a:t>year</a:t>
            </a:r>
            <a:r>
              <a:rPr lang="en-US" sz="1000" b="1" dirty="0"/>
              <a:t>: </a:t>
            </a:r>
          </a:p>
          <a:p>
            <a:pPr algn="l"/>
            <a:r>
              <a:rPr lang="en-US" sz="1000" b="1" dirty="0"/>
              <a:t>Surprise French Open champ </a:t>
            </a:r>
          </a:p>
          <a:p>
            <a:pPr algn="l"/>
            <a:r>
              <a:rPr lang="en-US" sz="1000" b="1" dirty="0">
                <a:solidFill>
                  <a:srgbClr val="FF3366"/>
                </a:solidFill>
              </a:rPr>
              <a:t>Francesca </a:t>
            </a:r>
            <a:r>
              <a:rPr lang="en-US" sz="1000" b="1" dirty="0" err="1">
                <a:solidFill>
                  <a:srgbClr val="FF3366"/>
                </a:solidFill>
              </a:rPr>
              <a:t>Schiavone</a:t>
            </a:r>
            <a:endParaRPr lang="en-US" sz="1000" b="1" dirty="0">
              <a:solidFill>
                <a:srgbClr val="FF3366"/>
              </a:solidFill>
            </a:endParaRPr>
          </a:p>
          <a:p>
            <a:pPr algn="l"/>
            <a:endParaRPr lang="en-US" sz="1000" b="1" dirty="0"/>
          </a:p>
          <a:p>
            <a:pPr algn="l"/>
            <a:r>
              <a:rPr lang="en-US" sz="1000" dirty="0"/>
              <a:t>Thirty in women's </a:t>
            </a:r>
            <a:r>
              <a:rPr lang="en-US" sz="1000" dirty="0">
                <a:solidFill>
                  <a:srgbClr val="000000"/>
                </a:solidFill>
              </a:rPr>
              <a:t>tennis </a:t>
            </a:r>
            <a:r>
              <a:rPr lang="en-US" sz="1000" dirty="0"/>
              <a:t>is primordially old…</a:t>
            </a:r>
            <a:endParaRPr lang="en-US" sz="1000" b="1" dirty="0"/>
          </a:p>
          <a:p>
            <a:pPr algn="l"/>
            <a:endParaRPr lang="en-US" sz="1000" dirty="0"/>
          </a:p>
        </p:txBody>
      </p:sp>
      <p:pic>
        <p:nvPicPr>
          <p:cNvPr id="10" name="Picture 9" descr="cnn_log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4666" y="1714741"/>
            <a:ext cx="645512" cy="354723"/>
          </a:xfrm>
          <a:prstGeom prst="rect">
            <a:avLst/>
          </a:prstGeom>
        </p:spPr>
      </p:pic>
      <p:grpSp>
        <p:nvGrpSpPr>
          <p:cNvPr id="11" name="Group 21"/>
          <p:cNvGrpSpPr/>
          <p:nvPr/>
        </p:nvGrpSpPr>
        <p:grpSpPr>
          <a:xfrm>
            <a:off x="756051" y="4121006"/>
            <a:ext cx="7982342" cy="1122915"/>
            <a:chOff x="1479550" y="8259617"/>
            <a:chExt cx="15621000" cy="1965882"/>
          </a:xfrm>
        </p:grpSpPr>
        <p:grpSp>
          <p:nvGrpSpPr>
            <p:cNvPr id="12" name="Group 34"/>
            <p:cNvGrpSpPr/>
            <p:nvPr/>
          </p:nvGrpSpPr>
          <p:grpSpPr>
            <a:xfrm>
              <a:off x="1479550" y="8498739"/>
              <a:ext cx="4724400" cy="1306381"/>
              <a:chOff x="1098550" y="7508139"/>
              <a:chExt cx="4724400" cy="1306381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1479549" y="7584340"/>
                <a:ext cx="4114800" cy="969857"/>
              </a:xfrm>
              <a:prstGeom prst="rect">
                <a:avLst/>
              </a:prstGeom>
              <a:noFill/>
            </p:spPr>
            <p:txBody>
              <a:bodyPr wrap="square" lIns="91428" tIns="45713" rIns="91428" bIns="45713" rtlCol="0">
                <a:spAutoFit/>
              </a:bodyPr>
              <a:lstStyle/>
              <a:p>
                <a:pPr algn="l"/>
                <a:r>
                  <a:rPr lang="en-US" sz="1500" dirty="0"/>
                  <a:t>Francesca </a:t>
                </a:r>
                <a:r>
                  <a:rPr lang="en-US" sz="1500" dirty="0" err="1"/>
                  <a:t>Schiavone</a:t>
                </a:r>
                <a:r>
                  <a:rPr lang="en-US" sz="1500" dirty="0" smtClean="0"/>
                  <a:t> won </a:t>
                </a:r>
                <a:r>
                  <a:rPr lang="en-US" sz="1500" dirty="0"/>
                  <a:t>#</a:t>
                </a:r>
                <a:r>
                  <a:rPr lang="en-US" sz="1500" dirty="0">
                    <a:solidFill>
                      <a:srgbClr val="FF6600"/>
                    </a:solidFill>
                  </a:rPr>
                  <a:t>sport </a:t>
                </a:r>
                <a:r>
                  <a:rPr lang="en-US" sz="1500" dirty="0"/>
                  <a:t>#</a:t>
                </a:r>
                <a:r>
                  <a:rPr lang="en-US" sz="1500" dirty="0">
                    <a:solidFill>
                      <a:srgbClr val="FF6600"/>
                    </a:solidFill>
                  </a:rPr>
                  <a:t>tennis</a:t>
                </a:r>
              </a:p>
            </p:txBody>
          </p:sp>
          <p:sp>
            <p:nvSpPr>
              <p:cNvPr id="18" name="Rounded Rectangular Callout 17"/>
              <p:cNvSpPr/>
              <p:nvPr/>
            </p:nvSpPr>
            <p:spPr>
              <a:xfrm rot="10800000">
                <a:off x="1098550" y="7508139"/>
                <a:ext cx="4724400" cy="1306381"/>
              </a:xfrm>
              <a:prstGeom prst="wedgeRoundRectCallout">
                <a:avLst>
                  <a:gd name="adj1" fmla="val 36797"/>
                  <a:gd name="adj2" fmla="val -69087"/>
                  <a:gd name="adj3" fmla="val 16667"/>
                </a:avLst>
              </a:prstGeom>
              <a:noFill/>
              <a:ln w="38100" cap="flat" cmpd="sng" algn="ctr">
                <a:solidFill>
                  <a:srgbClr val="02519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8" tIns="45713" rIns="91428" bIns="45713" rtlCol="0" anchor="ctr"/>
              <a:lstStyle/>
              <a:p>
                <a:pPr algn="l"/>
                <a:endParaRPr lang="en-US"/>
              </a:p>
            </p:txBody>
          </p:sp>
        </p:grpSp>
        <p:sp>
          <p:nvSpPr>
            <p:cNvPr id="13" name="Notched Right Arrow 10"/>
            <p:cNvSpPr/>
            <p:nvPr/>
          </p:nvSpPr>
          <p:spPr bwMode="auto">
            <a:xfrm>
              <a:off x="6432549" y="8427116"/>
              <a:ext cx="6172201" cy="1563300"/>
            </a:xfrm>
            <a:prstGeom prst="notchedRightArrow">
              <a:avLst/>
            </a:prstGeom>
            <a:solidFill>
              <a:srgbClr val="FF6600"/>
            </a:solidFill>
            <a:ln>
              <a:solidFill>
                <a:srgbClr val="CC99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70856" tIns="85428" rIns="170856" bIns="85428" anchor="ctr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800" b="1" dirty="0" err="1">
                  <a:solidFill>
                    <a:schemeClr val="tx1"/>
                  </a:solidFill>
                </a:rPr>
                <a:t>Hashtag</a:t>
              </a:r>
              <a:r>
                <a:rPr lang="en-US" sz="1800" b="1" dirty="0">
                  <a:solidFill>
                    <a:schemeClr val="tx1"/>
                  </a:solidFill>
                </a:rPr>
                <a:t>-based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2944033" y="8716820"/>
              <a:ext cx="3276598" cy="1508679"/>
            </a:xfrm>
            <a:prstGeom prst="rect">
              <a:avLst/>
            </a:prstGeom>
            <a:noFill/>
          </p:spPr>
          <p:txBody>
            <a:bodyPr wrap="square" lIns="91428" tIns="45713" rIns="91428" bIns="45713" rtlCol="0">
              <a:spAutoFit/>
            </a:bodyPr>
            <a:lstStyle/>
            <a:p>
              <a:pPr algn="l"/>
              <a:r>
                <a:rPr lang="en-US" sz="1000" b="1" dirty="0" err="1"/>
                <a:t>Petkovic</a:t>
              </a:r>
              <a:r>
                <a:rPr lang="en-US" sz="1000" b="1" dirty="0"/>
                <a:t> &amp; </a:t>
              </a:r>
              <a:r>
                <a:rPr lang="en-US" sz="1000" b="1" dirty="0" err="1"/>
                <a:t>Goerges</a:t>
              </a:r>
              <a:r>
                <a:rPr lang="en-US" sz="1000" b="1" dirty="0"/>
                <a:t> leading German </a:t>
              </a:r>
              <a:r>
                <a:rPr lang="en-US" sz="1000" b="1" dirty="0">
                  <a:solidFill>
                    <a:srgbClr val="FF6600"/>
                  </a:solidFill>
                </a:rPr>
                <a:t>tennis </a:t>
              </a:r>
              <a:r>
                <a:rPr lang="en-US" sz="1000" b="1" dirty="0"/>
                <a:t>revival</a:t>
              </a:r>
            </a:p>
            <a:p>
              <a:pPr algn="l"/>
              <a:r>
                <a:rPr lang="en-US" sz="1000" dirty="0"/>
                <a:t>there are signs that German </a:t>
              </a:r>
              <a:r>
                <a:rPr lang="en-US" sz="1000" dirty="0">
                  <a:solidFill>
                    <a:srgbClr val="FF6600"/>
                  </a:solidFill>
                </a:rPr>
                <a:t>tennis </a:t>
              </a:r>
              <a:r>
                <a:rPr lang="en-US" sz="1000" dirty="0"/>
                <a:t>is…</a:t>
              </a:r>
            </a:p>
          </p:txBody>
        </p:sp>
        <p:pic>
          <p:nvPicPr>
            <p:cNvPr id="15" name="Picture 14" descr="bbc-logo1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14350" y="8259617"/>
              <a:ext cx="1037237" cy="406821"/>
            </a:xfrm>
            <a:prstGeom prst="rect">
              <a:avLst/>
            </a:prstGeom>
          </p:spPr>
        </p:pic>
        <p:pic>
          <p:nvPicPr>
            <p:cNvPr id="16" name="Picture 15" descr="tennis-bbc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862300" y="8259617"/>
              <a:ext cx="1238250" cy="695325"/>
            </a:xfrm>
            <a:prstGeom prst="rect">
              <a:avLst/>
            </a:prstGeom>
          </p:spPr>
        </p:pic>
      </p:grpSp>
      <p:sp>
        <p:nvSpPr>
          <p:cNvPr id="19" name="Rounded Rectangular Callout 18"/>
          <p:cNvSpPr/>
          <p:nvPr/>
        </p:nvSpPr>
        <p:spPr>
          <a:xfrm rot="10800000">
            <a:off x="762000" y="1510296"/>
            <a:ext cx="2405708" cy="739935"/>
          </a:xfrm>
          <a:prstGeom prst="wedgeRoundRectCallout">
            <a:avLst>
              <a:gd name="adj1" fmla="val 36797"/>
              <a:gd name="adj2" fmla="val -69087"/>
              <a:gd name="adj3" fmla="val 16667"/>
            </a:avLst>
          </a:prstGeom>
          <a:noFill/>
          <a:ln w="38100" cap="flat" cmpd="sng" algn="ctr">
            <a:solidFill>
              <a:srgbClr val="02519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8923" tIns="24461" rIns="48923" bIns="24461" rtlCol="0" anchor="ctr"/>
          <a:lstStyle/>
          <a:p>
            <a:pPr algn="l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36124" y="1582799"/>
            <a:ext cx="2054997" cy="526453"/>
          </a:xfrm>
          <a:prstGeom prst="rect">
            <a:avLst/>
          </a:prstGeom>
          <a:noFill/>
        </p:spPr>
        <p:txBody>
          <a:bodyPr wrap="none" lIns="48923" tIns="24461" rIns="48923" bIns="24461" rtlCol="0">
            <a:spAutoFit/>
          </a:bodyPr>
          <a:lstStyle/>
          <a:p>
            <a:r>
              <a:rPr lang="en-US" sz="1600" dirty="0" smtClean="0"/>
              <a:t>I like this </a:t>
            </a:r>
          </a:p>
          <a:p>
            <a:r>
              <a:rPr lang="en-US" sz="1500" b="1" dirty="0" smtClean="0">
                <a:solidFill>
                  <a:srgbClr val="7BA0C9"/>
                </a:solidFill>
              </a:rPr>
              <a:t>http://bit.ly/eiU33c</a:t>
            </a:r>
            <a:endParaRPr lang="en-US" sz="1500" b="1" dirty="0">
              <a:solidFill>
                <a:srgbClr val="7BA0C9"/>
              </a:solidFill>
            </a:endParaRPr>
          </a:p>
        </p:txBody>
      </p:sp>
      <p:grpSp>
        <p:nvGrpSpPr>
          <p:cNvPr id="21" name="Group 34"/>
          <p:cNvGrpSpPr/>
          <p:nvPr/>
        </p:nvGrpSpPr>
        <p:grpSpPr>
          <a:xfrm>
            <a:off x="3327400" y="1422286"/>
            <a:ext cx="4889500" cy="892960"/>
            <a:chOff x="6511537" y="3534985"/>
            <a:chExt cx="9568490" cy="1563291"/>
          </a:xfrm>
        </p:grpSpPr>
        <p:sp>
          <p:nvSpPr>
            <p:cNvPr id="22" name="Notched Right Arrow 21"/>
            <p:cNvSpPr/>
            <p:nvPr/>
          </p:nvSpPr>
          <p:spPr bwMode="auto">
            <a:xfrm>
              <a:off x="6511537" y="3534985"/>
              <a:ext cx="6039333" cy="1563291"/>
            </a:xfrm>
            <a:prstGeom prst="notchedRightArrow">
              <a:avLst/>
            </a:prstGeom>
            <a:solidFill>
              <a:srgbClr val="77C0D7"/>
            </a:solidFill>
            <a:ln>
              <a:solidFill>
                <a:srgbClr val="77C0D7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70856" tIns="85428" rIns="170856" bIns="85428" anchor="ctr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tx1"/>
                  </a:solidFill>
                </a:rPr>
                <a:t>URL-based</a:t>
              </a:r>
            </a:p>
          </p:txBody>
        </p:sp>
        <p:sp>
          <p:nvSpPr>
            <p:cNvPr id="25" name="Alternate Process 24"/>
            <p:cNvSpPr/>
            <p:nvPr/>
          </p:nvSpPr>
          <p:spPr bwMode="auto">
            <a:xfrm>
              <a:off x="14595554" y="4084977"/>
              <a:ext cx="1484473" cy="384025"/>
            </a:xfrm>
            <a:prstGeom prst="flowChartAlternateProcess">
              <a:avLst/>
            </a:prstGeom>
            <a:solidFill>
              <a:srgbClr val="77C0D7"/>
            </a:solidFill>
            <a:ln>
              <a:solidFill>
                <a:srgbClr val="77C0D7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URL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2"/>
          <p:cNvGrpSpPr/>
          <p:nvPr/>
        </p:nvGrpSpPr>
        <p:grpSpPr>
          <a:xfrm>
            <a:off x="6540835" y="1209435"/>
            <a:ext cx="2565065" cy="1407381"/>
            <a:chOff x="8270949" y="3882303"/>
            <a:chExt cx="4387469" cy="2231933"/>
          </a:xfrm>
        </p:grpSpPr>
        <p:pic>
          <p:nvPicPr>
            <p:cNvPr id="27" name="Picture 26" descr="schiavone-sportsman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596960" y="4651672"/>
              <a:ext cx="1061458" cy="1260926"/>
            </a:xfrm>
            <a:prstGeom prst="rect">
              <a:avLst/>
            </a:prstGeom>
          </p:spPr>
        </p:pic>
        <p:grpSp>
          <p:nvGrpSpPr>
            <p:cNvPr id="5" name="Group 51"/>
            <p:cNvGrpSpPr/>
            <p:nvPr/>
          </p:nvGrpSpPr>
          <p:grpSpPr>
            <a:xfrm>
              <a:off x="8270949" y="3882303"/>
              <a:ext cx="3409935" cy="2231933"/>
              <a:chOff x="8270949" y="3882303"/>
              <a:chExt cx="3409935" cy="2231933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8270949" y="4503542"/>
                <a:ext cx="3409935" cy="1610694"/>
              </a:xfrm>
              <a:prstGeom prst="rect">
                <a:avLst/>
              </a:prstGeom>
              <a:noFill/>
            </p:spPr>
            <p:txBody>
              <a:bodyPr wrap="square" lIns="91428" tIns="45713" rIns="91428" bIns="45713" rtlCol="0">
                <a:spAutoFit/>
              </a:bodyPr>
              <a:lstStyle/>
              <a:p>
                <a:pPr algn="l"/>
                <a:r>
                  <a:rPr lang="en-US" sz="1000" b="1" dirty="0"/>
                  <a:t>SI Sportsman of the year: </a:t>
                </a:r>
              </a:p>
              <a:p>
                <a:pPr algn="l"/>
                <a:r>
                  <a:rPr lang="en-US" sz="1000" b="1" dirty="0"/>
                  <a:t>Surprise French Open champ</a:t>
                </a:r>
                <a:r>
                  <a:rPr lang="en-US" sz="1000" b="1" dirty="0" smtClean="0"/>
                  <a:t> </a:t>
                </a:r>
                <a:r>
                  <a:rPr lang="en-US" sz="1000" b="1" dirty="0" smtClean="0">
                    <a:solidFill>
                      <a:schemeClr val="accent1"/>
                    </a:solidFill>
                  </a:rPr>
                  <a:t>Francesca </a:t>
                </a:r>
                <a:r>
                  <a:rPr lang="en-US" sz="1000" b="1" dirty="0" err="1">
                    <a:solidFill>
                      <a:schemeClr val="accent1"/>
                    </a:solidFill>
                  </a:rPr>
                  <a:t>Schiavone</a:t>
                </a:r>
                <a:endParaRPr lang="en-US" sz="1000" b="1" dirty="0" smtClean="0">
                  <a:solidFill>
                    <a:schemeClr val="accent1"/>
                  </a:solidFill>
                </a:endParaRPr>
              </a:p>
              <a:p>
                <a:pPr algn="l"/>
                <a:r>
                  <a:rPr lang="en-US" sz="1000" dirty="0" smtClean="0"/>
                  <a:t>Thirty </a:t>
                </a:r>
                <a:r>
                  <a:rPr lang="en-US" sz="1000" dirty="0"/>
                  <a:t>in women's </a:t>
                </a:r>
                <a:r>
                  <a:rPr lang="en-US" sz="1000" dirty="0">
                    <a:solidFill>
                      <a:srgbClr val="000000"/>
                    </a:solidFill>
                  </a:rPr>
                  <a:t>tennis </a:t>
                </a:r>
                <a:r>
                  <a:rPr lang="en-US" sz="1000" dirty="0"/>
                  <a:t>is primordially old…</a:t>
                </a:r>
                <a:endParaRPr lang="en-US" sz="1000" b="1" dirty="0"/>
              </a:p>
              <a:p>
                <a:pPr algn="l"/>
                <a:endParaRPr lang="en-US" sz="1000" dirty="0"/>
              </a:p>
            </p:txBody>
          </p:sp>
          <p:pic>
            <p:nvPicPr>
              <p:cNvPr id="30" name="Picture 29" descr="cnn_logo.jp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440616" y="3882303"/>
                <a:ext cx="1104130" cy="562546"/>
              </a:xfrm>
              <a:prstGeom prst="rect">
                <a:avLst/>
              </a:prstGeom>
            </p:spPr>
          </p:pic>
        </p:grpSp>
      </p:grpSp>
      <p:sp>
        <p:nvSpPr>
          <p:cNvPr id="14" name="Notched Right Arrow 13"/>
          <p:cNvSpPr/>
          <p:nvPr/>
        </p:nvSpPr>
        <p:spPr bwMode="auto">
          <a:xfrm rot="20305880">
            <a:off x="2705531" y="2189578"/>
            <a:ext cx="4001629" cy="733635"/>
          </a:xfrm>
          <a:prstGeom prst="notched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25" tIns="45713" rIns="91425" bIns="45713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b="1" dirty="0">
                <a:solidFill>
                  <a:schemeClr val="tx1"/>
                </a:solidFill>
              </a:rPr>
              <a:t>Entity-based</a:t>
            </a:r>
          </a:p>
        </p:txBody>
      </p:sp>
      <p:grpSp>
        <p:nvGrpSpPr>
          <p:cNvPr id="6" name="Group 51"/>
          <p:cNvGrpSpPr/>
          <p:nvPr/>
        </p:nvGrpSpPr>
        <p:grpSpPr>
          <a:xfrm>
            <a:off x="6622288" y="3505079"/>
            <a:ext cx="1867135" cy="2066458"/>
            <a:chOff x="8337550" y="3882303"/>
            <a:chExt cx="3193679" cy="3277146"/>
          </a:xfrm>
        </p:grpSpPr>
        <p:sp>
          <p:nvSpPr>
            <p:cNvPr id="40" name="TextBox 39"/>
            <p:cNvSpPr txBox="1"/>
            <p:nvPr/>
          </p:nvSpPr>
          <p:spPr>
            <a:xfrm>
              <a:off x="8337550" y="4572565"/>
              <a:ext cx="3193679" cy="2586884"/>
            </a:xfrm>
            <a:prstGeom prst="rect">
              <a:avLst/>
            </a:prstGeom>
            <a:noFill/>
          </p:spPr>
          <p:txBody>
            <a:bodyPr wrap="square" lIns="91428" tIns="45713" rIns="91428" bIns="45713" rtlCol="0">
              <a:spAutoFit/>
            </a:bodyPr>
            <a:lstStyle/>
            <a:p>
              <a:pPr algn="l"/>
              <a:r>
                <a:rPr lang="en-US" sz="1000" b="1" dirty="0"/>
                <a:t>Olympic champion and world number nine Elena </a:t>
              </a:r>
              <a:r>
                <a:rPr lang="en-US" sz="1000" b="1" dirty="0" err="1"/>
                <a:t>Dementieva</a:t>
              </a:r>
              <a:r>
                <a:rPr lang="en-US" sz="1000" b="1" dirty="0"/>
                <a:t> announced her retirement</a:t>
              </a:r>
              <a:endParaRPr lang="en-US" sz="1000" b="1" dirty="0" smtClean="0"/>
            </a:p>
            <a:p>
              <a:pPr algn="l"/>
              <a:r>
                <a:rPr lang="en-US" sz="1000" dirty="0" smtClean="0"/>
                <a:t>The </a:t>
              </a:r>
              <a:r>
                <a:rPr lang="en-US" sz="1000" dirty="0"/>
                <a:t>29-year-old Russian delivered the shock news after losing to </a:t>
              </a:r>
              <a:r>
                <a:rPr lang="en-US" sz="1000" b="1" dirty="0">
                  <a:solidFill>
                    <a:schemeClr val="accent1">
                      <a:lumMod val="75000"/>
                    </a:schemeClr>
                  </a:solidFill>
                </a:rPr>
                <a:t>Francesca </a:t>
              </a:r>
              <a:r>
                <a:rPr lang="en-US" sz="1000" b="1" dirty="0" err="1">
                  <a:solidFill>
                    <a:schemeClr val="accent1">
                      <a:lumMod val="75000"/>
                    </a:schemeClr>
                  </a:solidFill>
                </a:rPr>
                <a:t>Schiavone</a:t>
              </a:r>
              <a:r>
                <a:rPr lang="en-US" sz="10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000" dirty="0"/>
                <a:t>in the group stages of the season-ending </a:t>
              </a:r>
              <a:r>
                <a:rPr lang="en-US" sz="1000" dirty="0" err="1"/>
                <a:t>tournamen</a:t>
              </a:r>
              <a:r>
                <a:rPr lang="en-US" sz="1000" dirty="0"/>
                <a:t> …</a:t>
              </a:r>
              <a:endParaRPr lang="en-US" sz="1000" b="1" dirty="0"/>
            </a:p>
          </p:txBody>
        </p:sp>
        <p:pic>
          <p:nvPicPr>
            <p:cNvPr id="41" name="Picture 40" descr="cnn_logo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40616" y="3882303"/>
              <a:ext cx="1104130" cy="562546"/>
            </a:xfrm>
            <a:prstGeom prst="rect">
              <a:avLst/>
            </a:prstGeom>
          </p:spPr>
        </p:pic>
      </p:grpSp>
      <p:sp>
        <p:nvSpPr>
          <p:cNvPr id="25" name="Notched Right Arrow 24"/>
          <p:cNvSpPr/>
          <p:nvPr/>
        </p:nvSpPr>
        <p:spPr bwMode="auto">
          <a:xfrm rot="501240">
            <a:off x="2987108" y="3835688"/>
            <a:ext cx="3648716" cy="733635"/>
          </a:xfrm>
          <a:prstGeom prst="notched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25" tIns="45713" rIns="91425" bIns="45713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b="1" dirty="0">
                <a:solidFill>
                  <a:schemeClr val="tx1"/>
                </a:solidFill>
              </a:rPr>
              <a:t>Entity-based</a:t>
            </a:r>
          </a:p>
        </p:txBody>
      </p:sp>
      <p:grpSp>
        <p:nvGrpSpPr>
          <p:cNvPr id="7" name="Group 34"/>
          <p:cNvGrpSpPr/>
          <p:nvPr/>
        </p:nvGrpSpPr>
        <p:grpSpPr>
          <a:xfrm>
            <a:off x="243860" y="2942460"/>
            <a:ext cx="2414172" cy="753241"/>
            <a:chOff x="1098550" y="7374731"/>
            <a:chExt cx="4724400" cy="1318695"/>
          </a:xfrm>
        </p:grpSpPr>
        <p:sp>
          <p:nvSpPr>
            <p:cNvPr id="18" name="TextBox 17"/>
            <p:cNvSpPr txBox="1"/>
            <p:nvPr/>
          </p:nvSpPr>
          <p:spPr>
            <a:xfrm>
              <a:off x="1479549" y="7450935"/>
              <a:ext cx="4114800" cy="969857"/>
            </a:xfrm>
            <a:prstGeom prst="rect">
              <a:avLst/>
            </a:prstGeom>
            <a:noFill/>
          </p:spPr>
          <p:txBody>
            <a:bodyPr wrap="square" lIns="91428" tIns="45713" rIns="91428" bIns="45713" rtlCol="0">
              <a:spAutoFit/>
            </a:bodyPr>
            <a:lstStyle/>
            <a:p>
              <a:pPr algn="l"/>
              <a:r>
                <a:rPr lang="en-US" sz="1500" dirty="0">
                  <a:solidFill>
                    <a:schemeClr val="accent1">
                      <a:lumMod val="75000"/>
                    </a:schemeClr>
                  </a:solidFill>
                </a:rPr>
                <a:t>Francesca </a:t>
              </a:r>
              <a:r>
                <a:rPr lang="en-US" sz="1500" dirty="0" err="1">
                  <a:solidFill>
                    <a:schemeClr val="accent1">
                      <a:lumMod val="75000"/>
                    </a:schemeClr>
                  </a:solidFill>
                </a:rPr>
                <a:t>Schiavone</a:t>
              </a:r>
              <a:r>
                <a:rPr lang="en-US" sz="15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500" dirty="0" smtClean="0"/>
                <a:t>won </a:t>
              </a:r>
              <a:r>
                <a:rPr lang="en-US" sz="1500" dirty="0"/>
                <a:t>#sport #tennis</a:t>
              </a:r>
            </a:p>
          </p:txBody>
        </p:sp>
        <p:sp>
          <p:nvSpPr>
            <p:cNvPr id="19" name="Rounded Rectangular Callout 18"/>
            <p:cNvSpPr/>
            <p:nvPr/>
          </p:nvSpPr>
          <p:spPr>
            <a:xfrm rot="10800000">
              <a:off x="1098550" y="7374731"/>
              <a:ext cx="4724400" cy="1318695"/>
            </a:xfrm>
            <a:prstGeom prst="wedgeRoundRectCallout">
              <a:avLst>
                <a:gd name="adj1" fmla="val 36797"/>
                <a:gd name="adj2" fmla="val -69087"/>
                <a:gd name="adj3" fmla="val 16667"/>
              </a:avLst>
            </a:prstGeom>
            <a:noFill/>
            <a:ln w="38100" cap="flat" cmpd="sng" algn="ctr">
              <a:solidFill>
                <a:srgbClr val="02519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8" tIns="45713" rIns="91428" bIns="45713" rtlCol="0" anchor="ctr"/>
            <a:lstStyle/>
            <a:p>
              <a:pPr algn="l"/>
              <a:endParaRPr lang="en-US"/>
            </a:p>
          </p:txBody>
        </p:sp>
      </p:grpSp>
      <p:grpSp>
        <p:nvGrpSpPr>
          <p:cNvPr id="8" name="Group 36"/>
          <p:cNvGrpSpPr/>
          <p:nvPr/>
        </p:nvGrpSpPr>
        <p:grpSpPr>
          <a:xfrm>
            <a:off x="1092200" y="3467100"/>
            <a:ext cx="7785100" cy="1651839"/>
            <a:chOff x="2886253" y="7646965"/>
            <a:chExt cx="15235011" cy="2891866"/>
          </a:xfrm>
        </p:grpSpPr>
        <p:grpSp>
          <p:nvGrpSpPr>
            <p:cNvPr id="10" name="Group 42"/>
            <p:cNvGrpSpPr/>
            <p:nvPr/>
          </p:nvGrpSpPr>
          <p:grpSpPr>
            <a:xfrm>
              <a:off x="5219171" y="8220962"/>
              <a:ext cx="8578532" cy="2317869"/>
              <a:chOff x="5219171" y="8220962"/>
              <a:chExt cx="8578532" cy="2317869"/>
            </a:xfrm>
          </p:grpSpPr>
          <p:sp>
            <p:nvSpPr>
              <p:cNvPr id="16" name="Notched Right Arrow 15"/>
              <p:cNvSpPr/>
              <p:nvPr/>
            </p:nvSpPr>
            <p:spPr bwMode="auto">
              <a:xfrm rot="581776">
                <a:off x="6494210" y="8220962"/>
                <a:ext cx="6538480" cy="1286781"/>
              </a:xfrm>
              <a:prstGeom prst="notchedRightArrow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lIns="170856" tIns="85428" rIns="170856" bIns="85428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b="1" dirty="0" smtClean="0">
                    <a:solidFill>
                      <a:schemeClr val="tx1"/>
                    </a:solidFill>
                  </a:rPr>
                  <a:t>temporal constraint</a:t>
                </a:r>
                <a:endParaRPr 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&quot;No&quot; Symbol 16"/>
              <p:cNvSpPr/>
              <p:nvPr/>
            </p:nvSpPr>
            <p:spPr bwMode="auto">
              <a:xfrm>
                <a:off x="12604750" y="8822531"/>
                <a:ext cx="1192953" cy="1067223"/>
              </a:xfrm>
              <a:prstGeom prst="noSmoking">
                <a:avLst/>
              </a:prstGeom>
              <a:solidFill>
                <a:srgbClr val="FF0000"/>
              </a:solidFill>
              <a:ln>
                <a:headEnd type="none" w="med" len="med"/>
                <a:tailEnd type="none" w="med" len="med"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170856" tIns="85428" rIns="170856" bIns="85428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Cloud Callout 20"/>
              <p:cNvSpPr/>
              <p:nvPr/>
            </p:nvSpPr>
            <p:spPr bwMode="auto">
              <a:xfrm>
                <a:off x="5219171" y="9338205"/>
                <a:ext cx="5219171" cy="1200626"/>
              </a:xfrm>
              <a:prstGeom prst="cloudCallout">
                <a:avLst>
                  <a:gd name="adj1" fmla="val 86128"/>
                  <a:gd name="adj2" fmla="val -5810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lIns="170856" tIns="85428" rIns="170856" bIns="85428">
                <a:prstTxWarp prst="textNoShape">
                  <a:avLst/>
                </a:prstTxWarp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Old news </a:t>
                </a:r>
                <a:r>
                  <a:rPr lang="en-US" dirty="0" err="1">
                    <a:solidFill>
                      <a:schemeClr val="tx1"/>
                    </a:solidFill>
                    <a:sym typeface="Wingdings" charset="2"/>
                  </a:rPr>
                  <a:t>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6" name="Alternate Process 35"/>
            <p:cNvSpPr/>
            <p:nvPr/>
          </p:nvSpPr>
          <p:spPr bwMode="auto">
            <a:xfrm>
              <a:off x="15329663" y="7646965"/>
              <a:ext cx="2791601" cy="778184"/>
            </a:xfrm>
            <a:prstGeom prst="flowChartAlternateProcess">
              <a:avLst/>
            </a:prstGeom>
            <a:solidFill>
              <a:srgbClr val="FFB5C6"/>
            </a:solidFill>
            <a:ln w="635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170856" tIns="85428" rIns="170856" bIns="85428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publish </a:t>
              </a:r>
              <a:r>
                <a:rPr lang="en-US" sz="1200" b="1" dirty="0" smtClean="0">
                  <a:solidFill>
                    <a:schemeClr val="tx1"/>
                  </a:solidFill>
                </a:rPr>
                <a:t>date:</a:t>
              </a:r>
            </a:p>
            <a:p>
              <a:pPr algn="ctr"/>
              <a:r>
                <a:rPr lang="en-US" sz="1200" b="1" dirty="0" smtClean="0">
                  <a:solidFill>
                    <a:schemeClr val="tx1"/>
                  </a:solidFill>
                </a:rPr>
                <a:t>Nov 20, 2010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44" name="Alternate Process 43"/>
            <p:cNvSpPr/>
            <p:nvPr/>
          </p:nvSpPr>
          <p:spPr bwMode="auto">
            <a:xfrm>
              <a:off x="2886253" y="8279208"/>
              <a:ext cx="2808411" cy="835190"/>
            </a:xfrm>
            <a:prstGeom prst="flowChartAlternateProcess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170856" tIns="85428" rIns="170856" bIns="85428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publish </a:t>
              </a:r>
              <a:r>
                <a:rPr lang="en-US" sz="1200" b="1" dirty="0" smtClean="0">
                  <a:solidFill>
                    <a:schemeClr val="tx1"/>
                  </a:solidFill>
                </a:rPr>
                <a:t>date:</a:t>
              </a:r>
            </a:p>
            <a:p>
              <a:pPr algn="ctr"/>
              <a:r>
                <a:rPr lang="en-US" sz="1200" b="1" dirty="0" smtClean="0">
                  <a:solidFill>
                    <a:schemeClr val="tx1"/>
                  </a:solidFill>
                </a:rPr>
                <a:t>Jan 15, 2011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35" name="Title 1"/>
          <p:cNvSpPr>
            <a:spLocks noGrp="1"/>
          </p:cNvSpPr>
          <p:nvPr>
            <p:ph type="title"/>
          </p:nvPr>
        </p:nvSpPr>
        <p:spPr>
          <a:xfrm>
            <a:off x="609601" y="330200"/>
            <a:ext cx="8534400" cy="876300"/>
          </a:xfrm>
        </p:spPr>
        <p:txBody>
          <a:bodyPr/>
          <a:lstStyle/>
          <a:p>
            <a:r>
              <a:rPr lang="en-US" dirty="0" smtClean="0"/>
              <a:t>Linking to external Web resources (cont.)</a:t>
            </a:r>
            <a:endParaRPr lang="en-US" dirty="0"/>
          </a:p>
        </p:txBody>
      </p:sp>
      <p:sp>
        <p:nvSpPr>
          <p:cNvPr id="37" name="Alternate Process 36"/>
          <p:cNvSpPr/>
          <p:nvPr/>
        </p:nvSpPr>
        <p:spPr bwMode="auto">
          <a:xfrm>
            <a:off x="7454900" y="1123138"/>
            <a:ext cx="1435100" cy="477062"/>
          </a:xfrm>
          <a:prstGeom prst="flowChartAlternateProcess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70856" tIns="85428" rIns="170856" bIns="85428" anchor="ctr">
            <a:prstTxWarp prst="textNoShape">
              <a:avLst/>
            </a:prstTxWarp>
          </a:bodyPr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publish </a:t>
            </a:r>
            <a:r>
              <a:rPr lang="en-US" sz="1200" b="1" dirty="0" smtClean="0">
                <a:solidFill>
                  <a:schemeClr val="tx1"/>
                </a:solidFill>
              </a:rPr>
              <a:t>date:</a:t>
            </a:r>
          </a:p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Jan 14, 2011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0" y="56515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smtClean="0">
                <a:solidFill>
                  <a:srgbClr val="7F7F7F"/>
                </a:solidFill>
              </a:rPr>
              <a:t>(Abel et </a:t>
            </a:r>
            <a:r>
              <a:rPr lang="en-US" sz="1400" dirty="0" smtClean="0">
                <a:solidFill>
                  <a:srgbClr val="7F7F7F"/>
                </a:solidFill>
              </a:rPr>
              <a:t>al. 2011b) Fabian </a:t>
            </a:r>
            <a:r>
              <a:rPr lang="en-US" sz="1400" dirty="0" smtClean="0">
                <a:solidFill>
                  <a:srgbClr val="7F7F7F"/>
                </a:solidFill>
              </a:rPr>
              <a:t>Abel, </a:t>
            </a:r>
            <a:r>
              <a:rPr lang="en-US" sz="1400" dirty="0" err="1" smtClean="0">
                <a:solidFill>
                  <a:srgbClr val="7F7F7F"/>
                </a:solidFill>
              </a:rPr>
              <a:t>Qi</a:t>
            </a:r>
            <a:r>
              <a:rPr lang="en-US" sz="1400" dirty="0" smtClean="0">
                <a:solidFill>
                  <a:srgbClr val="7F7F7F"/>
                </a:solidFill>
              </a:rPr>
              <a:t> </a:t>
            </a:r>
            <a:r>
              <a:rPr lang="en-US" sz="1400" dirty="0" err="1" smtClean="0">
                <a:solidFill>
                  <a:srgbClr val="7F7F7F"/>
                </a:solidFill>
              </a:rPr>
              <a:t>Gao</a:t>
            </a:r>
            <a:r>
              <a:rPr lang="en-US" sz="1400" dirty="0" smtClean="0">
                <a:solidFill>
                  <a:srgbClr val="7F7F7F"/>
                </a:solidFill>
              </a:rPr>
              <a:t>, </a:t>
            </a:r>
            <a:r>
              <a:rPr lang="en-US" sz="1400" dirty="0" err="1" smtClean="0">
                <a:solidFill>
                  <a:srgbClr val="7F7F7F"/>
                </a:solidFill>
              </a:rPr>
              <a:t>Geert</a:t>
            </a:r>
            <a:r>
              <a:rPr lang="en-US" sz="1400" dirty="0" smtClean="0">
                <a:solidFill>
                  <a:srgbClr val="7F7F7F"/>
                </a:solidFill>
              </a:rPr>
              <a:t>-Jan </a:t>
            </a:r>
            <a:r>
              <a:rPr lang="en-US" sz="1400" dirty="0" err="1" smtClean="0">
                <a:solidFill>
                  <a:srgbClr val="7F7F7F"/>
                </a:solidFill>
              </a:rPr>
              <a:t>Houben</a:t>
            </a:r>
            <a:r>
              <a:rPr lang="en-US" sz="1400" dirty="0" smtClean="0">
                <a:solidFill>
                  <a:srgbClr val="7F7F7F"/>
                </a:solidFill>
              </a:rPr>
              <a:t>, </a:t>
            </a:r>
            <a:r>
              <a:rPr lang="en-US" sz="1400" dirty="0" err="1" smtClean="0">
                <a:solidFill>
                  <a:srgbClr val="7F7F7F"/>
                </a:solidFill>
              </a:rPr>
              <a:t>Ke</a:t>
            </a:r>
            <a:r>
              <a:rPr lang="en-US" sz="1400" dirty="0" smtClean="0">
                <a:solidFill>
                  <a:srgbClr val="7F7F7F"/>
                </a:solidFill>
              </a:rPr>
              <a:t> Tao. Semantic Enrichment of Twitter Posts for User Profile Construction on the Social Web. ESWC 2011</a:t>
            </a:r>
            <a:endParaRPr lang="en-US" sz="1400" dirty="0">
              <a:solidFill>
                <a:srgbClr val="7F7F7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1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/>
              <a:t>Research Questions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5514" y="1165670"/>
            <a:ext cx="7648575" cy="4439609"/>
          </a:xfrm>
        </p:spPr>
        <p:txBody>
          <a:bodyPr/>
          <a:lstStyle/>
          <a:p>
            <a:pPr marL="397553" indent="-397553">
              <a:spcAft>
                <a:spcPts val="2568"/>
              </a:spcAft>
              <a:buFont typeface="+mj-lt"/>
              <a:buAutoNum type="arabicPeriod"/>
            </a:pPr>
            <a:r>
              <a:rPr lang="en-US" dirty="0" smtClean="0"/>
              <a:t>How do topics evolve over time?</a:t>
            </a:r>
          </a:p>
          <a:p>
            <a:pPr marL="397553" indent="-397553">
              <a:spcAft>
                <a:spcPts val="2568"/>
              </a:spcAft>
              <a:buFont typeface="+mj-lt"/>
              <a:buAutoNum type="arabicPeriod"/>
            </a:pPr>
            <a:r>
              <a:rPr lang="en-US" dirty="0" smtClean="0"/>
              <a:t>How do Twitter-based user profiles evolve over time? </a:t>
            </a:r>
          </a:p>
          <a:p>
            <a:pPr marL="397553" indent="-397553">
              <a:buFont typeface="+mj-lt"/>
              <a:buAutoNum type="arabicPeriod"/>
            </a:pPr>
            <a:r>
              <a:rPr lang="en-US" dirty="0" smtClean="0"/>
              <a:t>Can we exploit Twitter-based profiles for personalizing users’ Social Web experience?</a:t>
            </a:r>
            <a:endParaRPr lang="en-US" dirty="0"/>
          </a:p>
        </p:txBody>
      </p:sp>
      <p:cxnSp>
        <p:nvCxnSpPr>
          <p:cNvPr id="31" name="Straight Arrow Connector 30"/>
          <p:cNvCxnSpPr/>
          <p:nvPr/>
        </p:nvCxnSpPr>
        <p:spPr bwMode="auto">
          <a:xfrm rot="5400000" flipH="1" flipV="1">
            <a:off x="-88730" y="5104758"/>
            <a:ext cx="1523849" cy="406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32" name="Straight Arrow Connector 31"/>
          <p:cNvCxnSpPr/>
          <p:nvPr/>
        </p:nvCxnSpPr>
        <p:spPr bwMode="auto">
          <a:xfrm>
            <a:off x="673397" y="5866432"/>
            <a:ext cx="3231875" cy="907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327731" y="3951307"/>
            <a:ext cx="1051194" cy="341796"/>
          </a:xfrm>
          <a:prstGeom prst="rect">
            <a:avLst/>
          </a:prstGeom>
          <a:noFill/>
        </p:spPr>
        <p:txBody>
          <a:bodyPr wrap="none" lIns="48930" tIns="24465" rIns="48930" bIns="24465" rtlCol="0">
            <a:spAutoFit/>
          </a:bodyPr>
          <a:lstStyle/>
          <a:p>
            <a:pPr algn="l"/>
            <a:r>
              <a:rPr lang="en-US" sz="1900" b="1" dirty="0" smtClean="0"/>
              <a:t>interest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631874" y="5453722"/>
            <a:ext cx="650612" cy="341796"/>
          </a:xfrm>
          <a:prstGeom prst="rect">
            <a:avLst/>
          </a:prstGeom>
          <a:noFill/>
        </p:spPr>
        <p:txBody>
          <a:bodyPr wrap="none" lIns="48930" tIns="24465" rIns="48930" bIns="24465" rtlCol="0">
            <a:spAutoFit/>
          </a:bodyPr>
          <a:lstStyle/>
          <a:p>
            <a:pPr algn="l"/>
            <a:r>
              <a:rPr lang="en-US" sz="1900" b="1" dirty="0" smtClean="0"/>
              <a:t>time</a:t>
            </a:r>
          </a:p>
        </p:txBody>
      </p:sp>
      <p:sp>
        <p:nvSpPr>
          <p:cNvPr id="35" name="Freeform 34"/>
          <p:cNvSpPr/>
          <p:nvPr/>
        </p:nvSpPr>
        <p:spPr bwMode="auto">
          <a:xfrm>
            <a:off x="696111" y="4555283"/>
            <a:ext cx="2816534" cy="1102618"/>
          </a:xfrm>
          <a:custGeom>
            <a:avLst/>
            <a:gdLst>
              <a:gd name="connsiteX0" fmla="*/ 0 w 5511800"/>
              <a:gd name="connsiteY0" fmla="*/ 1853955 h 1930348"/>
              <a:gd name="connsiteX1" fmla="*/ 660400 w 5511800"/>
              <a:gd name="connsiteY1" fmla="*/ 1803162 h 1930348"/>
              <a:gd name="connsiteX2" fmla="*/ 1270000 w 5511800"/>
              <a:gd name="connsiteY2" fmla="*/ 1853955 h 1930348"/>
              <a:gd name="connsiteX3" fmla="*/ 1574800 w 5511800"/>
              <a:gd name="connsiteY3" fmla="*/ 152380 h 1930348"/>
              <a:gd name="connsiteX4" fmla="*/ 1905000 w 5511800"/>
              <a:gd name="connsiteY4" fmla="*/ 0 h 1930348"/>
              <a:gd name="connsiteX5" fmla="*/ 2082800 w 5511800"/>
              <a:gd name="connsiteY5" fmla="*/ 177777 h 1930348"/>
              <a:gd name="connsiteX6" fmla="*/ 2159000 w 5511800"/>
              <a:gd name="connsiteY6" fmla="*/ 1777765 h 1930348"/>
              <a:gd name="connsiteX7" fmla="*/ 2159000 w 5511800"/>
              <a:gd name="connsiteY7" fmla="*/ 1752369 h 1930348"/>
              <a:gd name="connsiteX8" fmla="*/ 2743200 w 5511800"/>
              <a:gd name="connsiteY8" fmla="*/ 1599989 h 1930348"/>
              <a:gd name="connsiteX9" fmla="*/ 3479800 w 5511800"/>
              <a:gd name="connsiteY9" fmla="*/ 1701575 h 1930348"/>
              <a:gd name="connsiteX10" fmla="*/ 4089400 w 5511800"/>
              <a:gd name="connsiteY10" fmla="*/ 1701575 h 1930348"/>
              <a:gd name="connsiteX11" fmla="*/ 4622800 w 5511800"/>
              <a:gd name="connsiteY11" fmla="*/ 406347 h 1930348"/>
              <a:gd name="connsiteX12" fmla="*/ 5080000 w 5511800"/>
              <a:gd name="connsiteY12" fmla="*/ 406347 h 1930348"/>
              <a:gd name="connsiteX13" fmla="*/ 5283200 w 5511800"/>
              <a:gd name="connsiteY13" fmla="*/ 1828558 h 1930348"/>
              <a:gd name="connsiteX14" fmla="*/ 5511800 w 5511800"/>
              <a:gd name="connsiteY14" fmla="*/ 1726972 h 1930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511800" h="1930348">
                <a:moveTo>
                  <a:pt x="0" y="1853955"/>
                </a:moveTo>
                <a:lnTo>
                  <a:pt x="660400" y="1803162"/>
                </a:lnTo>
                <a:lnTo>
                  <a:pt x="1270000" y="1853955"/>
                </a:lnTo>
                <a:lnTo>
                  <a:pt x="1574800" y="152380"/>
                </a:lnTo>
                <a:lnTo>
                  <a:pt x="1905000" y="0"/>
                </a:lnTo>
                <a:lnTo>
                  <a:pt x="2082800" y="177777"/>
                </a:lnTo>
                <a:cubicBezTo>
                  <a:pt x="2108200" y="711106"/>
                  <a:pt x="2133191" y="1244455"/>
                  <a:pt x="2159000" y="1777765"/>
                </a:cubicBezTo>
                <a:cubicBezTo>
                  <a:pt x="2159409" y="1786220"/>
                  <a:pt x="2159000" y="1760834"/>
                  <a:pt x="2159000" y="1752369"/>
                </a:cubicBezTo>
                <a:lnTo>
                  <a:pt x="2743200" y="1599989"/>
                </a:lnTo>
                <a:lnTo>
                  <a:pt x="3479800" y="1701575"/>
                </a:lnTo>
                <a:cubicBezTo>
                  <a:pt x="4097858" y="1727324"/>
                  <a:pt x="4089400" y="1930348"/>
                  <a:pt x="4089400" y="1701575"/>
                </a:cubicBezTo>
                <a:lnTo>
                  <a:pt x="4622800" y="406347"/>
                </a:lnTo>
                <a:lnTo>
                  <a:pt x="5080000" y="406347"/>
                </a:lnTo>
                <a:lnTo>
                  <a:pt x="5283200" y="1828558"/>
                </a:lnTo>
                <a:lnTo>
                  <a:pt x="5511800" y="1726972"/>
                </a:lnTo>
              </a:path>
            </a:pathLst>
          </a:custGeom>
          <a:noFill/>
          <a:ln w="1016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930" tIns="24465" rIns="48930" bIns="24465" numCol="1" rtlCol="0" anchor="t" anchorCtr="0" compatLnSpc="1">
            <a:prstTxWarp prst="textNoShape">
              <a:avLst/>
            </a:prstTxWarp>
          </a:bodyPr>
          <a:lstStyle/>
          <a:p>
            <a:pPr algn="r" defTabSz="489295"/>
            <a:endParaRPr lang="en-US" sz="1200" dirty="0" smtClean="0">
              <a:latin typeface="Tahoma" pitchFamily="34" charset="0"/>
            </a:endParaRPr>
          </a:p>
        </p:txBody>
      </p:sp>
      <p:sp>
        <p:nvSpPr>
          <p:cNvPr id="36" name="Freeform 35"/>
          <p:cNvSpPr/>
          <p:nvPr/>
        </p:nvSpPr>
        <p:spPr bwMode="auto">
          <a:xfrm>
            <a:off x="709091" y="4626407"/>
            <a:ext cx="2855472" cy="320554"/>
          </a:xfrm>
          <a:custGeom>
            <a:avLst/>
            <a:gdLst>
              <a:gd name="connsiteX0" fmla="*/ 0 w 5588000"/>
              <a:gd name="connsiteY0" fmla="*/ 180242 h 561192"/>
              <a:gd name="connsiteX1" fmla="*/ 787400 w 5588000"/>
              <a:gd name="connsiteY1" fmla="*/ 53259 h 561192"/>
              <a:gd name="connsiteX2" fmla="*/ 1346200 w 5588000"/>
              <a:gd name="connsiteY2" fmla="*/ 154845 h 561192"/>
              <a:gd name="connsiteX3" fmla="*/ 1854200 w 5588000"/>
              <a:gd name="connsiteY3" fmla="*/ 485002 h 561192"/>
              <a:gd name="connsiteX4" fmla="*/ 2540000 w 5588000"/>
              <a:gd name="connsiteY4" fmla="*/ 307225 h 561192"/>
              <a:gd name="connsiteX5" fmla="*/ 3429000 w 5588000"/>
              <a:gd name="connsiteY5" fmla="*/ 180242 h 561192"/>
              <a:gd name="connsiteX6" fmla="*/ 4038600 w 5588000"/>
              <a:gd name="connsiteY6" fmla="*/ 2465 h 561192"/>
              <a:gd name="connsiteX7" fmla="*/ 4546600 w 5588000"/>
              <a:gd name="connsiteY7" fmla="*/ 154845 h 561192"/>
              <a:gd name="connsiteX8" fmla="*/ 5080000 w 5588000"/>
              <a:gd name="connsiteY8" fmla="*/ 561192 h 561192"/>
              <a:gd name="connsiteX9" fmla="*/ 5588000 w 5588000"/>
              <a:gd name="connsiteY9" fmla="*/ 53259 h 561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88000" h="561192">
                <a:moveTo>
                  <a:pt x="0" y="180242"/>
                </a:moveTo>
                <a:lnTo>
                  <a:pt x="787400" y="53259"/>
                </a:lnTo>
                <a:lnTo>
                  <a:pt x="1346200" y="154845"/>
                </a:lnTo>
                <a:lnTo>
                  <a:pt x="1854200" y="485002"/>
                </a:lnTo>
                <a:lnTo>
                  <a:pt x="2540000" y="307225"/>
                </a:lnTo>
                <a:lnTo>
                  <a:pt x="3429000" y="180242"/>
                </a:lnTo>
                <a:cubicBezTo>
                  <a:pt x="4021300" y="0"/>
                  <a:pt x="3809650" y="2465"/>
                  <a:pt x="4038600" y="2465"/>
                </a:cubicBezTo>
                <a:lnTo>
                  <a:pt x="4546600" y="154845"/>
                </a:lnTo>
                <a:lnTo>
                  <a:pt x="5080000" y="561192"/>
                </a:lnTo>
                <a:lnTo>
                  <a:pt x="5588000" y="53259"/>
                </a:lnTo>
              </a:path>
            </a:pathLst>
          </a:custGeom>
          <a:noFill/>
          <a:ln w="1016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930" tIns="24465" rIns="48930" bIns="24465" numCol="1" rtlCol="0" anchor="t" anchorCtr="0" compatLnSpc="1">
            <a:prstTxWarp prst="textNoShape">
              <a:avLst/>
            </a:prstTxWarp>
          </a:bodyPr>
          <a:lstStyle/>
          <a:p>
            <a:pPr algn="r" defTabSz="489295"/>
            <a:endParaRPr lang="en-US" sz="1200" dirty="0" smtClean="0">
              <a:latin typeface="Tahom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41545" y="4584774"/>
            <a:ext cx="563687" cy="1034293"/>
          </a:xfrm>
          <a:prstGeom prst="rect">
            <a:avLst/>
          </a:prstGeom>
          <a:noFill/>
        </p:spPr>
        <p:txBody>
          <a:bodyPr wrap="none" lIns="48930" tIns="24465" rIns="48930" bIns="24465" rtlCol="0">
            <a:spAutoFit/>
          </a:bodyPr>
          <a:lstStyle/>
          <a:p>
            <a:pPr algn="l"/>
            <a:r>
              <a:rPr lang="en-US" sz="6400" b="1" dirty="0" smtClean="0"/>
              <a:t>?</a:t>
            </a:r>
          </a:p>
        </p:txBody>
      </p:sp>
      <p:grpSp>
        <p:nvGrpSpPr>
          <p:cNvPr id="4" name="Group 22"/>
          <p:cNvGrpSpPr/>
          <p:nvPr/>
        </p:nvGrpSpPr>
        <p:grpSpPr>
          <a:xfrm>
            <a:off x="4333593" y="3777204"/>
            <a:ext cx="4810407" cy="2103557"/>
            <a:chOff x="8480601" y="6155531"/>
            <a:chExt cx="9413699" cy="3682685"/>
          </a:xfrm>
        </p:grpSpPr>
        <p:sp>
          <p:nvSpPr>
            <p:cNvPr id="10" name="Right Arrow 9"/>
            <p:cNvSpPr/>
            <p:nvPr/>
          </p:nvSpPr>
          <p:spPr bwMode="auto">
            <a:xfrm>
              <a:off x="8480601" y="8289131"/>
              <a:ext cx="1076149" cy="470586"/>
            </a:xfrm>
            <a:prstGeom prst="rightArrow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defTabSz="240401" hangingPunct="0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1000" dirty="0" smtClean="0">
                <a:latin typeface="Arial" charset="0"/>
                <a:ea typeface="SimSun" charset="-122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3138150" y="7146131"/>
              <a:ext cx="444500" cy="5715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rgbClr val="7F7F7F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058399" y="6155531"/>
              <a:ext cx="7835901" cy="1185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900" b="1" dirty="0" smtClean="0"/>
                <a:t>Personalized recommendations</a:t>
              </a:r>
            </a:p>
            <a:p>
              <a:pPr algn="l"/>
              <a:r>
                <a:rPr lang="en-US" sz="1900" b="1" dirty="0" smtClean="0"/>
                <a:t>in time: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 bwMode="auto">
            <a:xfrm>
              <a:off x="10547350" y="9813131"/>
              <a:ext cx="3505200" cy="1588"/>
            </a:xfrm>
            <a:prstGeom prst="straightConnector1">
              <a:avLst/>
            </a:prstGeom>
            <a:solidFill>
              <a:schemeClr val="accent1"/>
            </a:solid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sp>
          <p:nvSpPr>
            <p:cNvPr id="17" name="TextBox 16"/>
            <p:cNvSpPr txBox="1"/>
            <p:nvPr/>
          </p:nvSpPr>
          <p:spPr>
            <a:xfrm>
              <a:off x="13889177" y="9090600"/>
              <a:ext cx="1441215" cy="673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900" b="1" dirty="0" smtClean="0"/>
                <a:t>time</a:t>
              </a:r>
            </a:p>
          </p:txBody>
        </p:sp>
        <p:sp>
          <p:nvSpPr>
            <p:cNvPr id="18" name="Freeform 17"/>
            <p:cNvSpPr/>
            <p:nvPr/>
          </p:nvSpPr>
          <p:spPr bwMode="auto">
            <a:xfrm>
              <a:off x="12299950" y="7450931"/>
              <a:ext cx="635000" cy="2387285"/>
            </a:xfrm>
            <a:custGeom>
              <a:avLst/>
              <a:gdLst>
                <a:gd name="connsiteX0" fmla="*/ 25400 w 635000"/>
                <a:gd name="connsiteY0" fmla="*/ 2387285 h 2387285"/>
                <a:gd name="connsiteX1" fmla="*/ 0 w 635000"/>
                <a:gd name="connsiteY1" fmla="*/ 0 h 2387285"/>
                <a:gd name="connsiteX2" fmla="*/ 635000 w 635000"/>
                <a:gd name="connsiteY2" fmla="*/ 0 h 2387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5000" h="2387285">
                  <a:moveTo>
                    <a:pt x="25400" y="2387285"/>
                  </a:moveTo>
                  <a:lnTo>
                    <a:pt x="0" y="0"/>
                  </a:lnTo>
                  <a:lnTo>
                    <a:pt x="635000" y="0"/>
                  </a:lnTo>
                </a:path>
              </a:pathLst>
            </a:custGeom>
            <a:noFill/>
            <a:ln w="101600" cap="flat" cmpd="sng" algn="ctr">
              <a:solidFill>
                <a:srgbClr val="BFBFBF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defTabSz="489295"/>
              <a:endParaRPr lang="en-US" sz="1200" dirty="0" smtClean="0">
                <a:latin typeface="Tahoma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3138150" y="7908131"/>
              <a:ext cx="444500" cy="5715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rgbClr val="7F7F7F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3138150" y="8632031"/>
              <a:ext cx="444500" cy="5715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rgbClr val="7F7F7F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2909550" y="7569339"/>
              <a:ext cx="1271108" cy="18858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6400" b="1" dirty="0" smtClean="0"/>
                <a:t>?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248100" y="4212461"/>
            <a:ext cx="945201" cy="341796"/>
          </a:xfrm>
          <a:prstGeom prst="rect">
            <a:avLst/>
          </a:prstGeom>
          <a:noFill/>
        </p:spPr>
        <p:txBody>
          <a:bodyPr wrap="none" lIns="48930" tIns="24465" rIns="48930" bIns="24465" rtlCol="0">
            <a:spAutoFit/>
          </a:bodyPr>
          <a:lstStyle/>
          <a:p>
            <a:pPr algn="l"/>
            <a:r>
              <a:rPr lang="en-US" sz="1900" b="1" dirty="0" smtClean="0">
                <a:solidFill>
                  <a:srgbClr val="7F7F7F"/>
                </a:solidFill>
              </a:rPr>
              <a:t>topic A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403853" y="5126498"/>
            <a:ext cx="944356" cy="341796"/>
          </a:xfrm>
          <a:prstGeom prst="rect">
            <a:avLst/>
          </a:prstGeom>
          <a:noFill/>
        </p:spPr>
        <p:txBody>
          <a:bodyPr wrap="none" lIns="48930" tIns="24465" rIns="48930" bIns="24465" rtlCol="0">
            <a:spAutoFit/>
          </a:bodyPr>
          <a:lstStyle/>
          <a:p>
            <a:pPr algn="l"/>
            <a:r>
              <a:rPr lang="en-US" sz="1900" b="1" dirty="0" smtClean="0">
                <a:solidFill>
                  <a:schemeClr val="bg1">
                    <a:lumMod val="75000"/>
                  </a:schemeClr>
                </a:solidFill>
              </a:rPr>
              <a:t>topic B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33" grpId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Dataset</a:t>
            </a:r>
            <a:endParaRPr lang="en-US" sz="3200" dirty="0"/>
          </a:p>
        </p:txBody>
      </p:sp>
      <p:pic>
        <p:nvPicPr>
          <p:cNvPr id="4" name="Picture 3" descr="Egyp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4568" y="1035093"/>
            <a:ext cx="3971702" cy="2954888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 bwMode="auto">
          <a:xfrm>
            <a:off x="794989" y="5518228"/>
            <a:ext cx="6931009" cy="907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lg" len="med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rot="5400000" flipH="1" flipV="1">
            <a:off x="849406" y="5531702"/>
            <a:ext cx="201862" cy="811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 rot="5400000" flipH="1" flipV="1">
            <a:off x="1745797" y="5531702"/>
            <a:ext cx="201862" cy="811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rot="5400000" flipH="1" flipV="1">
            <a:off x="2602439" y="5531702"/>
            <a:ext cx="201862" cy="811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rot="5400000" flipH="1" flipV="1">
            <a:off x="3498830" y="5531702"/>
            <a:ext cx="201862" cy="811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rot="5400000" flipH="1" flipV="1">
            <a:off x="4391164" y="5531702"/>
            <a:ext cx="201862" cy="811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rot="5400000" flipH="1" flipV="1">
            <a:off x="5287555" y="5531702"/>
            <a:ext cx="201862" cy="811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rot="5400000" flipH="1" flipV="1">
            <a:off x="6144197" y="5531702"/>
            <a:ext cx="201862" cy="811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rot="5400000" flipH="1" flipV="1">
            <a:off x="7040588" y="5531702"/>
            <a:ext cx="201862" cy="811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7842813" y="5431177"/>
            <a:ext cx="795821" cy="418740"/>
          </a:xfrm>
          <a:prstGeom prst="rect">
            <a:avLst/>
          </a:prstGeom>
          <a:noFill/>
        </p:spPr>
        <p:txBody>
          <a:bodyPr wrap="none" lIns="48930" tIns="24465" rIns="48930" bIns="24465" rtlCol="0">
            <a:spAutoFit/>
          </a:bodyPr>
          <a:lstStyle/>
          <a:p>
            <a:pPr algn="l"/>
            <a:r>
              <a:rPr lang="en-US" b="1" dirty="0" smtClean="0"/>
              <a:t>time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22421" y="5605279"/>
            <a:ext cx="823674" cy="295629"/>
          </a:xfrm>
          <a:prstGeom prst="rect">
            <a:avLst/>
          </a:prstGeom>
          <a:noFill/>
        </p:spPr>
        <p:txBody>
          <a:bodyPr wrap="none" lIns="48930" tIns="24465" rIns="48930" bIns="24465" rtlCol="0">
            <a:spAutoFit/>
          </a:bodyPr>
          <a:lstStyle/>
          <a:p>
            <a:pPr algn="l"/>
            <a:r>
              <a:rPr lang="en-US" sz="1600" b="1" dirty="0"/>
              <a:t>Nov 15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313582" y="5593513"/>
            <a:ext cx="805640" cy="295629"/>
          </a:xfrm>
          <a:prstGeom prst="rect">
            <a:avLst/>
          </a:prstGeom>
          <a:noFill/>
        </p:spPr>
        <p:txBody>
          <a:bodyPr wrap="none" lIns="48930" tIns="24465" rIns="48930" bIns="24465" rtlCol="0">
            <a:spAutoFit/>
          </a:bodyPr>
          <a:lstStyle/>
          <a:p>
            <a:pPr algn="l"/>
            <a:r>
              <a:rPr lang="en-US" sz="1600" b="1" dirty="0"/>
              <a:t>Dec 15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111915" y="5593513"/>
            <a:ext cx="777086" cy="295629"/>
          </a:xfrm>
          <a:prstGeom prst="rect">
            <a:avLst/>
          </a:prstGeom>
          <a:noFill/>
        </p:spPr>
        <p:txBody>
          <a:bodyPr wrap="none" lIns="48930" tIns="24465" rIns="48930" bIns="24465" rtlCol="0">
            <a:spAutoFit/>
          </a:bodyPr>
          <a:lstStyle/>
          <a:p>
            <a:pPr algn="l"/>
            <a:r>
              <a:rPr lang="en-US" sz="1600" b="1" dirty="0"/>
              <a:t>Jan 15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864137" y="5593513"/>
            <a:ext cx="790912" cy="295629"/>
          </a:xfrm>
          <a:prstGeom prst="rect">
            <a:avLst/>
          </a:prstGeom>
          <a:noFill/>
        </p:spPr>
        <p:txBody>
          <a:bodyPr wrap="none" lIns="48930" tIns="24465" rIns="48930" bIns="24465" rtlCol="0">
            <a:spAutoFit/>
          </a:bodyPr>
          <a:lstStyle/>
          <a:p>
            <a:pPr algn="l"/>
            <a:r>
              <a:rPr lang="en-US" sz="1600" b="1" dirty="0"/>
              <a:t>Feb 15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33215" y="1818554"/>
            <a:ext cx="1771637" cy="649572"/>
          </a:xfrm>
          <a:prstGeom prst="rect">
            <a:avLst/>
          </a:prstGeom>
          <a:noFill/>
        </p:spPr>
        <p:txBody>
          <a:bodyPr wrap="none" lIns="48930" tIns="24465" rIns="48930" bIns="24465" rtlCol="0">
            <a:spAutoFit/>
          </a:bodyPr>
          <a:lstStyle/>
          <a:p>
            <a:r>
              <a:rPr lang="en-US" sz="3900" dirty="0"/>
              <a:t> 20,000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677501" y="1992656"/>
            <a:ext cx="1842883" cy="418740"/>
          </a:xfrm>
          <a:prstGeom prst="rect">
            <a:avLst/>
          </a:prstGeom>
          <a:noFill/>
        </p:spPr>
        <p:txBody>
          <a:bodyPr wrap="none" lIns="48930" tIns="24465" rIns="48930" bIns="24465" rtlCol="0">
            <a:spAutoFit/>
          </a:bodyPr>
          <a:lstStyle/>
          <a:p>
            <a:pPr algn="l"/>
            <a:r>
              <a:rPr lang="en-US" dirty="0" smtClean="0"/>
              <a:t>Twitter users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-57925" y="3352728"/>
            <a:ext cx="2585825" cy="649572"/>
          </a:xfrm>
          <a:prstGeom prst="rect">
            <a:avLst/>
          </a:prstGeom>
          <a:noFill/>
        </p:spPr>
        <p:txBody>
          <a:bodyPr wrap="none" lIns="48930" tIns="24465" rIns="48930" bIns="24465" rtlCol="0">
            <a:spAutoFit/>
          </a:bodyPr>
          <a:lstStyle/>
          <a:p>
            <a:r>
              <a:rPr lang="en-US" sz="3900" dirty="0"/>
              <a:t>30,000,000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677502" y="3526830"/>
            <a:ext cx="996497" cy="418740"/>
          </a:xfrm>
          <a:prstGeom prst="rect">
            <a:avLst/>
          </a:prstGeom>
          <a:noFill/>
        </p:spPr>
        <p:txBody>
          <a:bodyPr wrap="none" lIns="48930" tIns="24465" rIns="48930" bIns="24465" rtlCol="0">
            <a:spAutoFit/>
          </a:bodyPr>
          <a:lstStyle/>
          <a:p>
            <a:pPr algn="l"/>
            <a:r>
              <a:rPr lang="en-US" dirty="0" smtClean="0"/>
              <a:t>tweets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2094913" y="2569268"/>
            <a:ext cx="371840" cy="649572"/>
          </a:xfrm>
          <a:prstGeom prst="rect">
            <a:avLst/>
          </a:prstGeom>
          <a:noFill/>
        </p:spPr>
        <p:txBody>
          <a:bodyPr wrap="none" lIns="48930" tIns="24465" rIns="48930" bIns="24465" rtlCol="0">
            <a:spAutoFit/>
          </a:bodyPr>
          <a:lstStyle/>
          <a:p>
            <a:r>
              <a:rPr lang="en-US" sz="3900" dirty="0"/>
              <a:t>4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679027" y="2743370"/>
            <a:ext cx="1111914" cy="418740"/>
          </a:xfrm>
          <a:prstGeom prst="rect">
            <a:avLst/>
          </a:prstGeom>
          <a:noFill/>
        </p:spPr>
        <p:txBody>
          <a:bodyPr wrap="none" lIns="48930" tIns="24465" rIns="48930" bIns="24465" rtlCol="0">
            <a:spAutoFit/>
          </a:bodyPr>
          <a:lstStyle/>
          <a:p>
            <a:pPr algn="l"/>
            <a:r>
              <a:rPr lang="en-US" dirty="0" smtClean="0"/>
              <a:t>months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5584395" y="3994833"/>
            <a:ext cx="2711009" cy="418740"/>
          </a:xfrm>
          <a:prstGeom prst="rect">
            <a:avLst/>
          </a:prstGeom>
          <a:noFill/>
        </p:spPr>
        <p:txBody>
          <a:bodyPr wrap="none" lIns="48930" tIns="24465" rIns="48930" bIns="24465" rtlCol="0">
            <a:spAutoFit/>
          </a:bodyPr>
          <a:lstStyle/>
          <a:p>
            <a:pPr algn="l"/>
            <a:r>
              <a:rPr lang="en-US" dirty="0" smtClean="0"/>
              <a:t>Egyptian revolution</a:t>
            </a:r>
            <a:endParaRPr lang="en-US" dirty="0"/>
          </a:p>
        </p:txBody>
      </p:sp>
      <p:sp>
        <p:nvSpPr>
          <p:cNvPr id="45" name="Freeform 44"/>
          <p:cNvSpPr/>
          <p:nvPr/>
        </p:nvSpPr>
        <p:spPr bwMode="auto">
          <a:xfrm>
            <a:off x="4919199" y="4086860"/>
            <a:ext cx="0" cy="1431368"/>
          </a:xfrm>
          <a:custGeom>
            <a:avLst/>
            <a:gdLst>
              <a:gd name="connsiteX0" fmla="*/ 0 w 25400"/>
              <a:gd name="connsiteY0" fmla="*/ 2361888 h 2361888"/>
              <a:gd name="connsiteX1" fmla="*/ 25400 w 25400"/>
              <a:gd name="connsiteY1" fmla="*/ 0 h 2361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400" h="2361888">
                <a:moveTo>
                  <a:pt x="0" y="2361888"/>
                </a:moveTo>
                <a:lnTo>
                  <a:pt x="25400" y="0"/>
                </a:lnTo>
              </a:path>
            </a:pathLst>
          </a:custGeom>
          <a:solidFill>
            <a:schemeClr val="accent1"/>
          </a:solidFill>
          <a:ln w="127000" cap="flat" cmpd="sng" algn="ctr">
            <a:solidFill>
              <a:srgbClr val="008000"/>
            </a:solidFill>
            <a:prstDash val="solid"/>
            <a:round/>
            <a:headEnd type="none" w="med" len="med"/>
            <a:tailEnd type="triangle" w="lg" len="med"/>
          </a:ln>
          <a:effectLst/>
        </p:spPr>
        <p:txBody>
          <a:bodyPr vert="horz" wrap="square" lIns="48930" tIns="24465" rIns="48930" bIns="24465" numCol="1" rtlCol="0" anchor="t" anchorCtr="0" compatLnSpc="1">
            <a:prstTxWarp prst="textNoShape">
              <a:avLst/>
            </a:prstTxWarp>
          </a:bodyPr>
          <a:lstStyle/>
          <a:p>
            <a:pPr algn="r" defTabSz="489295"/>
            <a:endParaRPr lang="en-US" sz="1200" dirty="0">
              <a:latin typeface="Tahoma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042977" y="1296246"/>
            <a:ext cx="1608544" cy="418740"/>
          </a:xfrm>
          <a:prstGeom prst="rect">
            <a:avLst/>
          </a:prstGeom>
          <a:noFill/>
        </p:spPr>
        <p:txBody>
          <a:bodyPr wrap="none" lIns="48930" tIns="24465" rIns="48930" bIns="24465" rtlCol="0">
            <a:spAutoFit/>
          </a:bodyPr>
          <a:lstStyle/>
          <a:p>
            <a:pPr algn="l"/>
            <a:r>
              <a:rPr lang="en-US" dirty="0" smtClean="0"/>
              <a:t>more than: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5000321" y="4723001"/>
            <a:ext cx="777086" cy="295629"/>
          </a:xfrm>
          <a:prstGeom prst="rect">
            <a:avLst/>
          </a:prstGeom>
          <a:noFill/>
        </p:spPr>
        <p:txBody>
          <a:bodyPr wrap="none" lIns="48930" tIns="24465" rIns="48930" bIns="24465" rtlCol="0">
            <a:spAutoFit/>
          </a:bodyPr>
          <a:lstStyle/>
          <a:p>
            <a:pPr algn="l"/>
            <a:r>
              <a:rPr lang="en-US" sz="1600" b="1" dirty="0">
                <a:solidFill>
                  <a:srgbClr val="008000"/>
                </a:solidFill>
              </a:rPr>
              <a:t>Jan 25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/>
          <p:nvPr/>
        </p:nvGrpSpPr>
        <p:grpSpPr>
          <a:xfrm>
            <a:off x="678174" y="2732591"/>
            <a:ext cx="8193258" cy="1741023"/>
            <a:chOff x="1327150" y="4783931"/>
            <a:chExt cx="16033750" cy="3048000"/>
          </a:xfrm>
        </p:grpSpPr>
        <p:sp>
          <p:nvSpPr>
            <p:cNvPr id="4" name="Title 1"/>
            <p:cNvSpPr txBox="1">
              <a:spLocks/>
            </p:cNvSpPr>
            <p:nvPr/>
          </p:nvSpPr>
          <p:spPr bwMode="auto">
            <a:xfrm>
              <a:off x="1327150" y="4783931"/>
              <a:ext cx="16033750" cy="1295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520117" indent="-857108" algn="l" defTabSz="489295" eaLnBrk="0" hangingPunct="0">
                <a:spcBef>
                  <a:spcPts val="0"/>
                </a:spcBef>
                <a:defRPr/>
              </a:pPr>
              <a:r>
                <a:rPr lang="en-US" sz="2600" b="1" kern="0" dirty="0" smtClean="0">
                  <a:latin typeface="+mn-lt"/>
                  <a:ea typeface="ＭＳ Ｐゴシック" charset="-128"/>
                  <a:cs typeface="ＭＳ Ｐゴシック" charset="-128"/>
                </a:rPr>
                <a:t>What are topics? How can we represent a topic?</a:t>
              </a:r>
              <a:endParaRPr lang="en-US" sz="2600" b="1" kern="0" dirty="0"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 bwMode="auto">
            <a:xfrm rot="16200000" flipH="1">
              <a:off x="5213350" y="6460331"/>
              <a:ext cx="2057400" cy="685800"/>
            </a:xfrm>
            <a:prstGeom prst="straightConnector1">
              <a:avLst/>
            </a:prstGeom>
            <a:solidFill>
              <a:schemeClr val="accent1"/>
            </a:solidFill>
            <a:ln w="1270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</p:grpSp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190500" y="4406900"/>
            <a:ext cx="8953499" cy="1362075"/>
          </a:xfrm>
        </p:spPr>
        <p:txBody>
          <a:bodyPr/>
          <a:lstStyle/>
          <a:p>
            <a:r>
              <a:rPr lang="en-US" b="0" cap="none" dirty="0" smtClean="0"/>
              <a:t>1. How do topics evolve over time?</a:t>
            </a:r>
            <a:endParaRPr lang="en-US" b="0" cap="non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7575" y="292825"/>
            <a:ext cx="7659688" cy="675070"/>
          </a:xfrm>
        </p:spPr>
        <p:txBody>
          <a:bodyPr/>
          <a:lstStyle/>
          <a:p>
            <a:r>
              <a:rPr lang="en-US" dirty="0" smtClean="0"/>
              <a:t>Representing a topic: via entities (and </a:t>
            </a:r>
            <a:r>
              <a:rPr lang="en-US" dirty="0" err="1" smtClean="0"/>
              <a:t>hashtags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6" name="Picture 5" descr="Egyp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4470" y="2166758"/>
            <a:ext cx="2842876" cy="21150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08273" y="4341752"/>
            <a:ext cx="3850406" cy="372573"/>
          </a:xfrm>
          <a:prstGeom prst="rect">
            <a:avLst/>
          </a:prstGeom>
          <a:noFill/>
        </p:spPr>
        <p:txBody>
          <a:bodyPr wrap="none" lIns="48930" tIns="24465" rIns="48930" bIns="24465" rtlCol="0">
            <a:spAutoFit/>
          </a:bodyPr>
          <a:lstStyle/>
          <a:p>
            <a:pPr algn="l"/>
            <a:r>
              <a:rPr lang="en-US" sz="21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Topic = Egyptian revolution</a:t>
            </a:r>
            <a:endParaRPr lang="en-US" sz="21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8" name="Picture 7" descr="hosni-mubara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4048" y="1035092"/>
            <a:ext cx="932531" cy="1362061"/>
          </a:xfrm>
          <a:prstGeom prst="rect">
            <a:avLst/>
          </a:prstGeom>
        </p:spPr>
      </p:pic>
      <p:pic>
        <p:nvPicPr>
          <p:cNvPr id="9" name="Picture 8" descr="eg-lgflag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854" y="2471437"/>
            <a:ext cx="1002660" cy="747189"/>
          </a:xfrm>
          <a:prstGeom prst="rect">
            <a:avLst/>
          </a:prstGeom>
        </p:spPr>
      </p:pic>
      <p:pic>
        <p:nvPicPr>
          <p:cNvPr id="10" name="Picture 9" descr="387px-Cairo_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9801" y="3341949"/>
            <a:ext cx="905314" cy="156894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7417" y="3298423"/>
            <a:ext cx="868257" cy="418740"/>
          </a:xfrm>
          <a:prstGeom prst="rect">
            <a:avLst/>
          </a:prstGeom>
          <a:noFill/>
        </p:spPr>
        <p:txBody>
          <a:bodyPr wrap="none" lIns="48930" tIns="24465" rIns="48930" bIns="24465" rtlCol="0">
            <a:spAutoFit/>
          </a:bodyPr>
          <a:lstStyle/>
          <a:p>
            <a:r>
              <a:rPr lang="en-US" dirty="0" smtClean="0"/>
              <a:t>Egypt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862967" y="2471437"/>
            <a:ext cx="1278626" cy="418740"/>
          </a:xfrm>
          <a:prstGeom prst="rect">
            <a:avLst/>
          </a:prstGeom>
          <a:noFill/>
        </p:spPr>
        <p:txBody>
          <a:bodyPr wrap="none" lIns="48930" tIns="24465" rIns="48930" bIns="24465" rtlCol="0">
            <a:spAutoFit/>
          </a:bodyPr>
          <a:lstStyle/>
          <a:p>
            <a:r>
              <a:rPr lang="en-US" dirty="0" smtClean="0"/>
              <a:t>Mubarak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261152" y="4952395"/>
            <a:ext cx="792064" cy="418740"/>
          </a:xfrm>
          <a:prstGeom prst="rect">
            <a:avLst/>
          </a:prstGeom>
          <a:noFill/>
        </p:spPr>
        <p:txBody>
          <a:bodyPr wrap="none" lIns="48930" tIns="24465" rIns="48930" bIns="24465" rtlCol="0">
            <a:spAutoFit/>
          </a:bodyPr>
          <a:lstStyle/>
          <a:p>
            <a:r>
              <a:rPr lang="en-US" dirty="0" smtClean="0"/>
              <a:t>Cairo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65298" y="4691242"/>
            <a:ext cx="1519727" cy="511073"/>
          </a:xfrm>
          <a:prstGeom prst="rect">
            <a:avLst/>
          </a:prstGeom>
          <a:noFill/>
        </p:spPr>
        <p:txBody>
          <a:bodyPr wrap="none" lIns="48930" tIns="24465" rIns="48930" bIns="24465" rtlCol="0">
            <a:spAutoFit/>
          </a:bodyPr>
          <a:lstStyle/>
          <a:p>
            <a:r>
              <a:rPr lang="en-US" sz="3000" b="1" dirty="0" smtClean="0"/>
              <a:t>#jan25</a:t>
            </a:r>
            <a:endParaRPr lang="en-US" sz="3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235705" y="5364970"/>
            <a:ext cx="1499815" cy="511073"/>
          </a:xfrm>
          <a:prstGeom prst="rect">
            <a:avLst/>
          </a:prstGeom>
          <a:noFill/>
        </p:spPr>
        <p:txBody>
          <a:bodyPr wrap="none" lIns="48930" tIns="24465" rIns="48930" bIns="24465" rtlCol="0">
            <a:spAutoFit/>
          </a:bodyPr>
          <a:lstStyle/>
          <a:p>
            <a:r>
              <a:rPr lang="en-US" sz="3000" b="1" dirty="0" smtClean="0"/>
              <a:t>#</a:t>
            </a:r>
            <a:r>
              <a:rPr lang="en-US" sz="3000" b="1" dirty="0" err="1" smtClean="0"/>
              <a:t>tahrir</a:t>
            </a:r>
            <a:endParaRPr lang="en-US" sz="3000" b="1" dirty="0"/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1418001" y="2906693"/>
            <a:ext cx="1207086" cy="130577"/>
          </a:xfrm>
          <a:prstGeom prst="line">
            <a:avLst/>
          </a:prstGeom>
          <a:solidFill>
            <a:schemeClr val="accent1"/>
          </a:solidFill>
          <a:ln w="101600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 flipV="1">
            <a:off x="1534816" y="3733679"/>
            <a:ext cx="1207086" cy="957563"/>
          </a:xfrm>
          <a:prstGeom prst="line">
            <a:avLst/>
          </a:prstGeom>
          <a:solidFill>
            <a:schemeClr val="accent1"/>
          </a:solidFill>
          <a:ln w="101600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 rot="16200000" flipV="1">
            <a:off x="4602883" y="5024564"/>
            <a:ext cx="522307" cy="116815"/>
          </a:xfrm>
          <a:prstGeom prst="line">
            <a:avLst/>
          </a:prstGeom>
          <a:solidFill>
            <a:schemeClr val="accent1"/>
          </a:solidFill>
          <a:ln w="101600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 rot="10800000">
            <a:off x="6051654" y="3690153"/>
            <a:ext cx="1051333" cy="478781"/>
          </a:xfrm>
          <a:prstGeom prst="line">
            <a:avLst/>
          </a:prstGeom>
          <a:solidFill>
            <a:schemeClr val="accent1"/>
          </a:solidFill>
          <a:ln w="101600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rot="10800000" flipV="1">
            <a:off x="6051653" y="1818553"/>
            <a:ext cx="856642" cy="565833"/>
          </a:xfrm>
          <a:prstGeom prst="line">
            <a:avLst/>
          </a:prstGeom>
          <a:solidFill>
            <a:schemeClr val="accent1"/>
          </a:solidFill>
          <a:ln w="101600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90500" y="4406900"/>
            <a:ext cx="8953499" cy="1362075"/>
          </a:xfrm>
        </p:spPr>
        <p:txBody>
          <a:bodyPr/>
          <a:lstStyle/>
          <a:p>
            <a:r>
              <a:rPr lang="en-US" b="0" cap="none" dirty="0" smtClean="0"/>
              <a:t>1. How do topics evolve over time?</a:t>
            </a:r>
            <a:endParaRPr lang="en-US" b="0" cap="none" dirty="0"/>
          </a:p>
        </p:txBody>
      </p:sp>
      <p:grpSp>
        <p:nvGrpSpPr>
          <p:cNvPr id="2" name="Group 3"/>
          <p:cNvGrpSpPr/>
          <p:nvPr/>
        </p:nvGrpSpPr>
        <p:grpSpPr>
          <a:xfrm>
            <a:off x="483483" y="1949130"/>
            <a:ext cx="8513570" cy="1861949"/>
            <a:chOff x="412750" y="7298531"/>
            <a:chExt cx="16660583" cy="3259704"/>
          </a:xfrm>
        </p:grpSpPr>
        <p:pic>
          <p:nvPicPr>
            <p:cNvPr id="5" name="Picture 4" descr="Egypt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5150" y="7527131"/>
              <a:ext cx="3505951" cy="2333469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12750" y="9965530"/>
              <a:ext cx="4311830" cy="5927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b="1" dirty="0" smtClean="0"/>
                <a:t>Egyptian revolution</a:t>
              </a:r>
              <a:endParaRPr lang="en-US" sz="1600" b="1" dirty="0"/>
            </a:p>
          </p:txBody>
        </p:sp>
        <p:cxnSp>
          <p:nvCxnSpPr>
            <p:cNvPr id="9" name="Straight Arrow Connector 8"/>
            <p:cNvCxnSpPr/>
            <p:nvPr/>
          </p:nvCxnSpPr>
          <p:spPr bwMode="auto">
            <a:xfrm>
              <a:off x="13138150" y="9660731"/>
              <a:ext cx="1981200" cy="1588"/>
            </a:xfrm>
            <a:prstGeom prst="straightConnector1">
              <a:avLst/>
            </a:prstGeom>
            <a:solidFill>
              <a:schemeClr val="accent1"/>
            </a:solid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lg" len="med"/>
            </a:ln>
            <a:effectLst/>
          </p:spPr>
        </p:cxnSp>
        <p:cxnSp>
          <p:nvCxnSpPr>
            <p:cNvPr id="10" name="Straight Arrow Connector 9"/>
            <p:cNvCxnSpPr/>
            <p:nvPr/>
          </p:nvCxnSpPr>
          <p:spPr bwMode="auto">
            <a:xfrm rot="5400000" flipH="1" flipV="1">
              <a:off x="5113645" y="9684236"/>
              <a:ext cx="353398" cy="1588"/>
            </a:xfrm>
            <a:prstGeom prst="straightConnector1">
              <a:avLst/>
            </a:prstGeom>
            <a:solidFill>
              <a:schemeClr val="accent1"/>
            </a:solid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Arrow Connector 10"/>
            <p:cNvCxnSpPr/>
            <p:nvPr/>
          </p:nvCxnSpPr>
          <p:spPr bwMode="auto">
            <a:xfrm rot="5400000" flipH="1" flipV="1">
              <a:off x="7474257" y="9684236"/>
              <a:ext cx="353398" cy="1588"/>
            </a:xfrm>
            <a:prstGeom prst="straightConnector1">
              <a:avLst/>
            </a:prstGeom>
            <a:solidFill>
              <a:schemeClr val="accent1"/>
            </a:solid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Arrow Connector 11"/>
            <p:cNvCxnSpPr/>
            <p:nvPr/>
          </p:nvCxnSpPr>
          <p:spPr bwMode="auto">
            <a:xfrm rot="5400000" flipH="1" flipV="1">
              <a:off x="8614081" y="9684236"/>
              <a:ext cx="353398" cy="1588"/>
            </a:xfrm>
            <a:prstGeom prst="straightConnector1">
              <a:avLst/>
            </a:prstGeom>
            <a:solidFill>
              <a:schemeClr val="accent1"/>
            </a:solid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Arrow Connector 12"/>
            <p:cNvCxnSpPr/>
            <p:nvPr/>
          </p:nvCxnSpPr>
          <p:spPr bwMode="auto">
            <a:xfrm rot="5400000" flipH="1" flipV="1">
              <a:off x="10368269" y="9684236"/>
              <a:ext cx="353398" cy="1588"/>
            </a:xfrm>
            <a:prstGeom prst="straightConnector1">
              <a:avLst/>
            </a:prstGeom>
            <a:solidFill>
              <a:schemeClr val="accent1"/>
            </a:solid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Arrow Connector 13"/>
            <p:cNvCxnSpPr/>
            <p:nvPr/>
          </p:nvCxnSpPr>
          <p:spPr bwMode="auto">
            <a:xfrm rot="5400000" flipH="1" flipV="1">
              <a:off x="13798857" y="9684236"/>
              <a:ext cx="353398" cy="1588"/>
            </a:xfrm>
            <a:prstGeom prst="straightConnector1">
              <a:avLst/>
            </a:prstGeom>
            <a:solidFill>
              <a:schemeClr val="accent1"/>
            </a:solid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5" name="TextBox 14"/>
            <p:cNvSpPr txBox="1"/>
            <p:nvPr/>
          </p:nvSpPr>
          <p:spPr>
            <a:xfrm>
              <a:off x="15347950" y="9508331"/>
              <a:ext cx="1725383" cy="8082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b="1" dirty="0" smtClean="0"/>
                <a:t>time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527551" y="9792534"/>
              <a:ext cx="1688720" cy="5927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b="1" dirty="0" smtClean="0"/>
                <a:t>Jan 25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046788" y="9792534"/>
              <a:ext cx="1688720" cy="5927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b="1" dirty="0" smtClean="0"/>
                <a:t>Jan 28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0090149" y="9792534"/>
              <a:ext cx="1460111" cy="5927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b="1" dirty="0" smtClean="0"/>
                <a:t>Feb 2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317821" y="7298531"/>
              <a:ext cx="3144968" cy="673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900" i="1" dirty="0" smtClean="0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day of revolt</a:t>
              </a:r>
              <a:endParaRPr lang="en-US" sz="1900" i="1" dirty="0">
                <a:solidFill>
                  <a:schemeClr val="tx2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865136" y="8003201"/>
              <a:ext cx="3111673" cy="11854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900" i="1" dirty="0" smtClean="0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shutdown of </a:t>
              </a:r>
            </a:p>
            <a:p>
              <a:pPr algn="l"/>
              <a:r>
                <a:rPr lang="en-US" sz="1900" i="1" dirty="0" smtClean="0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Internet</a:t>
              </a:r>
              <a:endParaRPr lang="en-US" sz="1900" i="1" dirty="0">
                <a:solidFill>
                  <a:schemeClr val="tx2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742444" y="7298531"/>
              <a:ext cx="3420398" cy="673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900" i="1" dirty="0" smtClean="0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Friday of rage</a:t>
              </a:r>
              <a:endParaRPr lang="en-US" sz="1900" i="1" dirty="0">
                <a:solidFill>
                  <a:schemeClr val="tx2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937750" y="8060531"/>
              <a:ext cx="3079777" cy="11854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900" i="1" dirty="0" smtClean="0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battle of the </a:t>
              </a:r>
            </a:p>
            <a:p>
              <a:pPr algn="l"/>
              <a:r>
                <a:rPr lang="en-US" sz="1900" i="1" dirty="0" smtClean="0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camel</a:t>
              </a:r>
              <a:endParaRPr lang="en-US" sz="1900" i="1" dirty="0">
                <a:solidFill>
                  <a:schemeClr val="tx2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2965234" y="7298531"/>
              <a:ext cx="2551734" cy="11854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900" i="1" dirty="0" smtClean="0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Friday of </a:t>
              </a:r>
            </a:p>
            <a:p>
              <a:pPr algn="l"/>
              <a:r>
                <a:rPr lang="en-US" sz="1900" i="1" dirty="0" smtClean="0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departure</a:t>
              </a:r>
              <a:endParaRPr lang="en-US" sz="1900" i="1" dirty="0">
                <a:solidFill>
                  <a:schemeClr val="tx2">
                    <a:lumMod val="65000"/>
                    <a:lumOff val="35000"/>
                  </a:schemeClr>
                </a:solidFill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 bwMode="auto">
            <a:xfrm rot="5400000" flipH="1" flipV="1">
              <a:off x="4347550" y="8926331"/>
              <a:ext cx="1884000" cy="1588"/>
            </a:xfrm>
            <a:prstGeom prst="straightConnector1">
              <a:avLst/>
            </a:prstGeom>
            <a:solidFill>
              <a:schemeClr val="accent1"/>
            </a:solidFill>
            <a:ln w="635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Straight Arrow Connector 24"/>
            <p:cNvCxnSpPr/>
            <p:nvPr/>
          </p:nvCxnSpPr>
          <p:spPr bwMode="auto">
            <a:xfrm rot="5400000" flipH="1" flipV="1">
              <a:off x="6104235" y="9497831"/>
              <a:ext cx="741000" cy="1588"/>
            </a:xfrm>
            <a:prstGeom prst="straightConnector1">
              <a:avLst/>
            </a:prstGeom>
            <a:solidFill>
              <a:schemeClr val="accent1"/>
            </a:solidFill>
            <a:ln w="635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Arrow Connector 25"/>
            <p:cNvCxnSpPr/>
            <p:nvPr/>
          </p:nvCxnSpPr>
          <p:spPr bwMode="auto">
            <a:xfrm rot="5400000" flipH="1" flipV="1">
              <a:off x="7853544" y="8925537"/>
              <a:ext cx="1884000" cy="1588"/>
            </a:xfrm>
            <a:prstGeom prst="straightConnector1">
              <a:avLst/>
            </a:prstGeom>
            <a:solidFill>
              <a:schemeClr val="accent1"/>
            </a:solidFill>
            <a:ln w="635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Straight Arrow Connector 26"/>
            <p:cNvCxnSpPr/>
            <p:nvPr/>
          </p:nvCxnSpPr>
          <p:spPr bwMode="auto">
            <a:xfrm>
              <a:off x="4832350" y="9660731"/>
              <a:ext cx="4419600" cy="1588"/>
            </a:xfrm>
            <a:prstGeom prst="straightConnector1">
              <a:avLst/>
            </a:prstGeom>
            <a:solidFill>
              <a:schemeClr val="accent1"/>
            </a:solid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lg" len="med"/>
            </a:ln>
            <a:effectLst/>
          </p:spPr>
        </p:cxnSp>
        <p:cxnSp>
          <p:nvCxnSpPr>
            <p:cNvPr id="28" name="Straight Arrow Connector 27"/>
            <p:cNvCxnSpPr/>
            <p:nvPr/>
          </p:nvCxnSpPr>
          <p:spPr bwMode="auto">
            <a:xfrm>
              <a:off x="5975350" y="9660731"/>
              <a:ext cx="4419600" cy="1588"/>
            </a:xfrm>
            <a:prstGeom prst="straightConnector1">
              <a:avLst/>
            </a:prstGeom>
            <a:solidFill>
              <a:schemeClr val="accent1"/>
            </a:solidFill>
            <a:ln w="63500" cap="flat" cmpd="sng" algn="ctr">
              <a:solidFill>
                <a:schemeClr val="tx1"/>
              </a:solidFill>
              <a:prstDash val="dot"/>
              <a:round/>
              <a:headEnd type="none" w="med" len="med"/>
              <a:tailEnd type="none" w="lg" len="med"/>
            </a:ln>
            <a:effectLst/>
          </p:spPr>
        </p:cxnSp>
        <p:sp>
          <p:nvSpPr>
            <p:cNvPr id="29" name="TextBox 28"/>
            <p:cNvSpPr txBox="1"/>
            <p:nvPr/>
          </p:nvSpPr>
          <p:spPr>
            <a:xfrm>
              <a:off x="13500963" y="9792534"/>
              <a:ext cx="1715775" cy="5927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b="1" dirty="0" smtClean="0"/>
                <a:t>Feb 11</a:t>
              </a:r>
            </a:p>
          </p:txBody>
        </p:sp>
        <p:cxnSp>
          <p:nvCxnSpPr>
            <p:cNvPr id="30" name="Straight Arrow Connector 29"/>
            <p:cNvCxnSpPr/>
            <p:nvPr/>
          </p:nvCxnSpPr>
          <p:spPr bwMode="auto">
            <a:xfrm rot="5400000" flipH="1" flipV="1">
              <a:off x="10177644" y="9497037"/>
              <a:ext cx="741000" cy="1588"/>
            </a:xfrm>
            <a:prstGeom prst="straightConnector1">
              <a:avLst/>
            </a:prstGeom>
            <a:solidFill>
              <a:schemeClr val="accent1"/>
            </a:solidFill>
            <a:ln w="635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Arrow Connector 30"/>
            <p:cNvCxnSpPr/>
            <p:nvPr/>
          </p:nvCxnSpPr>
          <p:spPr bwMode="auto">
            <a:xfrm rot="5400000" flipH="1" flipV="1">
              <a:off x="11362045" y="9684236"/>
              <a:ext cx="353398" cy="1588"/>
            </a:xfrm>
            <a:prstGeom prst="straightConnector1">
              <a:avLst/>
            </a:prstGeom>
            <a:solidFill>
              <a:schemeClr val="accent1"/>
            </a:solid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Arrow Connector 31"/>
            <p:cNvCxnSpPr/>
            <p:nvPr/>
          </p:nvCxnSpPr>
          <p:spPr bwMode="auto">
            <a:xfrm>
              <a:off x="11663950" y="9660731"/>
              <a:ext cx="2160000" cy="1588"/>
            </a:xfrm>
            <a:prstGeom prst="straightConnector1">
              <a:avLst/>
            </a:prstGeom>
            <a:solidFill>
              <a:schemeClr val="accent1"/>
            </a:solidFill>
            <a:ln w="63500" cap="flat" cmpd="sng" algn="ctr">
              <a:solidFill>
                <a:schemeClr val="tx1"/>
              </a:solidFill>
              <a:prstDash val="dot"/>
              <a:round/>
              <a:headEnd type="none" w="med" len="med"/>
              <a:tailEnd type="none" w="lg" len="med"/>
            </a:ln>
            <a:effectLst/>
          </p:spPr>
        </p:cxnSp>
        <p:cxnSp>
          <p:nvCxnSpPr>
            <p:cNvPr id="33" name="Straight Arrow Connector 32"/>
            <p:cNvCxnSpPr/>
            <p:nvPr/>
          </p:nvCxnSpPr>
          <p:spPr bwMode="auto">
            <a:xfrm>
              <a:off x="10394950" y="9660731"/>
              <a:ext cx="1800000" cy="1588"/>
            </a:xfrm>
            <a:prstGeom prst="straightConnector1">
              <a:avLst/>
            </a:prstGeom>
            <a:solidFill>
              <a:schemeClr val="accent1"/>
            </a:solid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lg" len="med"/>
            </a:ln>
            <a:effectLst/>
          </p:spPr>
        </p:cxnSp>
        <p:cxnSp>
          <p:nvCxnSpPr>
            <p:cNvPr id="34" name="Straight Arrow Connector 33"/>
            <p:cNvCxnSpPr/>
            <p:nvPr/>
          </p:nvCxnSpPr>
          <p:spPr bwMode="auto">
            <a:xfrm rot="5400000" flipH="1" flipV="1">
              <a:off x="13224056" y="9192237"/>
              <a:ext cx="1503000" cy="1588"/>
            </a:xfrm>
            <a:prstGeom prst="straightConnector1">
              <a:avLst/>
            </a:prstGeom>
            <a:solidFill>
              <a:schemeClr val="accent1"/>
            </a:solidFill>
            <a:ln w="635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User model aspects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A user model contains:</a:t>
            </a:r>
          </a:p>
          <a:p>
            <a:pPr lvl="1"/>
            <a:r>
              <a:rPr lang="en-US" smtClean="0">
                <a:cs typeface="ＭＳ Ｐゴシック" charset="-128"/>
              </a:rPr>
              <a:t>representations of what the user has </a:t>
            </a:r>
            <a:r>
              <a:rPr lang="en-US" b="1" smtClean="0">
                <a:cs typeface="ＭＳ Ｐゴシック" charset="-128"/>
              </a:rPr>
              <a:t>explicitly provided</a:t>
            </a:r>
            <a:r>
              <a:rPr lang="en-US" smtClean="0">
                <a:cs typeface="ＭＳ Ｐゴシック" charset="-128"/>
              </a:rPr>
              <a:t>, and/or</a:t>
            </a:r>
          </a:p>
          <a:p>
            <a:pPr lvl="1"/>
            <a:r>
              <a:rPr lang="en-US" b="1" smtClean="0">
                <a:cs typeface="ＭＳ Ｐゴシック" charset="-128"/>
              </a:rPr>
              <a:t>assumptions</a:t>
            </a:r>
            <a:r>
              <a:rPr lang="en-US" smtClean="0">
                <a:cs typeface="ＭＳ Ｐゴシック" charset="-128"/>
              </a:rPr>
              <a:t> by the system about the user.</a:t>
            </a:r>
          </a:p>
          <a:p>
            <a:endParaRPr lang="en-US" smtClean="0"/>
          </a:p>
          <a:p>
            <a:r>
              <a:rPr lang="en-US" smtClean="0"/>
              <a:t>Data in such a user model can be in attribute-value pairs, probabilities, fuzzy intervals, rules, references, etc.</a:t>
            </a:r>
          </a:p>
          <a:p>
            <a:endParaRPr lang="en-US" smtClean="0"/>
          </a:p>
          <a:p>
            <a:r>
              <a:rPr lang="en-US" smtClean="0"/>
              <a:t>Data in user models can concern </a:t>
            </a:r>
            <a:r>
              <a:rPr lang="en-US" b="1" smtClean="0"/>
              <a:t>short-term </a:t>
            </a:r>
            <a:r>
              <a:rPr lang="en-US" smtClean="0"/>
              <a:t>or </a:t>
            </a:r>
            <a:r>
              <a:rPr lang="en-US" b="1" smtClean="0"/>
              <a:t>long-term</a:t>
            </a:r>
            <a:r>
              <a:rPr lang="en-US" smtClean="0"/>
              <a:t>.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electedEntitySlope-egypt-multihashtags-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78175" y="1447800"/>
            <a:ext cx="7311589" cy="463626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auto">
          <a:xfrm>
            <a:off x="6674666" y="2645539"/>
            <a:ext cx="1362839" cy="16539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930" tIns="24465" rIns="48930" bIns="24465" numCol="1" rtlCol="0" anchor="t" anchorCtr="0" compatLnSpc="1">
            <a:prstTxWarp prst="textNoShape">
              <a:avLst/>
            </a:prstTxWarp>
          </a:bodyPr>
          <a:lstStyle/>
          <a:p>
            <a:pPr algn="r" defTabSz="489295"/>
            <a:endParaRPr lang="en-US" sz="1200" dirty="0" smtClean="0">
              <a:latin typeface="Tahoma" pitchFamily="34" charset="0"/>
            </a:endParaRPr>
          </a:p>
        </p:txBody>
      </p:sp>
      <p:pic>
        <p:nvPicPr>
          <p:cNvPr id="15" name="Picture 14" descr="legend-egyp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2098" y="1889755"/>
            <a:ext cx="1732752" cy="1628145"/>
          </a:xfrm>
          <a:prstGeom prst="rect">
            <a:avLst/>
          </a:prstGeom>
        </p:spPr>
      </p:pic>
      <p:pic>
        <p:nvPicPr>
          <p:cNvPr id="16" name="Picture 15" descr="hosni-mubarak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5245" y="1035092"/>
            <a:ext cx="932531" cy="1362061"/>
          </a:xfrm>
          <a:prstGeom prst="rect">
            <a:avLst/>
          </a:prstGeom>
        </p:spPr>
      </p:pic>
      <p:pic>
        <p:nvPicPr>
          <p:cNvPr id="17" name="Picture 16" descr="eg-lgflag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1340" y="164581"/>
            <a:ext cx="1002660" cy="747189"/>
          </a:xfrm>
          <a:prstGeom prst="rect">
            <a:avLst/>
          </a:prstGeom>
        </p:spPr>
      </p:pic>
      <p:pic>
        <p:nvPicPr>
          <p:cNvPr id="18" name="Picture 17" descr="387px-Cairo_Logo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1400" y="2558488"/>
            <a:ext cx="905314" cy="1568945"/>
          </a:xfrm>
          <a:prstGeom prst="rect">
            <a:avLst/>
          </a:prstGeom>
        </p:spPr>
      </p:pic>
      <p:pic>
        <p:nvPicPr>
          <p:cNvPr id="19" name="Picture 18" descr="us-lgflag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95912" y="4386563"/>
            <a:ext cx="1048088" cy="615326"/>
          </a:xfrm>
          <a:prstGeom prst="rect">
            <a:avLst/>
          </a:prstGeom>
        </p:spPr>
      </p:pic>
      <p:grpSp>
        <p:nvGrpSpPr>
          <p:cNvPr id="2" name="Group 29"/>
          <p:cNvGrpSpPr/>
          <p:nvPr/>
        </p:nvGrpSpPr>
        <p:grpSpPr>
          <a:xfrm>
            <a:off x="678174" y="4623942"/>
            <a:ext cx="6697380" cy="1162742"/>
            <a:chOff x="1860550" y="8262504"/>
            <a:chExt cx="13106400" cy="1782923"/>
          </a:xfrm>
        </p:grpSpPr>
        <p:sp>
          <p:nvSpPr>
            <p:cNvPr id="20" name="Rectangle 19"/>
            <p:cNvSpPr/>
            <p:nvPr/>
          </p:nvSpPr>
          <p:spPr bwMode="auto">
            <a:xfrm>
              <a:off x="1860550" y="8750027"/>
              <a:ext cx="13106400" cy="1295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defTabSz="489295"/>
              <a:endParaRPr lang="en-US" sz="1200" dirty="0" smtClean="0">
                <a:latin typeface="Tahoma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8809083">
              <a:off x="4169211" y="8681818"/>
              <a:ext cx="1456423" cy="662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b="1" dirty="0" smtClean="0"/>
                <a:t>Jan 24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 rot="18809083">
              <a:off x="5464610" y="8681818"/>
              <a:ext cx="1456423" cy="662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b="1" dirty="0" smtClean="0"/>
                <a:t>Jan 28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 rot="18809083">
              <a:off x="6881937" y="8761279"/>
              <a:ext cx="1237388" cy="662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b="1" dirty="0" smtClean="0"/>
                <a:t>Feb 1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 rot="18809083">
              <a:off x="8327176" y="8761279"/>
              <a:ext cx="1237388" cy="662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b="1" dirty="0" smtClean="0"/>
                <a:t>Feb 5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 rot="18809083">
              <a:off x="9625136" y="8761279"/>
              <a:ext cx="1237388" cy="662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b="1" dirty="0" smtClean="0"/>
                <a:t>Feb 9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 rot="18809083">
              <a:off x="10855836" y="8672412"/>
              <a:ext cx="1482347" cy="662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b="1" dirty="0" smtClean="0"/>
                <a:t>Feb 13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 rot="18809083">
              <a:off x="12219351" y="8672415"/>
              <a:ext cx="1482347" cy="662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b="1" dirty="0" smtClean="0"/>
                <a:t>Feb 17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 rot="18809083">
              <a:off x="13514750" y="8672415"/>
              <a:ext cx="1482347" cy="662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b="1" dirty="0" smtClean="0"/>
                <a:t>Feb 21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 rot="18809083">
              <a:off x="2873809" y="8681821"/>
              <a:ext cx="1456424" cy="662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b="1" dirty="0" smtClean="0"/>
                <a:t>Jan 20</a:t>
              </a:r>
            </a:p>
          </p:txBody>
        </p:sp>
      </p:grpSp>
      <p:cxnSp>
        <p:nvCxnSpPr>
          <p:cNvPr id="31" name="Straight Arrow Connector 30"/>
          <p:cNvCxnSpPr/>
          <p:nvPr/>
        </p:nvCxnSpPr>
        <p:spPr bwMode="auto">
          <a:xfrm rot="16200000" flipH="1">
            <a:off x="7305625" y="3576807"/>
            <a:ext cx="957562" cy="661949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34" name="Straight Arrow Connector 33"/>
          <p:cNvCxnSpPr/>
          <p:nvPr/>
        </p:nvCxnSpPr>
        <p:spPr bwMode="auto">
          <a:xfrm>
            <a:off x="7336616" y="2863167"/>
            <a:ext cx="817703" cy="907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37" name="Straight Arrow Connector 36"/>
          <p:cNvCxnSpPr/>
          <p:nvPr/>
        </p:nvCxnSpPr>
        <p:spPr bwMode="auto">
          <a:xfrm flipV="1">
            <a:off x="7687060" y="2079707"/>
            <a:ext cx="467259" cy="304679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41" name="Straight Arrow Connector 40"/>
          <p:cNvCxnSpPr/>
          <p:nvPr/>
        </p:nvCxnSpPr>
        <p:spPr bwMode="auto">
          <a:xfrm rot="5400000" flipH="1" flipV="1">
            <a:off x="7160166" y="1076378"/>
            <a:ext cx="1131665" cy="700889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sp>
        <p:nvSpPr>
          <p:cNvPr id="44" name="Rectangle 43"/>
          <p:cNvSpPr/>
          <p:nvPr/>
        </p:nvSpPr>
        <p:spPr bwMode="auto">
          <a:xfrm>
            <a:off x="911804" y="4865344"/>
            <a:ext cx="6853133" cy="1175191"/>
          </a:xfrm>
          <a:prstGeom prst="rect">
            <a:avLst/>
          </a:prstGeom>
          <a:solidFill>
            <a:schemeClr val="bg1"/>
          </a:solidFill>
          <a:ln w="127000" cap="flat" cmpd="sng" algn="ctr">
            <a:solidFill>
              <a:srgbClr val="0C68A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930" tIns="24465" rIns="48930" bIns="24465" numCol="1" rtlCol="0" anchor="ctr" anchorCtr="0" compatLnSpc="1">
            <a:prstTxWarp prst="textNoShape">
              <a:avLst/>
            </a:prstTxWarp>
          </a:bodyPr>
          <a:lstStyle/>
          <a:p>
            <a:pPr defTabSz="489295"/>
            <a:r>
              <a:rPr lang="en-US" sz="2700" b="1" dirty="0" smtClean="0">
                <a:solidFill>
                  <a:schemeClr val="bg2">
                    <a:lumMod val="75000"/>
                  </a:schemeClr>
                </a:solidFill>
                <a:latin typeface="Tahoma" pitchFamily="34" charset="0"/>
              </a:rPr>
              <a:t>Some entities are continuously relevant for a topic (</a:t>
            </a:r>
            <a:r>
              <a:rPr lang="en-US" sz="2700" b="1" i="1" dirty="0" smtClean="0">
                <a:solidFill>
                  <a:schemeClr val="bg2">
                    <a:lumMod val="75000"/>
                  </a:schemeClr>
                </a:solidFill>
                <a:latin typeface="Tahoma" pitchFamily="34" charset="0"/>
              </a:rPr>
              <a:t>long lifespan </a:t>
            </a:r>
            <a:r>
              <a:rPr lang="en-US" sz="2700" b="1" dirty="0" smtClean="0">
                <a:solidFill>
                  <a:schemeClr val="bg2">
                    <a:lumMod val="75000"/>
                  </a:schemeClr>
                </a:solidFill>
                <a:latin typeface="Tahoma" pitchFamily="34" charset="0"/>
              </a:rPr>
              <a:t>for the topic).</a:t>
            </a:r>
          </a:p>
        </p:txBody>
      </p:sp>
      <p:sp>
        <p:nvSpPr>
          <p:cNvPr id="32" name="Title 31"/>
          <p:cNvSpPr>
            <a:spLocks noGrp="1"/>
          </p:cNvSpPr>
          <p:nvPr>
            <p:ph type="title"/>
          </p:nvPr>
        </p:nvSpPr>
        <p:spPr>
          <a:xfrm>
            <a:off x="522422" y="404153"/>
            <a:ext cx="8738393" cy="675070"/>
          </a:xfrm>
        </p:spPr>
        <p:txBody>
          <a:bodyPr/>
          <a:lstStyle/>
          <a:p>
            <a:pPr lvl="0"/>
            <a:r>
              <a:rPr lang="en-US" sz="3000" dirty="0" smtClean="0"/>
              <a:t>Popularity of related entities over time</a:t>
            </a:r>
            <a:endParaRPr lang="en-US" sz="3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422" y="-53047"/>
            <a:ext cx="8621578" cy="675070"/>
          </a:xfrm>
        </p:spPr>
        <p:txBody>
          <a:bodyPr/>
          <a:lstStyle/>
          <a:p>
            <a:r>
              <a:rPr lang="en-US" sz="3000" dirty="0" smtClean="0"/>
              <a:t>Popularity of related entities over time (cont.)</a:t>
            </a:r>
            <a:endParaRPr lang="en-US" sz="3000" dirty="0"/>
          </a:p>
        </p:txBody>
      </p:sp>
      <p:pic>
        <p:nvPicPr>
          <p:cNvPr id="4" name="Picture 3" descr="SelectedEntitySlope-egypt-multihashtags-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45835" y="985041"/>
            <a:ext cx="7138746" cy="509901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auto">
          <a:xfrm>
            <a:off x="6051654" y="1992656"/>
            <a:ext cx="1830098" cy="16539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930" tIns="24465" rIns="48930" bIns="24465" numCol="1" rtlCol="0" anchor="t" anchorCtr="0" compatLnSpc="1">
            <a:prstTxWarp prst="textNoShape">
              <a:avLst/>
            </a:prstTxWarp>
          </a:bodyPr>
          <a:lstStyle/>
          <a:p>
            <a:pPr algn="r" defTabSz="489295"/>
            <a:endParaRPr lang="en-US" sz="1200" dirty="0" smtClean="0">
              <a:latin typeface="Tahoma" pitchFamily="34" charset="0"/>
            </a:endParaRPr>
          </a:p>
        </p:txBody>
      </p:sp>
      <p:grpSp>
        <p:nvGrpSpPr>
          <p:cNvPr id="3" name="Group 29"/>
          <p:cNvGrpSpPr/>
          <p:nvPr/>
        </p:nvGrpSpPr>
        <p:grpSpPr>
          <a:xfrm>
            <a:off x="717113" y="4623942"/>
            <a:ext cx="6658441" cy="1162742"/>
            <a:chOff x="1936750" y="8262504"/>
            <a:chExt cx="13030200" cy="1782923"/>
          </a:xfrm>
        </p:grpSpPr>
        <p:sp>
          <p:nvSpPr>
            <p:cNvPr id="20" name="Rectangle 19"/>
            <p:cNvSpPr/>
            <p:nvPr/>
          </p:nvSpPr>
          <p:spPr bwMode="auto">
            <a:xfrm>
              <a:off x="1936750" y="8750027"/>
              <a:ext cx="13030200" cy="1295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defTabSz="489295"/>
              <a:endParaRPr lang="en-US" sz="1200" dirty="0" smtClean="0">
                <a:latin typeface="Tahoma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8809083">
              <a:off x="4169210" y="8681818"/>
              <a:ext cx="1456423" cy="662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b="1" dirty="0" smtClean="0"/>
                <a:t>Jan 24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 rot="18809083">
              <a:off x="5464611" y="8681818"/>
              <a:ext cx="1456423" cy="662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b="1" dirty="0" smtClean="0"/>
                <a:t>Jan 28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 rot="18809083">
              <a:off x="6881936" y="8761279"/>
              <a:ext cx="1237388" cy="662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b="1" dirty="0" smtClean="0"/>
                <a:t>Feb 1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 rot="18809083">
              <a:off x="8327175" y="8761279"/>
              <a:ext cx="1237388" cy="662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b="1" dirty="0" smtClean="0"/>
                <a:t>Feb 5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 rot="18809083">
              <a:off x="9625138" y="8761279"/>
              <a:ext cx="1237388" cy="662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b="1" dirty="0" smtClean="0"/>
                <a:t>Feb 9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 rot="18809083">
              <a:off x="10855838" y="8672412"/>
              <a:ext cx="1482347" cy="662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b="1" dirty="0" smtClean="0"/>
                <a:t>Feb 13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 rot="18809083">
              <a:off x="12219350" y="8672415"/>
              <a:ext cx="1482347" cy="662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b="1" dirty="0" smtClean="0"/>
                <a:t>Feb 17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 rot="18809083">
              <a:off x="13514750" y="8672415"/>
              <a:ext cx="1482347" cy="662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b="1" dirty="0" smtClean="0"/>
                <a:t>Feb 21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 rot="18809083">
              <a:off x="2873810" y="8681821"/>
              <a:ext cx="1456424" cy="662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b="1" dirty="0" smtClean="0"/>
                <a:t>Jan 20</a:t>
              </a:r>
            </a:p>
          </p:txBody>
        </p:sp>
      </p:grpSp>
      <p:sp>
        <p:nvSpPr>
          <p:cNvPr id="44" name="Rectangle 43"/>
          <p:cNvSpPr/>
          <p:nvPr/>
        </p:nvSpPr>
        <p:spPr bwMode="auto">
          <a:xfrm>
            <a:off x="833927" y="4821818"/>
            <a:ext cx="6853133" cy="1175191"/>
          </a:xfrm>
          <a:prstGeom prst="rect">
            <a:avLst/>
          </a:prstGeom>
          <a:solidFill>
            <a:schemeClr val="bg1"/>
          </a:solidFill>
          <a:ln w="127000" cap="flat" cmpd="sng" algn="ctr">
            <a:solidFill>
              <a:srgbClr val="0C68A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930" tIns="24465" rIns="48930" bIns="24465" numCol="1" rtlCol="0" anchor="ctr" anchorCtr="0" compatLnSpc="1">
            <a:prstTxWarp prst="textNoShape">
              <a:avLst/>
            </a:prstTxWarp>
          </a:bodyPr>
          <a:lstStyle/>
          <a:p>
            <a:pPr defTabSz="489295"/>
            <a:r>
              <a:rPr lang="en-US" sz="2700" b="1" dirty="0" smtClean="0">
                <a:solidFill>
                  <a:schemeClr val="bg2">
                    <a:lumMod val="75000"/>
                  </a:schemeClr>
                </a:solidFill>
                <a:latin typeface="Tahoma" pitchFamily="34" charset="0"/>
              </a:rPr>
              <a:t>Some entities have a rather </a:t>
            </a:r>
            <a:r>
              <a:rPr lang="en-US" sz="2700" b="1" i="1" dirty="0" smtClean="0">
                <a:solidFill>
                  <a:schemeClr val="bg2">
                    <a:lumMod val="75000"/>
                  </a:schemeClr>
                </a:solidFill>
                <a:latin typeface="Tahoma" pitchFamily="34" charset="0"/>
              </a:rPr>
              <a:t>short lifespan</a:t>
            </a:r>
            <a:r>
              <a:rPr lang="en-US" sz="2700" b="1" dirty="0" smtClean="0">
                <a:solidFill>
                  <a:schemeClr val="bg2">
                    <a:lumMod val="75000"/>
                  </a:schemeClr>
                </a:solidFill>
                <a:latin typeface="Tahoma" pitchFamily="34" charset="0"/>
              </a:rPr>
              <a:t> for the topic.</a:t>
            </a:r>
          </a:p>
        </p:txBody>
      </p:sp>
      <p:pic>
        <p:nvPicPr>
          <p:cNvPr id="30" name="Picture 29" descr="legend-sm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7678" y="2034619"/>
            <a:ext cx="1846322" cy="1307330"/>
          </a:xfrm>
          <a:prstGeom prst="rect">
            <a:avLst/>
          </a:prstGeom>
        </p:spPr>
      </p:pic>
      <p:grpSp>
        <p:nvGrpSpPr>
          <p:cNvPr id="5" name="Group 56"/>
          <p:cNvGrpSpPr/>
          <p:nvPr/>
        </p:nvGrpSpPr>
        <p:grpSpPr>
          <a:xfrm>
            <a:off x="1067557" y="2123232"/>
            <a:ext cx="1946913" cy="1088140"/>
            <a:chOff x="2089150" y="3717131"/>
            <a:chExt cx="3810000" cy="1905000"/>
          </a:xfrm>
        </p:grpSpPr>
        <p:sp>
          <p:nvSpPr>
            <p:cNvPr id="38" name="Rectangle 37"/>
            <p:cNvSpPr/>
            <p:nvPr/>
          </p:nvSpPr>
          <p:spPr bwMode="auto">
            <a:xfrm>
              <a:off x="2089150" y="3717131"/>
              <a:ext cx="3276600" cy="1905000"/>
            </a:xfrm>
            <a:prstGeom prst="rect">
              <a:avLst/>
            </a:prstGeom>
            <a:solidFill>
              <a:schemeClr val="bg1"/>
            </a:solidFill>
            <a:ln w="88900" cap="flat" cmpd="sng" algn="ctr">
              <a:solidFill>
                <a:srgbClr val="ADC61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489295"/>
              <a:r>
                <a:rPr lang="en-US" sz="1900" b="1" dirty="0" smtClean="0">
                  <a:solidFill>
                    <a:schemeClr val="accent5">
                      <a:lumMod val="75000"/>
                    </a:schemeClr>
                  </a:solidFill>
                  <a:latin typeface="Tahoma" pitchFamily="34" charset="0"/>
                </a:rPr>
                <a:t>SMS services suspended</a:t>
              </a:r>
            </a:p>
          </p:txBody>
        </p:sp>
        <p:cxnSp>
          <p:nvCxnSpPr>
            <p:cNvPr id="43" name="Straight Arrow Connector 42"/>
            <p:cNvCxnSpPr/>
            <p:nvPr/>
          </p:nvCxnSpPr>
          <p:spPr bwMode="auto">
            <a:xfrm>
              <a:off x="5365750" y="4707731"/>
              <a:ext cx="533400" cy="1588"/>
            </a:xfrm>
            <a:prstGeom prst="straightConnector1">
              <a:avLst/>
            </a:prstGeom>
            <a:solidFill>
              <a:schemeClr val="accent1"/>
            </a:solidFill>
            <a:ln w="63500" cap="flat" cmpd="sng" algn="ctr">
              <a:solidFill>
                <a:schemeClr val="accent5">
                  <a:lumMod val="75000"/>
                </a:schemeClr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</p:grpSp>
      <p:grpSp>
        <p:nvGrpSpPr>
          <p:cNvPr id="6" name="Group 57"/>
          <p:cNvGrpSpPr/>
          <p:nvPr/>
        </p:nvGrpSpPr>
        <p:grpSpPr>
          <a:xfrm>
            <a:off x="911804" y="817465"/>
            <a:ext cx="2375233" cy="1305767"/>
            <a:chOff x="1784350" y="1431131"/>
            <a:chExt cx="4648200" cy="2286000"/>
          </a:xfrm>
        </p:grpSpPr>
        <p:sp>
          <p:nvSpPr>
            <p:cNvPr id="39" name="Rectangle 38"/>
            <p:cNvSpPr/>
            <p:nvPr/>
          </p:nvSpPr>
          <p:spPr bwMode="auto">
            <a:xfrm>
              <a:off x="1784350" y="1431131"/>
              <a:ext cx="3962400" cy="1905000"/>
            </a:xfrm>
            <a:prstGeom prst="rect">
              <a:avLst/>
            </a:prstGeom>
            <a:solidFill>
              <a:schemeClr val="bg1"/>
            </a:solidFill>
            <a:ln w="889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489295"/>
              <a:r>
                <a:rPr lang="en-US" sz="1800" b="1" dirty="0" smtClean="0">
                  <a:solidFill>
                    <a:schemeClr val="bg2">
                      <a:lumMod val="75000"/>
                    </a:schemeClr>
                  </a:solidFill>
                  <a:latin typeface="Tahoma" pitchFamily="34" charset="0"/>
                </a:rPr>
                <a:t>Omar Suleiman sworn as vice president</a:t>
              </a:r>
            </a:p>
          </p:txBody>
        </p:sp>
        <p:cxnSp>
          <p:nvCxnSpPr>
            <p:cNvPr id="48" name="Straight Arrow Connector 47"/>
            <p:cNvCxnSpPr/>
            <p:nvPr/>
          </p:nvCxnSpPr>
          <p:spPr bwMode="auto">
            <a:xfrm rot="16200000" flipH="1">
              <a:off x="5403850" y="2688431"/>
              <a:ext cx="1371600" cy="685800"/>
            </a:xfrm>
            <a:prstGeom prst="straightConnector1">
              <a:avLst/>
            </a:prstGeom>
            <a:solidFill>
              <a:schemeClr val="accent1"/>
            </a:solidFill>
            <a:ln w="635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</p:grpSp>
      <p:grpSp>
        <p:nvGrpSpPr>
          <p:cNvPr id="7" name="Group 60"/>
          <p:cNvGrpSpPr/>
          <p:nvPr/>
        </p:nvGrpSpPr>
        <p:grpSpPr>
          <a:xfrm>
            <a:off x="3481729" y="860990"/>
            <a:ext cx="3387628" cy="1088140"/>
            <a:chOff x="6813550" y="1507331"/>
            <a:chExt cx="6629400" cy="1905000"/>
          </a:xfrm>
        </p:grpSpPr>
        <p:sp>
          <p:nvSpPr>
            <p:cNvPr id="40" name="Rectangle 39"/>
            <p:cNvSpPr/>
            <p:nvPr/>
          </p:nvSpPr>
          <p:spPr bwMode="auto">
            <a:xfrm>
              <a:off x="8642350" y="1507331"/>
              <a:ext cx="4800600" cy="1905000"/>
            </a:xfrm>
            <a:prstGeom prst="rect">
              <a:avLst/>
            </a:prstGeom>
            <a:solidFill>
              <a:schemeClr val="bg1"/>
            </a:solidFill>
            <a:ln w="88900" cap="flat" cmpd="sng" algn="ctr">
              <a:solidFill>
                <a:srgbClr val="B3282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489295"/>
              <a:r>
                <a:rPr lang="en-US" sz="1900" b="1" dirty="0" smtClean="0">
                  <a:solidFill>
                    <a:srgbClr val="B3282A"/>
                  </a:solidFill>
                  <a:latin typeface="Tahoma" pitchFamily="34" charset="0"/>
                </a:rPr>
                <a:t>Mohamed </a:t>
              </a:r>
              <a:r>
                <a:rPr lang="en-US" sz="1900" b="1" dirty="0" err="1" smtClean="0">
                  <a:solidFill>
                    <a:srgbClr val="B3282A"/>
                  </a:solidFill>
                  <a:latin typeface="Tahoma" pitchFamily="34" charset="0"/>
                </a:rPr>
                <a:t>ElBaradei</a:t>
              </a:r>
              <a:r>
                <a:rPr lang="en-US" sz="1900" b="1" dirty="0" smtClean="0">
                  <a:solidFill>
                    <a:srgbClr val="B3282A"/>
                  </a:solidFill>
                  <a:latin typeface="Tahoma" pitchFamily="34" charset="0"/>
                </a:rPr>
                <a:t> joins the protests</a:t>
              </a:r>
            </a:p>
          </p:txBody>
        </p:sp>
        <p:cxnSp>
          <p:nvCxnSpPr>
            <p:cNvPr id="50" name="Straight Arrow Connector 49"/>
            <p:cNvCxnSpPr/>
            <p:nvPr/>
          </p:nvCxnSpPr>
          <p:spPr bwMode="auto">
            <a:xfrm rot="10800000">
              <a:off x="6813550" y="2193131"/>
              <a:ext cx="1828800" cy="1588"/>
            </a:xfrm>
            <a:prstGeom prst="straightConnector1">
              <a:avLst/>
            </a:prstGeom>
            <a:solidFill>
              <a:schemeClr val="accent1"/>
            </a:solidFill>
            <a:ln w="63500" cap="flat" cmpd="sng" algn="ctr">
              <a:solidFill>
                <a:srgbClr val="B3282A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</p:grpSp>
      <p:grpSp>
        <p:nvGrpSpPr>
          <p:cNvPr id="8" name="Group 61"/>
          <p:cNvGrpSpPr/>
          <p:nvPr/>
        </p:nvGrpSpPr>
        <p:grpSpPr>
          <a:xfrm>
            <a:off x="4182617" y="1513874"/>
            <a:ext cx="2881431" cy="1871600"/>
            <a:chOff x="8185150" y="2650331"/>
            <a:chExt cx="5638800" cy="3276600"/>
          </a:xfrm>
        </p:grpSpPr>
        <p:sp>
          <p:nvSpPr>
            <p:cNvPr id="42" name="Rectangle 41"/>
            <p:cNvSpPr/>
            <p:nvPr/>
          </p:nvSpPr>
          <p:spPr bwMode="auto">
            <a:xfrm>
              <a:off x="9023350" y="4021931"/>
              <a:ext cx="4800600" cy="1905000"/>
            </a:xfrm>
            <a:prstGeom prst="rect">
              <a:avLst/>
            </a:prstGeom>
            <a:solidFill>
              <a:schemeClr val="bg1"/>
            </a:solidFill>
            <a:ln w="88900" cap="flat" cmpd="sng" algn="ctr">
              <a:solidFill>
                <a:srgbClr val="7E3C6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489295"/>
              <a:r>
                <a:rPr lang="en-US" sz="1900" b="1" dirty="0" smtClean="0">
                  <a:solidFill>
                    <a:srgbClr val="7E3C6C"/>
                  </a:solidFill>
                  <a:latin typeface="Tahoma" pitchFamily="34" charset="0"/>
                </a:rPr>
                <a:t>Vodafone network hijacked by Egypt</a:t>
              </a:r>
            </a:p>
          </p:txBody>
        </p:sp>
        <p:cxnSp>
          <p:nvCxnSpPr>
            <p:cNvPr id="54" name="Straight Arrow Connector 53"/>
            <p:cNvCxnSpPr>
              <a:stCxn id="42" idx="1"/>
            </p:cNvCxnSpPr>
            <p:nvPr/>
          </p:nvCxnSpPr>
          <p:spPr bwMode="auto">
            <a:xfrm rot="10800000">
              <a:off x="8185150" y="2650331"/>
              <a:ext cx="838200" cy="2324100"/>
            </a:xfrm>
            <a:prstGeom prst="straightConnector1">
              <a:avLst/>
            </a:prstGeom>
            <a:solidFill>
              <a:schemeClr val="accent1"/>
            </a:solidFill>
            <a:ln w="63500" cap="flat" cmpd="sng" algn="ctr">
              <a:solidFill>
                <a:srgbClr val="7E3C6C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575" y="360627"/>
            <a:ext cx="8226425" cy="1262242"/>
          </a:xfrm>
        </p:spPr>
        <p:txBody>
          <a:bodyPr/>
          <a:lstStyle/>
          <a:p>
            <a:pPr marL="397553" indent="-397553">
              <a:spcAft>
                <a:spcPts val="2890"/>
              </a:spcAft>
            </a:pPr>
            <a:r>
              <a:rPr lang="en-US" sz="2700" dirty="0" smtClean="0">
                <a:solidFill>
                  <a:srgbClr val="000000"/>
                </a:solidFill>
              </a:rPr>
              <a:t>1. How do topics evolve over time? </a:t>
            </a:r>
            <a:r>
              <a:rPr lang="en-US" sz="2700" dirty="0" smtClean="0">
                <a:solidFill>
                  <a:srgbClr val="000000"/>
                </a:solidFill>
                <a:sym typeface="Wingdings"/>
              </a:rPr>
              <a:t> </a:t>
            </a:r>
            <a:br>
              <a:rPr lang="en-US" sz="2700" dirty="0" smtClean="0">
                <a:solidFill>
                  <a:srgbClr val="000000"/>
                </a:solidFill>
                <a:sym typeface="Wingdings"/>
              </a:rPr>
            </a:br>
            <a:r>
              <a:rPr lang="en-US" sz="2700" i="1" dirty="0" err="1" smtClean="0">
                <a:solidFill>
                  <a:srgbClr val="000000"/>
                </a:solidFill>
                <a:sym typeface="Wingdings"/>
              </a:rPr>
              <a:t></a:t>
            </a:r>
            <a:r>
              <a:rPr lang="en-US" sz="2700" i="1" dirty="0" smtClean="0">
                <a:solidFill>
                  <a:srgbClr val="000000"/>
                </a:solidFill>
                <a:sym typeface="Wingdings"/>
              </a:rPr>
              <a:t> Observations</a:t>
            </a:r>
            <a:endParaRPr lang="en-US" sz="2700" i="1" dirty="0" smtClean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1804" y="1905605"/>
            <a:ext cx="7943404" cy="957562"/>
          </a:xfrm>
        </p:spPr>
        <p:txBody>
          <a:bodyPr/>
          <a:lstStyle/>
          <a:p>
            <a:pPr>
              <a:spcAft>
                <a:spcPts val="642"/>
              </a:spcAft>
              <a:buNone/>
            </a:pPr>
            <a:r>
              <a:rPr lang="en-US" dirty="0" smtClean="0"/>
              <a:t>Importance of entities that represent a topic varies over time</a:t>
            </a:r>
          </a:p>
          <a:p>
            <a:pPr>
              <a:spcAft>
                <a:spcPts val="642"/>
              </a:spcAft>
              <a:buNone/>
            </a:pPr>
            <a:r>
              <a:rPr lang="en-US" i="1" dirty="0" smtClean="0"/>
              <a:t>(long-term vs. short-term lifespan of entities)</a:t>
            </a:r>
          </a:p>
        </p:txBody>
      </p:sp>
      <p:grpSp>
        <p:nvGrpSpPr>
          <p:cNvPr id="4" name="Group 6"/>
          <p:cNvGrpSpPr/>
          <p:nvPr/>
        </p:nvGrpSpPr>
        <p:grpSpPr>
          <a:xfrm>
            <a:off x="249854" y="3221302"/>
            <a:ext cx="8046293" cy="830997"/>
            <a:chOff x="363801" y="8212931"/>
            <a:chExt cx="15746149" cy="1454822"/>
          </a:xfrm>
        </p:grpSpPr>
        <p:cxnSp>
          <p:nvCxnSpPr>
            <p:cNvPr id="5" name="Straight Arrow Connector 4"/>
            <p:cNvCxnSpPr/>
            <p:nvPr/>
          </p:nvCxnSpPr>
          <p:spPr bwMode="auto">
            <a:xfrm>
              <a:off x="363801" y="8593931"/>
              <a:ext cx="990600" cy="1588"/>
            </a:xfrm>
            <a:prstGeom prst="straightConnector1">
              <a:avLst/>
            </a:prstGeom>
            <a:solidFill>
              <a:schemeClr val="accent1"/>
            </a:solidFill>
            <a:ln w="635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  <p:sp>
          <p:nvSpPr>
            <p:cNvPr id="6" name="TextBox 5"/>
            <p:cNvSpPr txBox="1"/>
            <p:nvPr/>
          </p:nvSpPr>
          <p:spPr>
            <a:xfrm>
              <a:off x="1506801" y="8212931"/>
              <a:ext cx="14603149" cy="1454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Aft>
                  <a:spcPts val="963"/>
                </a:spcAft>
              </a:pPr>
              <a:r>
                <a:rPr lang="en-US" b="1" dirty="0" smtClean="0">
                  <a:solidFill>
                    <a:srgbClr val="008000"/>
                  </a:solidFill>
                </a:rPr>
                <a:t>Representation of a topic (topic profile) depends on the time when it is requested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92100" y="4406900"/>
            <a:ext cx="8851900" cy="1362075"/>
          </a:xfrm>
        </p:spPr>
        <p:txBody>
          <a:bodyPr/>
          <a:lstStyle/>
          <a:p>
            <a:pPr marL="0"/>
            <a:r>
              <a:rPr lang="en-US" sz="3200" b="0" cap="none" dirty="0" smtClean="0"/>
              <a:t>2. How do the interests of individual users into a topic change over time?</a:t>
            </a:r>
            <a:endParaRPr lang="en-US" sz="3200" b="0" cap="none" dirty="0"/>
          </a:p>
        </p:txBody>
      </p:sp>
      <p:grpSp>
        <p:nvGrpSpPr>
          <p:cNvPr id="2" name="Group 34"/>
          <p:cNvGrpSpPr/>
          <p:nvPr/>
        </p:nvGrpSpPr>
        <p:grpSpPr>
          <a:xfrm>
            <a:off x="2006050" y="261154"/>
            <a:ext cx="4549994" cy="1339772"/>
            <a:chOff x="10422032" y="3810000"/>
            <a:chExt cx="8904086" cy="2345531"/>
          </a:xfrm>
        </p:grpSpPr>
        <p:pic>
          <p:nvPicPr>
            <p:cNvPr id="36" name="Picture 35" descr="nathan_lane-710304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751993" y="4783931"/>
              <a:ext cx="2221918" cy="1371600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0422032" y="3810000"/>
              <a:ext cx="8904086" cy="673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900" i="1" dirty="0" smtClean="0"/>
                <a:t>(When) is Bob interested into the topic?</a:t>
              </a:r>
            </a:p>
          </p:txBody>
        </p:sp>
      </p:grpSp>
      <p:cxnSp>
        <p:nvCxnSpPr>
          <p:cNvPr id="38" name="Straight Arrow Connector 37"/>
          <p:cNvCxnSpPr/>
          <p:nvPr/>
        </p:nvCxnSpPr>
        <p:spPr bwMode="auto">
          <a:xfrm rot="5400000" flipH="1" flipV="1">
            <a:off x="1897121" y="2667326"/>
            <a:ext cx="1523849" cy="406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39" name="Straight Arrow Connector 38"/>
          <p:cNvCxnSpPr/>
          <p:nvPr/>
        </p:nvCxnSpPr>
        <p:spPr bwMode="auto">
          <a:xfrm>
            <a:off x="2659248" y="3429000"/>
            <a:ext cx="3231875" cy="907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40" name="TextBox 39"/>
          <p:cNvSpPr txBox="1"/>
          <p:nvPr/>
        </p:nvSpPr>
        <p:spPr>
          <a:xfrm>
            <a:off x="2313582" y="1513875"/>
            <a:ext cx="1051194" cy="341796"/>
          </a:xfrm>
          <a:prstGeom prst="rect">
            <a:avLst/>
          </a:prstGeom>
          <a:noFill/>
        </p:spPr>
        <p:txBody>
          <a:bodyPr wrap="none" lIns="48930" tIns="24465" rIns="48930" bIns="24465" rtlCol="0">
            <a:spAutoFit/>
          </a:bodyPr>
          <a:lstStyle/>
          <a:p>
            <a:pPr algn="l"/>
            <a:r>
              <a:rPr lang="en-US" sz="1900" b="1" dirty="0" smtClean="0"/>
              <a:t>interest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617725" y="3016289"/>
            <a:ext cx="650612" cy="341796"/>
          </a:xfrm>
          <a:prstGeom prst="rect">
            <a:avLst/>
          </a:prstGeom>
          <a:noFill/>
        </p:spPr>
        <p:txBody>
          <a:bodyPr wrap="none" lIns="48930" tIns="24465" rIns="48930" bIns="24465" rtlCol="0">
            <a:spAutoFit/>
          </a:bodyPr>
          <a:lstStyle/>
          <a:p>
            <a:pPr algn="l"/>
            <a:r>
              <a:rPr lang="en-US" sz="1900" b="1" dirty="0" smtClean="0"/>
              <a:t>time</a:t>
            </a:r>
          </a:p>
        </p:txBody>
      </p:sp>
      <p:sp>
        <p:nvSpPr>
          <p:cNvPr id="42" name="Freeform 41"/>
          <p:cNvSpPr/>
          <p:nvPr/>
        </p:nvSpPr>
        <p:spPr bwMode="auto">
          <a:xfrm>
            <a:off x="2681962" y="2117850"/>
            <a:ext cx="2816534" cy="1102618"/>
          </a:xfrm>
          <a:custGeom>
            <a:avLst/>
            <a:gdLst>
              <a:gd name="connsiteX0" fmla="*/ 0 w 5511800"/>
              <a:gd name="connsiteY0" fmla="*/ 1853955 h 1930348"/>
              <a:gd name="connsiteX1" fmla="*/ 660400 w 5511800"/>
              <a:gd name="connsiteY1" fmla="*/ 1803162 h 1930348"/>
              <a:gd name="connsiteX2" fmla="*/ 1270000 w 5511800"/>
              <a:gd name="connsiteY2" fmla="*/ 1853955 h 1930348"/>
              <a:gd name="connsiteX3" fmla="*/ 1574800 w 5511800"/>
              <a:gd name="connsiteY3" fmla="*/ 152380 h 1930348"/>
              <a:gd name="connsiteX4" fmla="*/ 1905000 w 5511800"/>
              <a:gd name="connsiteY4" fmla="*/ 0 h 1930348"/>
              <a:gd name="connsiteX5" fmla="*/ 2082800 w 5511800"/>
              <a:gd name="connsiteY5" fmla="*/ 177777 h 1930348"/>
              <a:gd name="connsiteX6" fmla="*/ 2159000 w 5511800"/>
              <a:gd name="connsiteY6" fmla="*/ 1777765 h 1930348"/>
              <a:gd name="connsiteX7" fmla="*/ 2159000 w 5511800"/>
              <a:gd name="connsiteY7" fmla="*/ 1752369 h 1930348"/>
              <a:gd name="connsiteX8" fmla="*/ 2743200 w 5511800"/>
              <a:gd name="connsiteY8" fmla="*/ 1599989 h 1930348"/>
              <a:gd name="connsiteX9" fmla="*/ 3479800 w 5511800"/>
              <a:gd name="connsiteY9" fmla="*/ 1701575 h 1930348"/>
              <a:gd name="connsiteX10" fmla="*/ 4089400 w 5511800"/>
              <a:gd name="connsiteY10" fmla="*/ 1701575 h 1930348"/>
              <a:gd name="connsiteX11" fmla="*/ 4622800 w 5511800"/>
              <a:gd name="connsiteY11" fmla="*/ 406347 h 1930348"/>
              <a:gd name="connsiteX12" fmla="*/ 5080000 w 5511800"/>
              <a:gd name="connsiteY12" fmla="*/ 406347 h 1930348"/>
              <a:gd name="connsiteX13" fmla="*/ 5283200 w 5511800"/>
              <a:gd name="connsiteY13" fmla="*/ 1828558 h 1930348"/>
              <a:gd name="connsiteX14" fmla="*/ 5511800 w 5511800"/>
              <a:gd name="connsiteY14" fmla="*/ 1726972 h 1930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511800" h="1930348">
                <a:moveTo>
                  <a:pt x="0" y="1853955"/>
                </a:moveTo>
                <a:lnTo>
                  <a:pt x="660400" y="1803162"/>
                </a:lnTo>
                <a:lnTo>
                  <a:pt x="1270000" y="1853955"/>
                </a:lnTo>
                <a:lnTo>
                  <a:pt x="1574800" y="152380"/>
                </a:lnTo>
                <a:lnTo>
                  <a:pt x="1905000" y="0"/>
                </a:lnTo>
                <a:lnTo>
                  <a:pt x="2082800" y="177777"/>
                </a:lnTo>
                <a:cubicBezTo>
                  <a:pt x="2108200" y="711106"/>
                  <a:pt x="2133191" y="1244455"/>
                  <a:pt x="2159000" y="1777765"/>
                </a:cubicBezTo>
                <a:cubicBezTo>
                  <a:pt x="2159409" y="1786220"/>
                  <a:pt x="2159000" y="1760834"/>
                  <a:pt x="2159000" y="1752369"/>
                </a:cubicBezTo>
                <a:lnTo>
                  <a:pt x="2743200" y="1599989"/>
                </a:lnTo>
                <a:lnTo>
                  <a:pt x="3479800" y="1701575"/>
                </a:lnTo>
                <a:cubicBezTo>
                  <a:pt x="4097858" y="1727324"/>
                  <a:pt x="4089400" y="1930348"/>
                  <a:pt x="4089400" y="1701575"/>
                </a:cubicBezTo>
                <a:lnTo>
                  <a:pt x="4622800" y="406347"/>
                </a:lnTo>
                <a:lnTo>
                  <a:pt x="5080000" y="406347"/>
                </a:lnTo>
                <a:lnTo>
                  <a:pt x="5283200" y="1828558"/>
                </a:lnTo>
                <a:lnTo>
                  <a:pt x="5511800" y="1726972"/>
                </a:lnTo>
              </a:path>
            </a:pathLst>
          </a:custGeom>
          <a:noFill/>
          <a:ln w="1016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930" tIns="24465" rIns="48930" bIns="24465" numCol="1" rtlCol="0" anchor="t" anchorCtr="0" compatLnSpc="1">
            <a:prstTxWarp prst="textNoShape">
              <a:avLst/>
            </a:prstTxWarp>
          </a:bodyPr>
          <a:lstStyle/>
          <a:p>
            <a:pPr algn="r" defTabSz="489295"/>
            <a:endParaRPr lang="en-US" sz="1200" dirty="0" smtClean="0">
              <a:latin typeface="Tahoma" pitchFamily="34" charset="0"/>
            </a:endParaRPr>
          </a:p>
        </p:txBody>
      </p:sp>
      <p:sp>
        <p:nvSpPr>
          <p:cNvPr id="43" name="Freeform 42"/>
          <p:cNvSpPr/>
          <p:nvPr/>
        </p:nvSpPr>
        <p:spPr bwMode="auto">
          <a:xfrm>
            <a:off x="2694942" y="2188975"/>
            <a:ext cx="2855472" cy="320554"/>
          </a:xfrm>
          <a:custGeom>
            <a:avLst/>
            <a:gdLst>
              <a:gd name="connsiteX0" fmla="*/ 0 w 5588000"/>
              <a:gd name="connsiteY0" fmla="*/ 180242 h 561192"/>
              <a:gd name="connsiteX1" fmla="*/ 787400 w 5588000"/>
              <a:gd name="connsiteY1" fmla="*/ 53259 h 561192"/>
              <a:gd name="connsiteX2" fmla="*/ 1346200 w 5588000"/>
              <a:gd name="connsiteY2" fmla="*/ 154845 h 561192"/>
              <a:gd name="connsiteX3" fmla="*/ 1854200 w 5588000"/>
              <a:gd name="connsiteY3" fmla="*/ 485002 h 561192"/>
              <a:gd name="connsiteX4" fmla="*/ 2540000 w 5588000"/>
              <a:gd name="connsiteY4" fmla="*/ 307225 h 561192"/>
              <a:gd name="connsiteX5" fmla="*/ 3429000 w 5588000"/>
              <a:gd name="connsiteY5" fmla="*/ 180242 h 561192"/>
              <a:gd name="connsiteX6" fmla="*/ 4038600 w 5588000"/>
              <a:gd name="connsiteY6" fmla="*/ 2465 h 561192"/>
              <a:gd name="connsiteX7" fmla="*/ 4546600 w 5588000"/>
              <a:gd name="connsiteY7" fmla="*/ 154845 h 561192"/>
              <a:gd name="connsiteX8" fmla="*/ 5080000 w 5588000"/>
              <a:gd name="connsiteY8" fmla="*/ 561192 h 561192"/>
              <a:gd name="connsiteX9" fmla="*/ 5588000 w 5588000"/>
              <a:gd name="connsiteY9" fmla="*/ 53259 h 561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88000" h="561192">
                <a:moveTo>
                  <a:pt x="0" y="180242"/>
                </a:moveTo>
                <a:lnTo>
                  <a:pt x="787400" y="53259"/>
                </a:lnTo>
                <a:lnTo>
                  <a:pt x="1346200" y="154845"/>
                </a:lnTo>
                <a:lnTo>
                  <a:pt x="1854200" y="485002"/>
                </a:lnTo>
                <a:lnTo>
                  <a:pt x="2540000" y="307225"/>
                </a:lnTo>
                <a:lnTo>
                  <a:pt x="3429000" y="180242"/>
                </a:lnTo>
                <a:cubicBezTo>
                  <a:pt x="4021300" y="0"/>
                  <a:pt x="3809650" y="2465"/>
                  <a:pt x="4038600" y="2465"/>
                </a:cubicBezTo>
                <a:lnTo>
                  <a:pt x="4546600" y="154845"/>
                </a:lnTo>
                <a:lnTo>
                  <a:pt x="5080000" y="561192"/>
                </a:lnTo>
                <a:lnTo>
                  <a:pt x="5588000" y="53259"/>
                </a:lnTo>
              </a:path>
            </a:pathLst>
          </a:custGeom>
          <a:noFill/>
          <a:ln w="1016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930" tIns="24465" rIns="48930" bIns="24465" numCol="1" rtlCol="0" anchor="t" anchorCtr="0" compatLnSpc="1">
            <a:prstTxWarp prst="textNoShape">
              <a:avLst/>
            </a:prstTxWarp>
          </a:bodyPr>
          <a:lstStyle/>
          <a:p>
            <a:pPr algn="r" defTabSz="489295"/>
            <a:endParaRPr lang="en-US" sz="1200" dirty="0" smtClean="0">
              <a:latin typeface="Tahoma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827396" y="2147341"/>
            <a:ext cx="563687" cy="1034293"/>
          </a:xfrm>
          <a:prstGeom prst="rect">
            <a:avLst/>
          </a:prstGeom>
          <a:noFill/>
        </p:spPr>
        <p:txBody>
          <a:bodyPr wrap="none" lIns="48930" tIns="24465" rIns="48930" bIns="24465" rtlCol="0">
            <a:spAutoFit/>
          </a:bodyPr>
          <a:lstStyle/>
          <a:p>
            <a:pPr algn="l"/>
            <a:r>
              <a:rPr lang="en-US" sz="6400" b="1" dirty="0" smtClean="0"/>
              <a:t>?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233951" y="1775028"/>
            <a:ext cx="945201" cy="341796"/>
          </a:xfrm>
          <a:prstGeom prst="rect">
            <a:avLst/>
          </a:prstGeom>
          <a:noFill/>
        </p:spPr>
        <p:txBody>
          <a:bodyPr wrap="none" lIns="48930" tIns="24465" rIns="48930" bIns="24465" rtlCol="0">
            <a:spAutoFit/>
          </a:bodyPr>
          <a:lstStyle/>
          <a:p>
            <a:pPr algn="l"/>
            <a:r>
              <a:rPr lang="en-US" sz="1900" b="1" dirty="0" smtClean="0">
                <a:solidFill>
                  <a:srgbClr val="7F7F7F"/>
                </a:solidFill>
              </a:rPr>
              <a:t>topic A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389704" y="2689065"/>
            <a:ext cx="944356" cy="341796"/>
          </a:xfrm>
          <a:prstGeom prst="rect">
            <a:avLst/>
          </a:prstGeom>
          <a:noFill/>
        </p:spPr>
        <p:txBody>
          <a:bodyPr wrap="none" lIns="48930" tIns="24465" rIns="48930" bIns="24465" rtlCol="0">
            <a:spAutoFit/>
          </a:bodyPr>
          <a:lstStyle/>
          <a:p>
            <a:pPr algn="l"/>
            <a:r>
              <a:rPr lang="en-US" sz="1900" b="1" dirty="0" smtClean="0">
                <a:solidFill>
                  <a:schemeClr val="bg1">
                    <a:lumMod val="75000"/>
                  </a:schemeClr>
                </a:solidFill>
              </a:rPr>
              <a:t>topic B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575" y="185921"/>
            <a:ext cx="7659688" cy="675070"/>
          </a:xfrm>
        </p:spPr>
        <p:txBody>
          <a:bodyPr/>
          <a:lstStyle/>
          <a:p>
            <a:r>
              <a:rPr lang="en-US" dirty="0" smtClean="0"/>
              <a:t>When do users become interested?</a:t>
            </a:r>
            <a:endParaRPr lang="en-US" dirty="0"/>
          </a:p>
        </p:txBody>
      </p:sp>
      <p:pic>
        <p:nvPicPr>
          <p:cNvPr id="4" name="Picture 3" descr="SlopeHashtagUAA-egypt-multihashtag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106495" y="883747"/>
            <a:ext cx="6394609" cy="52003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68446" y="2689065"/>
            <a:ext cx="973456" cy="634183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lIns="48930" tIns="24465" rIns="48930" bIns="24465" rtlCol="0">
            <a:spAutoFit/>
          </a:bodyPr>
          <a:lstStyle/>
          <a:p>
            <a:pPr algn="ctr"/>
            <a:r>
              <a:rPr lang="en-US" sz="1900" i="1" dirty="0" smtClean="0">
                <a:solidFill>
                  <a:schemeClr val="tx2">
                    <a:lumMod val="65000"/>
                    <a:lumOff val="35000"/>
                  </a:schemeClr>
                </a:solidFill>
              </a:rPr>
              <a:t>day of revolt</a:t>
            </a:r>
            <a:endParaRPr lang="en-US" sz="1900" i="1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36682" y="1144689"/>
            <a:ext cx="1661975" cy="34179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lIns="48930" tIns="24465" rIns="48930" bIns="24465" rtlCol="0">
            <a:spAutoFit/>
          </a:bodyPr>
          <a:lstStyle/>
          <a:p>
            <a:r>
              <a:rPr lang="en-US" sz="1900" i="1" dirty="0" smtClean="0">
                <a:solidFill>
                  <a:schemeClr val="tx2">
                    <a:lumMod val="65000"/>
                    <a:lumOff val="35000"/>
                  </a:schemeClr>
                </a:solidFill>
              </a:rPr>
              <a:t>Friday of rage</a:t>
            </a:r>
            <a:endParaRPr lang="en-US" sz="1900" i="1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48988" y="4146032"/>
            <a:ext cx="2102666" cy="63418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48930" tIns="24465" rIns="48930" bIns="24465" rtlCol="0" anchor="ctr">
            <a:spAutoFit/>
          </a:bodyPr>
          <a:lstStyle/>
          <a:p>
            <a:pPr algn="l"/>
            <a:r>
              <a:rPr lang="en-US" sz="1900" i="1" dirty="0" smtClean="0">
                <a:solidFill>
                  <a:schemeClr val="tx2">
                    <a:lumMod val="65000"/>
                    <a:lumOff val="35000"/>
                  </a:schemeClr>
                </a:solidFill>
              </a:rPr>
              <a:t>Friday of departure</a:t>
            </a:r>
            <a:endParaRPr lang="en-US" sz="1900" i="1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55163" y="3603102"/>
            <a:ext cx="2297357" cy="957563"/>
          </a:xfrm>
          <a:prstGeom prst="rect">
            <a:avLst/>
          </a:prstGeom>
          <a:solidFill>
            <a:schemeClr val="bg1"/>
          </a:solidFill>
          <a:ln w="63500" cap="flat" cmpd="sng" algn="ctr">
            <a:solidFill>
              <a:srgbClr val="0C68A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930" tIns="24465" rIns="48930" bIns="24465" numCol="1" rtlCol="0" anchor="ctr" anchorCtr="0" compatLnSpc="1">
            <a:prstTxWarp prst="textNoShape">
              <a:avLst/>
            </a:prstTxWarp>
          </a:bodyPr>
          <a:lstStyle/>
          <a:p>
            <a:pPr defTabSz="489295"/>
            <a:r>
              <a:rPr lang="en-US" b="1" dirty="0" smtClean="0">
                <a:solidFill>
                  <a:schemeClr val="bg2">
                    <a:lumMod val="75000"/>
                  </a:schemeClr>
                </a:solidFill>
                <a:latin typeface="Tahoma" pitchFamily="34" charset="0"/>
              </a:rPr>
              <a:t>Early adopters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4026864" y="2776116"/>
            <a:ext cx="2297357" cy="957563"/>
          </a:xfrm>
          <a:prstGeom prst="rect">
            <a:avLst/>
          </a:prstGeom>
          <a:solidFill>
            <a:schemeClr val="bg1"/>
          </a:solidFill>
          <a:ln w="63500" cap="flat" cmpd="sng" algn="ctr">
            <a:solidFill>
              <a:srgbClr val="0C68A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930" tIns="24465" rIns="48930" bIns="24465" numCol="1" rtlCol="0" anchor="ctr" anchorCtr="0" compatLnSpc="1">
            <a:prstTxWarp prst="textNoShape">
              <a:avLst/>
            </a:prstTxWarp>
          </a:bodyPr>
          <a:lstStyle/>
          <a:p>
            <a:pPr defTabSz="489295"/>
            <a:r>
              <a:rPr lang="en-US" b="1" dirty="0" smtClean="0">
                <a:solidFill>
                  <a:schemeClr val="bg2">
                    <a:lumMod val="75000"/>
                  </a:schemeClr>
                </a:solidFill>
                <a:latin typeface="Tahoma" pitchFamily="34" charset="0"/>
              </a:rPr>
              <a:t>“Followers”</a:t>
            </a:r>
          </a:p>
        </p:txBody>
      </p:sp>
      <p:cxnSp>
        <p:nvCxnSpPr>
          <p:cNvPr id="12" name="Straight Arrow Connector 11"/>
          <p:cNvCxnSpPr>
            <a:stCxn id="11" idx="1"/>
          </p:cNvCxnSpPr>
          <p:nvPr/>
        </p:nvCxnSpPr>
        <p:spPr bwMode="auto">
          <a:xfrm rot="10800000" flipV="1">
            <a:off x="3131285" y="3254897"/>
            <a:ext cx="895580" cy="348205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sp>
        <p:nvSpPr>
          <p:cNvPr id="13" name="Rectangle 12"/>
          <p:cNvSpPr/>
          <p:nvPr/>
        </p:nvSpPr>
        <p:spPr bwMode="auto">
          <a:xfrm>
            <a:off x="444545" y="5039446"/>
            <a:ext cx="8232196" cy="1088140"/>
          </a:xfrm>
          <a:prstGeom prst="rect">
            <a:avLst/>
          </a:prstGeom>
          <a:solidFill>
            <a:schemeClr val="bg1"/>
          </a:solidFill>
          <a:ln w="63500" cap="flat" cmpd="sng" algn="ctr">
            <a:solidFill>
              <a:srgbClr val="0C68A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930" tIns="24465" rIns="48930" bIns="24465" numCol="1" rtlCol="0" anchor="ctr" anchorCtr="0" compatLnSpc="1">
            <a:prstTxWarp prst="textNoShape">
              <a:avLst/>
            </a:prstTxWarp>
          </a:bodyPr>
          <a:lstStyle/>
          <a:p>
            <a:pPr defTabSz="489295"/>
            <a:r>
              <a:rPr lang="en-US" sz="2700" b="1" dirty="0" smtClean="0">
                <a:solidFill>
                  <a:schemeClr val="bg2">
                    <a:lumMod val="75000"/>
                  </a:schemeClr>
                </a:solidFill>
                <a:latin typeface="Tahoma" pitchFamily="34" charset="0"/>
              </a:rPr>
              <a:t>If a user becomes interested into the topic then she become interested within a few days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575" y="77530"/>
            <a:ext cx="7659688" cy="675070"/>
          </a:xfrm>
        </p:spPr>
        <p:txBody>
          <a:bodyPr/>
          <a:lstStyle/>
          <a:p>
            <a:r>
              <a:rPr lang="en-US" dirty="0" smtClean="0"/>
              <a:t>Users’ interests over time </a:t>
            </a:r>
            <a:endParaRPr lang="en-US" dirty="0"/>
          </a:p>
        </p:txBody>
      </p:sp>
      <p:pic>
        <p:nvPicPr>
          <p:cNvPr id="4" name="Picture 3" descr="SelectedEntitySlope-egypt-multihashtags-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78175" y="1002605"/>
            <a:ext cx="7311589" cy="5063890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 bwMode="auto">
          <a:xfrm>
            <a:off x="1456940" y="1165670"/>
            <a:ext cx="4906220" cy="1742630"/>
          </a:xfrm>
          <a:prstGeom prst="rect">
            <a:avLst/>
          </a:prstGeom>
          <a:solidFill>
            <a:schemeClr val="bg1"/>
          </a:solidFill>
          <a:ln w="63500" cap="flat" cmpd="sng" algn="ctr">
            <a:solidFill>
              <a:srgbClr val="0C68A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930" tIns="24465" rIns="48930" bIns="24465" numCol="1" rtlCol="0" anchor="ctr" anchorCtr="0" compatLnSpc="1">
            <a:prstTxWarp prst="textNoShape">
              <a:avLst/>
            </a:prstTxWarp>
          </a:bodyPr>
          <a:lstStyle/>
          <a:p>
            <a:pPr defTabSz="489295"/>
            <a:r>
              <a:rPr lang="en-US" sz="2700" b="1" dirty="0" smtClean="0">
                <a:solidFill>
                  <a:schemeClr val="bg2">
                    <a:lumMod val="75000"/>
                  </a:schemeClr>
                </a:solidFill>
                <a:latin typeface="Tahoma" pitchFamily="34" charset="0"/>
              </a:rPr>
              <a:t>Some users are continuously interested into a topic</a:t>
            </a:r>
          </a:p>
          <a:p>
            <a:pPr defTabSz="489295"/>
            <a:r>
              <a:rPr lang="en-US" sz="2700" b="1" dirty="0" smtClean="0">
                <a:solidFill>
                  <a:schemeClr val="bg2">
                    <a:lumMod val="75000"/>
                  </a:schemeClr>
                </a:solidFill>
                <a:latin typeface="Tahoma" pitchFamily="34" charset="0"/>
              </a:rPr>
              <a:t>(</a:t>
            </a:r>
            <a:r>
              <a:rPr lang="en-US" sz="2700" b="1" i="1" dirty="0" smtClean="0">
                <a:solidFill>
                  <a:schemeClr val="bg2">
                    <a:lumMod val="75000"/>
                  </a:schemeClr>
                </a:solidFill>
                <a:latin typeface="Tahoma" pitchFamily="34" charset="0"/>
              </a:rPr>
              <a:t>long-term adopters</a:t>
            </a:r>
            <a:r>
              <a:rPr lang="en-US" sz="2700" b="1" dirty="0" smtClean="0">
                <a:solidFill>
                  <a:schemeClr val="bg2">
                    <a:lumMod val="75000"/>
                  </a:schemeClr>
                </a:solidFill>
                <a:latin typeface="Tahoma" pitchFamily="34" charset="0"/>
              </a:rPr>
              <a:t>).</a:t>
            </a:r>
          </a:p>
        </p:txBody>
      </p:sp>
      <p:grpSp>
        <p:nvGrpSpPr>
          <p:cNvPr id="3" name="Group 31"/>
          <p:cNvGrpSpPr/>
          <p:nvPr/>
        </p:nvGrpSpPr>
        <p:grpSpPr>
          <a:xfrm>
            <a:off x="327730" y="4647716"/>
            <a:ext cx="7437207" cy="1172792"/>
            <a:chOff x="641350" y="10030654"/>
            <a:chExt cx="14554200" cy="2053200"/>
          </a:xfrm>
        </p:grpSpPr>
        <p:grpSp>
          <p:nvGrpSpPr>
            <p:cNvPr id="5" name="Group 29"/>
            <p:cNvGrpSpPr/>
            <p:nvPr/>
          </p:nvGrpSpPr>
          <p:grpSpPr>
            <a:xfrm>
              <a:off x="641350" y="10030654"/>
              <a:ext cx="14554200" cy="2053200"/>
              <a:chOff x="1860550" y="8100231"/>
              <a:chExt cx="14554200" cy="1798332"/>
            </a:xfrm>
          </p:grpSpPr>
          <p:sp>
            <p:nvSpPr>
              <p:cNvPr id="20" name="Rectangle 19"/>
              <p:cNvSpPr/>
              <p:nvPr/>
            </p:nvSpPr>
            <p:spPr bwMode="auto">
              <a:xfrm>
                <a:off x="1860550" y="8750028"/>
                <a:ext cx="14554200" cy="1148535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r" defTabSz="489295"/>
                <a:endParaRPr lang="en-US" sz="1200" dirty="0" smtClean="0">
                  <a:latin typeface="Tahoma" pitchFamily="34" charset="0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 rot="18809083">
                <a:off x="4169209" y="8681818"/>
                <a:ext cx="1456423" cy="662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600" b="1" dirty="0" smtClean="0"/>
                  <a:t>Jan 25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 rot="18809083">
                <a:off x="5464610" y="8681818"/>
                <a:ext cx="1456423" cy="662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600" b="1" dirty="0" smtClean="0"/>
                  <a:t>Jan 30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 rot="18809083">
                <a:off x="6881937" y="8761279"/>
                <a:ext cx="1237388" cy="662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600" b="1" dirty="0" smtClean="0"/>
                  <a:t>Feb 4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 rot="18809083">
                <a:off x="8327176" y="8761279"/>
                <a:ext cx="1237388" cy="662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600" b="1" dirty="0" smtClean="0"/>
                  <a:t>Feb 9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 rot="18809083">
                <a:off x="9606881" y="8699478"/>
                <a:ext cx="1407746" cy="662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600" b="1" dirty="0" smtClean="0"/>
                  <a:t>Feb 14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 rot="18809083">
                <a:off x="10855837" y="8672413"/>
                <a:ext cx="1482348" cy="662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600" b="1" dirty="0" smtClean="0"/>
                  <a:t>Feb 19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 rot="18809083">
                <a:off x="12219349" y="8672413"/>
                <a:ext cx="1482348" cy="662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600" b="1" dirty="0" smtClean="0"/>
                  <a:t>Feb 24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 rot="18809083">
                <a:off x="13494595" y="8604180"/>
                <a:ext cx="1670430" cy="662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600" b="1" dirty="0" smtClean="0"/>
                  <a:t>Mar 1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 rot="18809083">
                <a:off x="2873810" y="8681818"/>
                <a:ext cx="1456423" cy="662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600" b="1" dirty="0" smtClean="0"/>
                  <a:t>Jan 20</a:t>
                </a:r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 rot="18809083">
              <a:off x="13460966" y="10669168"/>
              <a:ext cx="1907171" cy="662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b="1" dirty="0" smtClean="0"/>
                <a:t>Mar 6</a:t>
              </a:r>
            </a:p>
          </p:txBody>
        </p:sp>
      </p:grpSp>
      <p:grpSp>
        <p:nvGrpSpPr>
          <p:cNvPr id="6" name="Group 35"/>
          <p:cNvGrpSpPr/>
          <p:nvPr/>
        </p:nvGrpSpPr>
        <p:grpSpPr>
          <a:xfrm>
            <a:off x="6713604" y="1078619"/>
            <a:ext cx="1504879" cy="1697748"/>
            <a:chOff x="14148246" y="4326731"/>
            <a:chExt cx="2944964" cy="2972239"/>
          </a:xfrm>
        </p:grpSpPr>
        <p:sp>
          <p:nvSpPr>
            <p:cNvPr id="14" name="Rectangle 13"/>
            <p:cNvSpPr/>
            <p:nvPr/>
          </p:nvSpPr>
          <p:spPr bwMode="auto">
            <a:xfrm>
              <a:off x="14204950" y="4326731"/>
              <a:ext cx="2667000" cy="29718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defTabSz="489295"/>
              <a:endParaRPr lang="en-US" sz="1200" dirty="0" smtClean="0">
                <a:latin typeface="Tahoma" pitchFamily="34" charset="0"/>
              </a:endParaRPr>
            </a:p>
          </p:txBody>
        </p:sp>
        <p:pic>
          <p:nvPicPr>
            <p:cNvPr id="33" name="Picture 32" descr="legend-user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48246" y="4555332"/>
              <a:ext cx="894904" cy="2743200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5043151" y="4479131"/>
              <a:ext cx="2050059" cy="28198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Aft>
                  <a:spcPts val="1605"/>
                </a:spcAft>
              </a:pPr>
              <a:r>
                <a:rPr lang="en-US" dirty="0" smtClean="0"/>
                <a:t>user A</a:t>
              </a:r>
            </a:p>
            <a:p>
              <a:pPr algn="l">
                <a:spcAft>
                  <a:spcPts val="1605"/>
                </a:spcAft>
              </a:pPr>
              <a:r>
                <a:rPr lang="en-US" dirty="0" smtClean="0"/>
                <a:t>user B</a:t>
              </a:r>
            </a:p>
            <a:p>
              <a:pPr algn="l">
                <a:spcAft>
                  <a:spcPts val="1605"/>
                </a:spcAft>
              </a:pPr>
              <a:r>
                <a:rPr lang="en-US" dirty="0" smtClean="0"/>
                <a:t>user C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575" y="77530"/>
            <a:ext cx="7659688" cy="675070"/>
          </a:xfrm>
        </p:spPr>
        <p:txBody>
          <a:bodyPr/>
          <a:lstStyle/>
          <a:p>
            <a:r>
              <a:rPr lang="en-US" dirty="0" smtClean="0"/>
              <a:t>Users’ interests over time (cont.) </a:t>
            </a:r>
            <a:endParaRPr lang="en-US" dirty="0"/>
          </a:p>
        </p:txBody>
      </p:sp>
      <p:pic>
        <p:nvPicPr>
          <p:cNvPr id="4" name="Picture 3" descr="SelectedEntitySlope-egypt-multihashtags-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678175" y="1066798"/>
            <a:ext cx="7311589" cy="4935504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 bwMode="auto">
          <a:xfrm>
            <a:off x="1612693" y="948041"/>
            <a:ext cx="4906220" cy="2002177"/>
          </a:xfrm>
          <a:prstGeom prst="rect">
            <a:avLst/>
          </a:prstGeom>
          <a:solidFill>
            <a:schemeClr val="bg1"/>
          </a:solidFill>
          <a:ln w="63500" cap="flat" cmpd="sng" algn="ctr">
            <a:solidFill>
              <a:srgbClr val="0C68A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930" tIns="24465" rIns="48930" bIns="24465" numCol="1" rtlCol="0" anchor="ctr" anchorCtr="0" compatLnSpc="1">
            <a:prstTxWarp prst="textNoShape">
              <a:avLst/>
            </a:prstTxWarp>
          </a:bodyPr>
          <a:lstStyle/>
          <a:p>
            <a:pPr defTabSz="489295"/>
            <a:r>
              <a:rPr lang="en-US" sz="2700" b="1" dirty="0" smtClean="0">
                <a:solidFill>
                  <a:schemeClr val="bg2">
                    <a:lumMod val="75000"/>
                  </a:schemeClr>
                </a:solidFill>
                <a:latin typeface="Tahoma" pitchFamily="34" charset="0"/>
              </a:rPr>
              <a:t>Other users are interested into a topic only for a short period in time </a:t>
            </a:r>
          </a:p>
          <a:p>
            <a:pPr defTabSz="489295"/>
            <a:r>
              <a:rPr lang="en-US" sz="2700" b="1" dirty="0" smtClean="0">
                <a:solidFill>
                  <a:schemeClr val="bg2">
                    <a:lumMod val="75000"/>
                  </a:schemeClr>
                </a:solidFill>
                <a:latin typeface="Tahoma" pitchFamily="34" charset="0"/>
              </a:rPr>
              <a:t>(</a:t>
            </a:r>
            <a:r>
              <a:rPr lang="en-US" sz="2700" b="1" i="1" dirty="0" smtClean="0">
                <a:solidFill>
                  <a:schemeClr val="bg2">
                    <a:lumMod val="75000"/>
                  </a:schemeClr>
                </a:solidFill>
                <a:latin typeface="Tahoma" pitchFamily="34" charset="0"/>
              </a:rPr>
              <a:t>short-term adopters</a:t>
            </a:r>
            <a:r>
              <a:rPr lang="en-US" sz="2700" b="1" dirty="0" smtClean="0">
                <a:solidFill>
                  <a:schemeClr val="bg2">
                    <a:lumMod val="75000"/>
                  </a:schemeClr>
                </a:solidFill>
                <a:latin typeface="Tahoma" pitchFamily="34" charset="0"/>
              </a:rPr>
              <a:t>).</a:t>
            </a:r>
          </a:p>
        </p:txBody>
      </p:sp>
      <p:grpSp>
        <p:nvGrpSpPr>
          <p:cNvPr id="3" name="Group 31"/>
          <p:cNvGrpSpPr/>
          <p:nvPr/>
        </p:nvGrpSpPr>
        <p:grpSpPr>
          <a:xfrm>
            <a:off x="327730" y="4647716"/>
            <a:ext cx="7437207" cy="1172792"/>
            <a:chOff x="641350" y="10030654"/>
            <a:chExt cx="14554200" cy="2053200"/>
          </a:xfrm>
        </p:grpSpPr>
        <p:grpSp>
          <p:nvGrpSpPr>
            <p:cNvPr id="5" name="Group 29"/>
            <p:cNvGrpSpPr/>
            <p:nvPr/>
          </p:nvGrpSpPr>
          <p:grpSpPr>
            <a:xfrm>
              <a:off x="641350" y="10030654"/>
              <a:ext cx="14554200" cy="2053200"/>
              <a:chOff x="1860550" y="8100231"/>
              <a:chExt cx="14554200" cy="1798332"/>
            </a:xfrm>
          </p:grpSpPr>
          <p:sp>
            <p:nvSpPr>
              <p:cNvPr id="20" name="Rectangle 19"/>
              <p:cNvSpPr/>
              <p:nvPr/>
            </p:nvSpPr>
            <p:spPr bwMode="auto">
              <a:xfrm>
                <a:off x="1860550" y="8750028"/>
                <a:ext cx="14554200" cy="1148535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r" defTabSz="489295"/>
                <a:endParaRPr lang="en-US" sz="1200" dirty="0" smtClean="0">
                  <a:latin typeface="Tahoma" pitchFamily="34" charset="0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 rot="18809083">
                <a:off x="4169209" y="8681818"/>
                <a:ext cx="1456423" cy="662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600" b="1" dirty="0" smtClean="0"/>
                  <a:t>Jan 25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 rot="18809083">
                <a:off x="5464610" y="8681818"/>
                <a:ext cx="1456423" cy="662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600" b="1" dirty="0" smtClean="0"/>
                  <a:t>Jan 30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 rot="18809083">
                <a:off x="6881937" y="8761279"/>
                <a:ext cx="1237388" cy="662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600" b="1" dirty="0" smtClean="0"/>
                  <a:t>Feb 4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 rot="18809083">
                <a:off x="8327176" y="8761279"/>
                <a:ext cx="1237388" cy="662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600" b="1" dirty="0" smtClean="0"/>
                  <a:t>Feb 9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 rot="18809083">
                <a:off x="9606881" y="8699478"/>
                <a:ext cx="1407746" cy="662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600" b="1" dirty="0" smtClean="0"/>
                  <a:t>Feb 14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 rot="18809083">
                <a:off x="10855837" y="8672413"/>
                <a:ext cx="1482348" cy="662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600" b="1" dirty="0" smtClean="0"/>
                  <a:t>Feb 19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 rot="18809083">
                <a:off x="12219349" y="8672413"/>
                <a:ext cx="1482348" cy="662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600" b="1" dirty="0" smtClean="0"/>
                  <a:t>Feb 24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 rot="18809083">
                <a:off x="13494595" y="8604180"/>
                <a:ext cx="1670430" cy="662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600" b="1" dirty="0" smtClean="0"/>
                  <a:t>Mar 1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 rot="18809083">
                <a:off x="2873810" y="8681818"/>
                <a:ext cx="1456423" cy="662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600" b="1" dirty="0" smtClean="0"/>
                  <a:t>Jan 20</a:t>
                </a:r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 rot="18809083">
              <a:off x="13460966" y="10669168"/>
              <a:ext cx="1907171" cy="662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b="1" dirty="0" smtClean="0"/>
                <a:t>Mar 6</a:t>
              </a:r>
            </a:p>
          </p:txBody>
        </p:sp>
      </p:grpSp>
      <p:grpSp>
        <p:nvGrpSpPr>
          <p:cNvPr id="6" name="Group 35"/>
          <p:cNvGrpSpPr/>
          <p:nvPr/>
        </p:nvGrpSpPr>
        <p:grpSpPr>
          <a:xfrm>
            <a:off x="6713604" y="1078619"/>
            <a:ext cx="1528774" cy="1697748"/>
            <a:chOff x="14148246" y="4326731"/>
            <a:chExt cx="2991725" cy="2972239"/>
          </a:xfrm>
        </p:grpSpPr>
        <p:sp>
          <p:nvSpPr>
            <p:cNvPr id="14" name="Rectangle 13"/>
            <p:cNvSpPr/>
            <p:nvPr/>
          </p:nvSpPr>
          <p:spPr bwMode="auto">
            <a:xfrm>
              <a:off x="14204950" y="4326731"/>
              <a:ext cx="2667000" cy="29718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defTabSz="489295"/>
              <a:endParaRPr lang="en-US" sz="1200" dirty="0" smtClean="0">
                <a:latin typeface="Tahoma" pitchFamily="34" charset="0"/>
              </a:endParaRPr>
            </a:p>
          </p:txBody>
        </p:sp>
        <p:pic>
          <p:nvPicPr>
            <p:cNvPr id="33" name="Picture 32" descr="legend-user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148246" y="4555332"/>
              <a:ext cx="894904" cy="2743200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5043151" y="4479131"/>
              <a:ext cx="2096820" cy="28198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Aft>
                  <a:spcPts val="1605"/>
                </a:spcAft>
              </a:pPr>
              <a:r>
                <a:rPr lang="en-US" dirty="0" smtClean="0"/>
                <a:t>user D</a:t>
              </a:r>
            </a:p>
            <a:p>
              <a:pPr algn="l">
                <a:spcAft>
                  <a:spcPts val="1605"/>
                </a:spcAft>
              </a:pPr>
              <a:r>
                <a:rPr lang="en-US" dirty="0" smtClean="0"/>
                <a:t>user E</a:t>
              </a:r>
            </a:p>
            <a:p>
              <a:pPr algn="l">
                <a:spcAft>
                  <a:spcPts val="1605"/>
                </a:spcAft>
              </a:pPr>
              <a:r>
                <a:rPr lang="en-US" dirty="0" smtClean="0"/>
                <a:t>user F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575" y="77530"/>
            <a:ext cx="7659688" cy="675070"/>
          </a:xfrm>
        </p:spPr>
        <p:txBody>
          <a:bodyPr/>
          <a:lstStyle/>
          <a:p>
            <a:r>
              <a:rPr lang="en-US" dirty="0" smtClean="0"/>
              <a:t>Users’ interests over time (cont.) </a:t>
            </a:r>
            <a:endParaRPr lang="en-US" dirty="0"/>
          </a:p>
        </p:txBody>
      </p:sp>
      <p:pic>
        <p:nvPicPr>
          <p:cNvPr id="31" name="Picture 30" descr="StandardDeviation-egypt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678175" y="918945"/>
            <a:ext cx="7575733" cy="5034539"/>
          </a:xfrm>
          <a:prstGeom prst="rect">
            <a:avLst/>
          </a:prstGeom>
        </p:spPr>
      </p:pic>
      <p:grpSp>
        <p:nvGrpSpPr>
          <p:cNvPr id="3" name="Group 84"/>
          <p:cNvGrpSpPr/>
          <p:nvPr/>
        </p:nvGrpSpPr>
        <p:grpSpPr>
          <a:xfrm>
            <a:off x="1612693" y="904516"/>
            <a:ext cx="3231875" cy="3743200"/>
            <a:chOff x="3155950" y="1583531"/>
            <a:chExt cx="6324600" cy="6553200"/>
          </a:xfrm>
        </p:grpSpPr>
        <p:grpSp>
          <p:nvGrpSpPr>
            <p:cNvPr id="4" name="Group 55"/>
            <p:cNvGrpSpPr/>
            <p:nvPr/>
          </p:nvGrpSpPr>
          <p:grpSpPr>
            <a:xfrm>
              <a:off x="3155950" y="1583531"/>
              <a:ext cx="6324600" cy="4800601"/>
              <a:chOff x="3308350" y="3945730"/>
              <a:chExt cx="6324600" cy="4800601"/>
            </a:xfrm>
          </p:grpSpPr>
          <p:sp>
            <p:nvSpPr>
              <p:cNvPr id="32" name="Rectangle 31"/>
              <p:cNvSpPr/>
              <p:nvPr/>
            </p:nvSpPr>
            <p:spPr bwMode="auto">
              <a:xfrm>
                <a:off x="3308350" y="4021931"/>
                <a:ext cx="6324600" cy="4724400"/>
              </a:xfrm>
              <a:prstGeom prst="rect">
                <a:avLst/>
              </a:prstGeom>
              <a:solidFill>
                <a:schemeClr val="bg1"/>
              </a:solidFill>
              <a:ln w="76200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defTabSz="489295"/>
                <a:r>
                  <a:rPr lang="en-US" sz="2700" b="1" dirty="0" smtClean="0">
                    <a:solidFill>
                      <a:srgbClr val="008000"/>
                    </a:solidFill>
                    <a:latin typeface="Tahoma" pitchFamily="34" charset="0"/>
                  </a:rPr>
                  <a:t>short-term adopters</a:t>
                </a:r>
              </a:p>
            </p:txBody>
          </p:sp>
          <p:grpSp>
            <p:nvGrpSpPr>
              <p:cNvPr id="5" name="Group 54"/>
              <p:cNvGrpSpPr>
                <a:grpSpLocks noChangeAspect="1"/>
              </p:cNvGrpSpPr>
              <p:nvPr/>
            </p:nvGrpSpPr>
            <p:grpSpPr>
              <a:xfrm>
                <a:off x="3454208" y="3945730"/>
                <a:ext cx="6026342" cy="3257652"/>
                <a:chOff x="9558155" y="4803435"/>
                <a:chExt cx="8268289" cy="4469576"/>
              </a:xfrm>
            </p:grpSpPr>
            <p:cxnSp>
              <p:nvCxnSpPr>
                <p:cNvPr id="34" name="Straight Arrow Connector 33"/>
                <p:cNvCxnSpPr/>
                <p:nvPr/>
              </p:nvCxnSpPr>
              <p:spPr bwMode="auto">
                <a:xfrm rot="5400000" flipH="1" flipV="1">
                  <a:off x="9136856" y="7336631"/>
                  <a:ext cx="2667794" cy="794"/>
                </a:xfrm>
                <a:prstGeom prst="straightConnector1">
                  <a:avLst/>
                </a:prstGeom>
                <a:solidFill>
                  <a:schemeClr val="accent1"/>
                </a:solidFill>
                <a:ln w="635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 w="med" len="med"/>
                </a:ln>
                <a:effectLst/>
              </p:spPr>
            </p:cxnSp>
            <p:cxnSp>
              <p:nvCxnSpPr>
                <p:cNvPr id="36" name="Straight Arrow Connector 35"/>
                <p:cNvCxnSpPr/>
                <p:nvPr/>
              </p:nvCxnSpPr>
              <p:spPr bwMode="auto">
                <a:xfrm>
                  <a:off x="10471150" y="8670131"/>
                  <a:ext cx="6324600" cy="1588"/>
                </a:xfrm>
                <a:prstGeom prst="straightConnector1">
                  <a:avLst/>
                </a:prstGeom>
                <a:solidFill>
                  <a:schemeClr val="accent1"/>
                </a:solidFill>
                <a:ln w="635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 w="med" len="med"/>
                </a:ln>
                <a:effectLst/>
              </p:spPr>
            </p:cxnSp>
            <p:sp>
              <p:nvSpPr>
                <p:cNvPr id="37" name="TextBox 36"/>
                <p:cNvSpPr txBox="1"/>
                <p:nvPr/>
              </p:nvSpPr>
              <p:spPr>
                <a:xfrm rot="16200000">
                  <a:off x="8686868" y="6824748"/>
                  <a:ext cx="2692901" cy="9503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/>
                  <a:r>
                    <a:rPr lang="en-US" sz="1700" b="1" dirty="0" smtClean="0"/>
                    <a:t>#tweets</a:t>
                  </a:r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>
                  <a:off x="16106172" y="7794455"/>
                  <a:ext cx="1720272" cy="14785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/>
                  <a:r>
                    <a:rPr lang="en-US" sz="1700" b="1" dirty="0" smtClean="0"/>
                    <a:t>time</a:t>
                  </a:r>
                </a:p>
              </p:txBody>
            </p:sp>
            <p:sp>
              <p:nvSpPr>
                <p:cNvPr id="41" name="Freeform 40"/>
                <p:cNvSpPr/>
                <p:nvPr/>
              </p:nvSpPr>
              <p:spPr bwMode="auto">
                <a:xfrm>
                  <a:off x="10922000" y="6425350"/>
                  <a:ext cx="4826000" cy="2158715"/>
                </a:xfrm>
                <a:custGeom>
                  <a:avLst/>
                  <a:gdLst>
                    <a:gd name="connsiteX0" fmla="*/ 0 w 4826000"/>
                    <a:gd name="connsiteY0" fmla="*/ 2158715 h 2158715"/>
                    <a:gd name="connsiteX1" fmla="*/ 381000 w 4826000"/>
                    <a:gd name="connsiteY1" fmla="*/ 330157 h 2158715"/>
                    <a:gd name="connsiteX2" fmla="*/ 889000 w 4826000"/>
                    <a:gd name="connsiteY2" fmla="*/ 0 h 2158715"/>
                    <a:gd name="connsiteX3" fmla="*/ 1092200 w 4826000"/>
                    <a:gd name="connsiteY3" fmla="*/ 1092056 h 2158715"/>
                    <a:gd name="connsiteX4" fmla="*/ 1168400 w 4826000"/>
                    <a:gd name="connsiteY4" fmla="*/ 2158715 h 2158715"/>
                    <a:gd name="connsiteX5" fmla="*/ 4826000 w 4826000"/>
                    <a:gd name="connsiteY5" fmla="*/ 2158715 h 21587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826000" h="2158715">
                      <a:moveTo>
                        <a:pt x="0" y="2158715"/>
                      </a:moveTo>
                      <a:lnTo>
                        <a:pt x="381000" y="330157"/>
                      </a:lnTo>
                      <a:lnTo>
                        <a:pt x="889000" y="0"/>
                      </a:lnTo>
                      <a:lnTo>
                        <a:pt x="1092200" y="1092056"/>
                      </a:lnTo>
                      <a:lnTo>
                        <a:pt x="1168400" y="2158715"/>
                      </a:lnTo>
                      <a:lnTo>
                        <a:pt x="4826000" y="2158715"/>
                      </a:lnTo>
                    </a:path>
                  </a:pathLst>
                </a:custGeom>
                <a:noFill/>
                <a:ln w="88900" cap="flat" cmpd="sng" algn="ctr">
                  <a:solidFill>
                    <a:schemeClr val="tx2">
                      <a:lumMod val="65000"/>
                      <a:lumOff val="3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r" defTabSz="489295"/>
                  <a:endParaRPr lang="en-US" sz="1200" dirty="0" smtClean="0">
                    <a:latin typeface="Tahoma" pitchFamily="34" charset="0"/>
                  </a:endParaRPr>
                </a:p>
              </p:txBody>
            </p:sp>
            <p:cxnSp>
              <p:nvCxnSpPr>
                <p:cNvPr id="43" name="Straight Connector 42"/>
                <p:cNvCxnSpPr/>
                <p:nvPr/>
              </p:nvCxnSpPr>
              <p:spPr bwMode="auto">
                <a:xfrm rot="5400000">
                  <a:off x="11003756" y="6535737"/>
                  <a:ext cx="1219200" cy="1588"/>
                </a:xfrm>
                <a:prstGeom prst="line">
                  <a:avLst/>
                </a:prstGeom>
                <a:solidFill>
                  <a:schemeClr val="accent1"/>
                </a:solidFill>
                <a:ln w="88900" cap="flat" cmpd="sng" algn="ctr">
                  <a:solidFill>
                    <a:srgbClr val="004C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5" name="Straight Connector 44"/>
                <p:cNvCxnSpPr/>
                <p:nvPr/>
              </p:nvCxnSpPr>
              <p:spPr bwMode="auto">
                <a:xfrm rot="5400000">
                  <a:off x="10548144" y="6534943"/>
                  <a:ext cx="1219200" cy="1588"/>
                </a:xfrm>
                <a:prstGeom prst="line">
                  <a:avLst/>
                </a:prstGeom>
                <a:solidFill>
                  <a:schemeClr val="accent1"/>
                </a:solidFill>
                <a:ln w="88900" cap="flat" cmpd="sng" algn="ctr">
                  <a:solidFill>
                    <a:srgbClr val="008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6" name="Straight Connector 45"/>
                <p:cNvCxnSpPr/>
                <p:nvPr/>
              </p:nvCxnSpPr>
              <p:spPr bwMode="auto">
                <a:xfrm rot="5400000">
                  <a:off x="11384756" y="6534943"/>
                  <a:ext cx="1219200" cy="1588"/>
                </a:xfrm>
                <a:prstGeom prst="line">
                  <a:avLst/>
                </a:prstGeom>
                <a:solidFill>
                  <a:schemeClr val="accent1"/>
                </a:solidFill>
                <a:ln w="88900" cap="flat" cmpd="sng" algn="ctr">
                  <a:solidFill>
                    <a:srgbClr val="008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7" name="Straight Connector 46"/>
                <p:cNvCxnSpPr/>
                <p:nvPr/>
              </p:nvCxnSpPr>
              <p:spPr bwMode="auto">
                <a:xfrm>
                  <a:off x="11158538" y="5774531"/>
                  <a:ext cx="455612" cy="794"/>
                </a:xfrm>
                <a:prstGeom prst="line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rgbClr val="008000"/>
                  </a:solidFill>
                  <a:prstDash val="solid"/>
                  <a:round/>
                  <a:headEnd type="triangle" w="med" len="med"/>
                  <a:tailEnd type="triangle" w="med" len="med"/>
                </a:ln>
                <a:effectLst/>
              </p:spPr>
            </p:cxnSp>
            <p:sp>
              <p:nvSpPr>
                <p:cNvPr id="49" name="Rectangle 48"/>
                <p:cNvSpPr/>
                <p:nvPr/>
              </p:nvSpPr>
              <p:spPr>
                <a:xfrm>
                  <a:off x="11052194" y="4803435"/>
                  <a:ext cx="710450" cy="16264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1900" dirty="0" err="1" smtClean="0">
                      <a:solidFill>
                        <a:srgbClr val="008000"/>
                      </a:solidFill>
                    </a:rPr>
                    <a:t>σ</a:t>
                  </a:r>
                  <a:endParaRPr lang="en-US" sz="1900" dirty="0">
                    <a:solidFill>
                      <a:srgbClr val="008000"/>
                    </a:solidFill>
                  </a:endParaRPr>
                </a:p>
              </p:txBody>
            </p:sp>
            <p:cxnSp>
              <p:nvCxnSpPr>
                <p:cNvPr id="50" name="Straight Connector 49"/>
                <p:cNvCxnSpPr/>
                <p:nvPr/>
              </p:nvCxnSpPr>
              <p:spPr bwMode="auto">
                <a:xfrm>
                  <a:off x="11614150" y="5774531"/>
                  <a:ext cx="455612" cy="794"/>
                </a:xfrm>
                <a:prstGeom prst="line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rgbClr val="008000"/>
                  </a:solidFill>
                  <a:prstDash val="solid"/>
                  <a:round/>
                  <a:headEnd type="triangle" w="med" len="med"/>
                  <a:tailEnd type="triangle" w="med" len="med"/>
                </a:ln>
                <a:effectLst/>
              </p:spPr>
            </p:cxnSp>
            <p:sp>
              <p:nvSpPr>
                <p:cNvPr id="52" name="TextBox 51"/>
                <p:cNvSpPr txBox="1"/>
                <p:nvPr/>
              </p:nvSpPr>
              <p:spPr>
                <a:xfrm>
                  <a:off x="14357353" y="6307927"/>
                  <a:ext cx="2005414" cy="147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700" dirty="0" smtClean="0"/>
                    <a:t>user D</a:t>
                  </a:r>
                  <a:endParaRPr lang="en-US" sz="1700" dirty="0"/>
                </a:p>
              </p:txBody>
            </p:sp>
            <p:cxnSp>
              <p:nvCxnSpPr>
                <p:cNvPr id="53" name="Straight Connector 52"/>
                <p:cNvCxnSpPr/>
                <p:nvPr/>
              </p:nvCxnSpPr>
              <p:spPr bwMode="auto">
                <a:xfrm rot="10800000">
                  <a:off x="13517272" y="6723861"/>
                  <a:ext cx="839788" cy="1588"/>
                </a:xfrm>
                <a:prstGeom prst="line">
                  <a:avLst/>
                </a:prstGeom>
                <a:solidFill>
                  <a:schemeClr val="accent1"/>
                </a:solidFill>
                <a:ln w="88900" cap="flat" cmpd="sng" algn="ctr">
                  <a:solidFill>
                    <a:schemeClr val="tx2">
                      <a:lumMod val="50000"/>
                      <a:lumOff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cxnSp>
          <p:nvCxnSpPr>
            <p:cNvPr id="78" name="Straight Arrow Connector 77"/>
            <p:cNvCxnSpPr/>
            <p:nvPr/>
          </p:nvCxnSpPr>
          <p:spPr bwMode="auto">
            <a:xfrm rot="5400000">
              <a:off x="4985544" y="7373937"/>
              <a:ext cx="1524000" cy="1588"/>
            </a:xfrm>
            <a:prstGeom prst="straightConnector1">
              <a:avLst/>
            </a:prstGeom>
            <a:solidFill>
              <a:schemeClr val="accent1"/>
            </a:solidFill>
            <a:ln w="1270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</p:grpSp>
      <p:sp>
        <p:nvSpPr>
          <p:cNvPr id="42" name="Rectangle 41"/>
          <p:cNvSpPr/>
          <p:nvPr/>
        </p:nvSpPr>
        <p:spPr bwMode="auto">
          <a:xfrm rot="16200000">
            <a:off x="-1245006" y="2914748"/>
            <a:ext cx="4352559" cy="506196"/>
          </a:xfrm>
          <a:prstGeom prst="rect">
            <a:avLst/>
          </a:prstGeom>
          <a:solidFill>
            <a:schemeClr val="bg1"/>
          </a:solidFill>
          <a:ln w="1270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930" tIns="24465" rIns="48930" bIns="24465" numCol="1" rtlCol="0" anchor="b" anchorCtr="0" compatLnSpc="1">
            <a:prstTxWarp prst="textNoShape">
              <a:avLst/>
            </a:prstTxWarp>
          </a:bodyPr>
          <a:lstStyle/>
          <a:p>
            <a:pPr defTabSz="489295"/>
            <a:r>
              <a:rPr lang="en-US" sz="2700" dirty="0" smtClean="0">
                <a:latin typeface="Tahoma" pitchFamily="34" charset="0"/>
              </a:rPr>
              <a:t>lifespan of interest</a:t>
            </a:r>
          </a:p>
        </p:txBody>
      </p:sp>
      <p:sp>
        <p:nvSpPr>
          <p:cNvPr id="44" name="Rectangle 43"/>
          <p:cNvSpPr/>
          <p:nvPr/>
        </p:nvSpPr>
        <p:spPr bwMode="auto">
          <a:xfrm>
            <a:off x="1729507" y="5692330"/>
            <a:ext cx="6269059" cy="304679"/>
          </a:xfrm>
          <a:prstGeom prst="rect">
            <a:avLst/>
          </a:prstGeom>
          <a:solidFill>
            <a:schemeClr val="bg1"/>
          </a:solidFill>
          <a:ln w="1270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930" tIns="24465" rIns="48930" bIns="24465" numCol="1" rtlCol="0" anchor="b" anchorCtr="0" compatLnSpc="1">
            <a:prstTxWarp prst="textNoShape">
              <a:avLst/>
            </a:prstTxWarp>
          </a:bodyPr>
          <a:lstStyle/>
          <a:p>
            <a:pPr defTabSz="489295"/>
            <a:r>
              <a:rPr lang="en-US" sz="2700" dirty="0" smtClean="0">
                <a:latin typeface="Tahoma" pitchFamily="34" charset="0"/>
              </a:rPr>
              <a:t>users</a:t>
            </a:r>
          </a:p>
        </p:txBody>
      </p:sp>
      <p:grpSp>
        <p:nvGrpSpPr>
          <p:cNvPr id="6" name="Group 83"/>
          <p:cNvGrpSpPr/>
          <p:nvPr/>
        </p:nvGrpSpPr>
        <p:grpSpPr>
          <a:xfrm>
            <a:off x="5779086" y="2906693"/>
            <a:ext cx="3231875" cy="3601801"/>
            <a:chOff x="11309350" y="5088731"/>
            <a:chExt cx="6324600" cy="6305653"/>
          </a:xfrm>
        </p:grpSpPr>
        <p:grpSp>
          <p:nvGrpSpPr>
            <p:cNvPr id="7" name="Group 76"/>
            <p:cNvGrpSpPr/>
            <p:nvPr/>
          </p:nvGrpSpPr>
          <p:grpSpPr>
            <a:xfrm>
              <a:off x="11309350" y="6612731"/>
              <a:ext cx="6324600" cy="4781653"/>
              <a:chOff x="10623550" y="5774531"/>
              <a:chExt cx="6324600" cy="4781653"/>
            </a:xfrm>
          </p:grpSpPr>
          <p:sp>
            <p:nvSpPr>
              <p:cNvPr id="58" name="Rectangle 57"/>
              <p:cNvSpPr/>
              <p:nvPr/>
            </p:nvSpPr>
            <p:spPr bwMode="auto">
              <a:xfrm>
                <a:off x="10623550" y="5774531"/>
                <a:ext cx="6324600" cy="4724400"/>
              </a:xfrm>
              <a:prstGeom prst="rect">
                <a:avLst/>
              </a:prstGeom>
              <a:solidFill>
                <a:schemeClr val="bg1"/>
              </a:solidFill>
              <a:ln w="76200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89295"/>
                <a:r>
                  <a:rPr lang="en-US" sz="2700" b="1" dirty="0" smtClean="0">
                    <a:solidFill>
                      <a:srgbClr val="008000"/>
                    </a:solidFill>
                    <a:latin typeface="Tahoma" pitchFamily="34" charset="0"/>
                  </a:rPr>
                  <a:t>long-term adopters</a:t>
                </a:r>
              </a:p>
            </p:txBody>
          </p:sp>
          <p:grpSp>
            <p:nvGrpSpPr>
              <p:cNvPr id="8" name="Group 75"/>
              <p:cNvGrpSpPr/>
              <p:nvPr/>
            </p:nvGrpSpPr>
            <p:grpSpPr>
              <a:xfrm>
                <a:off x="10773109" y="7298532"/>
                <a:ext cx="6098839" cy="3257652"/>
                <a:chOff x="10773109" y="7298532"/>
                <a:chExt cx="6098839" cy="3257652"/>
              </a:xfrm>
            </p:grpSpPr>
            <p:cxnSp>
              <p:nvCxnSpPr>
                <p:cNvPr id="60" name="Straight Arrow Connector 59"/>
                <p:cNvCxnSpPr/>
                <p:nvPr/>
              </p:nvCxnSpPr>
              <p:spPr bwMode="auto">
                <a:xfrm rot="5400000" flipH="1" flipV="1">
                  <a:off x="10466208" y="9144852"/>
                  <a:ext cx="1944422" cy="579"/>
                </a:xfrm>
                <a:prstGeom prst="straightConnector1">
                  <a:avLst/>
                </a:prstGeom>
                <a:solidFill>
                  <a:schemeClr val="accent1"/>
                </a:solidFill>
                <a:ln w="635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 w="med" len="med"/>
                </a:ln>
                <a:effectLst/>
              </p:spPr>
            </p:cxnSp>
            <p:cxnSp>
              <p:nvCxnSpPr>
                <p:cNvPr id="61" name="Straight Arrow Connector 60"/>
                <p:cNvCxnSpPr/>
                <p:nvPr/>
              </p:nvCxnSpPr>
              <p:spPr bwMode="auto">
                <a:xfrm>
                  <a:off x="11438708" y="10116774"/>
                  <a:ext cx="4612019" cy="1157"/>
                </a:xfrm>
                <a:prstGeom prst="straightConnector1">
                  <a:avLst/>
                </a:prstGeom>
                <a:solidFill>
                  <a:schemeClr val="accent1"/>
                </a:solidFill>
                <a:ln w="635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 w="med" len="med"/>
                </a:ln>
                <a:effectLst/>
              </p:spPr>
            </p:cxnSp>
            <p:sp>
              <p:nvSpPr>
                <p:cNvPr id="62" name="TextBox 61"/>
                <p:cNvSpPr txBox="1"/>
                <p:nvPr/>
              </p:nvSpPr>
              <p:spPr>
                <a:xfrm rot="16200000">
                  <a:off x="10138072" y="8771766"/>
                  <a:ext cx="1962721" cy="69264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/>
                  <a:r>
                    <a:rPr lang="en-US" sz="1700" b="1" dirty="0" smtClean="0"/>
                    <a:t>#tweets</a:t>
                  </a:r>
                </a:p>
              </p:txBody>
            </p:sp>
            <p:sp>
              <p:nvSpPr>
                <p:cNvPr id="63" name="TextBox 62"/>
                <p:cNvSpPr txBox="1"/>
                <p:nvPr/>
              </p:nvSpPr>
              <p:spPr>
                <a:xfrm>
                  <a:off x="15547872" y="9478539"/>
                  <a:ext cx="1254454" cy="10776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/>
                  <a:r>
                    <a:rPr lang="en-US" sz="1700" b="1" dirty="0" smtClean="0"/>
                    <a:t>time</a:t>
                  </a:r>
                </a:p>
              </p:txBody>
            </p:sp>
            <p:cxnSp>
              <p:nvCxnSpPr>
                <p:cNvPr id="65" name="Straight Connector 64"/>
                <p:cNvCxnSpPr/>
                <p:nvPr/>
              </p:nvCxnSpPr>
              <p:spPr bwMode="auto">
                <a:xfrm rot="5400000">
                  <a:off x="12720231" y="8561120"/>
                  <a:ext cx="888614" cy="1158"/>
                </a:xfrm>
                <a:prstGeom prst="line">
                  <a:avLst/>
                </a:prstGeom>
                <a:solidFill>
                  <a:schemeClr val="accent1"/>
                </a:solidFill>
                <a:ln w="88900" cap="flat" cmpd="sng" algn="ctr">
                  <a:solidFill>
                    <a:srgbClr val="004C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6" name="Straight Connector 65"/>
                <p:cNvCxnSpPr/>
                <p:nvPr/>
              </p:nvCxnSpPr>
              <p:spPr bwMode="auto">
                <a:xfrm rot="5400000">
                  <a:off x="11495078" y="8560541"/>
                  <a:ext cx="888614" cy="1158"/>
                </a:xfrm>
                <a:prstGeom prst="line">
                  <a:avLst/>
                </a:prstGeom>
                <a:solidFill>
                  <a:schemeClr val="accent1"/>
                </a:solidFill>
                <a:ln w="88900" cap="flat" cmpd="sng" algn="ctr">
                  <a:solidFill>
                    <a:srgbClr val="008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7" name="Straight Connector 66"/>
                <p:cNvCxnSpPr/>
                <p:nvPr/>
              </p:nvCxnSpPr>
              <p:spPr bwMode="auto">
                <a:xfrm rot="5400000">
                  <a:off x="14066022" y="8560541"/>
                  <a:ext cx="888614" cy="1158"/>
                </a:xfrm>
                <a:prstGeom prst="line">
                  <a:avLst/>
                </a:prstGeom>
                <a:solidFill>
                  <a:schemeClr val="accent1"/>
                </a:solidFill>
                <a:ln w="88900" cap="flat" cmpd="sng" algn="ctr">
                  <a:solidFill>
                    <a:srgbClr val="008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8" name="Straight Connector 67"/>
                <p:cNvCxnSpPr/>
                <p:nvPr/>
              </p:nvCxnSpPr>
              <p:spPr bwMode="auto">
                <a:xfrm flipV="1">
                  <a:off x="11939964" y="7984331"/>
                  <a:ext cx="1198186" cy="0"/>
                </a:xfrm>
                <a:prstGeom prst="line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rgbClr val="008000"/>
                  </a:solidFill>
                  <a:prstDash val="solid"/>
                  <a:round/>
                  <a:headEnd type="triangle" w="med" len="med"/>
                  <a:tailEnd type="triangle" w="med" len="med"/>
                </a:ln>
                <a:effectLst/>
              </p:spPr>
            </p:cxnSp>
            <p:sp>
              <p:nvSpPr>
                <p:cNvPr id="69" name="Rectangle 68"/>
                <p:cNvSpPr/>
                <p:nvPr/>
              </p:nvSpPr>
              <p:spPr>
                <a:xfrm>
                  <a:off x="12223749" y="7298532"/>
                  <a:ext cx="518074" cy="118540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1900" dirty="0" err="1" smtClean="0">
                      <a:solidFill>
                        <a:srgbClr val="008000"/>
                      </a:solidFill>
                    </a:rPr>
                    <a:t>σ</a:t>
                  </a:r>
                  <a:endParaRPr lang="en-US" sz="1900" dirty="0">
                    <a:solidFill>
                      <a:srgbClr val="008000"/>
                    </a:solidFill>
                  </a:endParaRPr>
                </a:p>
              </p:txBody>
            </p:sp>
            <p:cxnSp>
              <p:nvCxnSpPr>
                <p:cNvPr id="70" name="Straight Connector 69"/>
                <p:cNvCxnSpPr/>
                <p:nvPr/>
              </p:nvCxnSpPr>
              <p:spPr bwMode="auto">
                <a:xfrm flipV="1">
                  <a:off x="13214350" y="7984331"/>
                  <a:ext cx="1246641" cy="0"/>
                </a:xfrm>
                <a:prstGeom prst="line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rgbClr val="008000"/>
                  </a:solidFill>
                  <a:prstDash val="solid"/>
                  <a:round/>
                  <a:headEnd type="triangle" w="med" len="med"/>
                  <a:tailEnd type="triangle" w="med" len="med"/>
                </a:ln>
                <a:effectLst/>
              </p:spPr>
            </p:cxnSp>
            <p:sp>
              <p:nvSpPr>
                <p:cNvPr id="71" name="TextBox 70"/>
                <p:cNvSpPr txBox="1"/>
                <p:nvPr/>
              </p:nvSpPr>
              <p:spPr>
                <a:xfrm>
                  <a:off x="15409563" y="8136731"/>
                  <a:ext cx="1462385" cy="10776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700" dirty="0" smtClean="0"/>
                    <a:t>user A</a:t>
                  </a:r>
                  <a:endParaRPr lang="en-US" sz="1700" dirty="0"/>
                </a:p>
              </p:txBody>
            </p:sp>
            <p:cxnSp>
              <p:nvCxnSpPr>
                <p:cNvPr id="72" name="Straight Connector 71"/>
                <p:cNvCxnSpPr/>
                <p:nvPr/>
              </p:nvCxnSpPr>
              <p:spPr bwMode="auto">
                <a:xfrm rot="10800000">
                  <a:off x="14796960" y="8439884"/>
                  <a:ext cx="612389" cy="1157"/>
                </a:xfrm>
                <a:prstGeom prst="line">
                  <a:avLst/>
                </a:prstGeom>
                <a:solidFill>
                  <a:schemeClr val="accent1"/>
                </a:solidFill>
                <a:ln w="88900" cap="flat" cmpd="sng" algn="ctr">
                  <a:solidFill>
                    <a:schemeClr val="tx2">
                      <a:lumMod val="50000"/>
                      <a:lumOff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75" name="Freeform 74"/>
                <p:cNvSpPr/>
                <p:nvPr/>
              </p:nvSpPr>
              <p:spPr bwMode="auto">
                <a:xfrm>
                  <a:off x="11455400" y="8406510"/>
                  <a:ext cx="3937000" cy="1676178"/>
                </a:xfrm>
                <a:custGeom>
                  <a:avLst/>
                  <a:gdLst>
                    <a:gd name="connsiteX0" fmla="*/ 0 w 3937000"/>
                    <a:gd name="connsiteY0" fmla="*/ 1676178 h 1676178"/>
                    <a:gd name="connsiteX1" fmla="*/ 152400 w 3937000"/>
                    <a:gd name="connsiteY1" fmla="*/ 863486 h 1676178"/>
                    <a:gd name="connsiteX2" fmla="*/ 431800 w 3937000"/>
                    <a:gd name="connsiteY2" fmla="*/ 685709 h 1676178"/>
                    <a:gd name="connsiteX3" fmla="*/ 838200 w 3937000"/>
                    <a:gd name="connsiteY3" fmla="*/ 0 h 1676178"/>
                    <a:gd name="connsiteX4" fmla="*/ 1320800 w 3937000"/>
                    <a:gd name="connsiteY4" fmla="*/ 50793 h 1676178"/>
                    <a:gd name="connsiteX5" fmla="*/ 1498600 w 3937000"/>
                    <a:gd name="connsiteY5" fmla="*/ 1599989 h 1676178"/>
                    <a:gd name="connsiteX6" fmla="*/ 1727200 w 3937000"/>
                    <a:gd name="connsiteY6" fmla="*/ 660313 h 1676178"/>
                    <a:gd name="connsiteX7" fmla="*/ 2057400 w 3937000"/>
                    <a:gd name="connsiteY7" fmla="*/ 1244436 h 1676178"/>
                    <a:gd name="connsiteX8" fmla="*/ 2311400 w 3937000"/>
                    <a:gd name="connsiteY8" fmla="*/ 101587 h 1676178"/>
                    <a:gd name="connsiteX9" fmla="*/ 2590800 w 3937000"/>
                    <a:gd name="connsiteY9" fmla="*/ 812693 h 1676178"/>
                    <a:gd name="connsiteX10" fmla="*/ 3124200 w 3937000"/>
                    <a:gd name="connsiteY10" fmla="*/ 1295229 h 1676178"/>
                    <a:gd name="connsiteX11" fmla="*/ 3378200 w 3937000"/>
                    <a:gd name="connsiteY11" fmla="*/ 1219039 h 1676178"/>
                    <a:gd name="connsiteX12" fmla="*/ 3937000 w 3937000"/>
                    <a:gd name="connsiteY12" fmla="*/ 1625385 h 16761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937000" h="1676178">
                      <a:moveTo>
                        <a:pt x="0" y="1676178"/>
                      </a:moveTo>
                      <a:lnTo>
                        <a:pt x="152400" y="863486"/>
                      </a:lnTo>
                      <a:lnTo>
                        <a:pt x="431800" y="685709"/>
                      </a:lnTo>
                      <a:lnTo>
                        <a:pt x="838200" y="0"/>
                      </a:lnTo>
                      <a:lnTo>
                        <a:pt x="1320800" y="50793"/>
                      </a:lnTo>
                      <a:lnTo>
                        <a:pt x="1498600" y="1599989"/>
                      </a:lnTo>
                      <a:lnTo>
                        <a:pt x="1727200" y="660313"/>
                      </a:lnTo>
                      <a:lnTo>
                        <a:pt x="2057400" y="1244436"/>
                      </a:lnTo>
                      <a:lnTo>
                        <a:pt x="2311400" y="101587"/>
                      </a:lnTo>
                      <a:lnTo>
                        <a:pt x="2590800" y="812693"/>
                      </a:lnTo>
                      <a:lnTo>
                        <a:pt x="3124200" y="1295229"/>
                      </a:lnTo>
                      <a:lnTo>
                        <a:pt x="3378200" y="1219039"/>
                      </a:lnTo>
                      <a:lnTo>
                        <a:pt x="3937000" y="1625385"/>
                      </a:lnTo>
                    </a:path>
                  </a:pathLst>
                </a:custGeom>
                <a:noFill/>
                <a:ln w="63500" cap="flat" cmpd="sng" algn="ctr">
                  <a:solidFill>
                    <a:srgbClr val="7F7F7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r" defTabSz="489295"/>
                  <a:endParaRPr lang="en-US" sz="1200" dirty="0" smtClean="0">
                    <a:latin typeface="Tahoma" pitchFamily="34" charset="0"/>
                  </a:endParaRPr>
                </a:p>
              </p:txBody>
            </p:sp>
          </p:grpSp>
        </p:grpSp>
        <p:cxnSp>
          <p:nvCxnSpPr>
            <p:cNvPr id="81" name="Straight Arrow Connector 80"/>
            <p:cNvCxnSpPr/>
            <p:nvPr/>
          </p:nvCxnSpPr>
          <p:spPr bwMode="auto">
            <a:xfrm rot="5400000" flipH="1" flipV="1">
              <a:off x="14508956" y="5773737"/>
              <a:ext cx="1371600" cy="1588"/>
            </a:xfrm>
            <a:prstGeom prst="straightConnector1">
              <a:avLst/>
            </a:prstGeom>
            <a:solidFill>
              <a:schemeClr val="accent1"/>
            </a:solidFill>
            <a:ln w="1270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575" y="280488"/>
            <a:ext cx="7659688" cy="675070"/>
          </a:xfrm>
        </p:spPr>
        <p:txBody>
          <a:bodyPr/>
          <a:lstStyle/>
          <a:p>
            <a:r>
              <a:rPr lang="en-US" sz="2700" dirty="0" smtClean="0"/>
              <a:t>2. How do the interests of individual users into a topic change over time?</a:t>
            </a:r>
            <a:br>
              <a:rPr lang="en-US" sz="2700" dirty="0" smtClean="0"/>
            </a:br>
            <a:r>
              <a:rPr lang="en-US" sz="2700" i="1" dirty="0" err="1" smtClean="0">
                <a:sym typeface="Wingdings"/>
              </a:rPr>
              <a:t></a:t>
            </a:r>
            <a:r>
              <a:rPr lang="en-US" sz="2700" i="1" dirty="0" smtClean="0">
                <a:sym typeface="Wingdings"/>
              </a:rPr>
              <a:t> Observations</a:t>
            </a:r>
            <a:endParaRPr lang="en-US" sz="27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5514" y="1644452"/>
            <a:ext cx="7648575" cy="4439609"/>
          </a:xfrm>
        </p:spPr>
        <p:txBody>
          <a:bodyPr/>
          <a:lstStyle/>
          <a:p>
            <a:pPr marL="397553" indent="-397553">
              <a:spcAft>
                <a:spcPts val="1926"/>
              </a:spcAft>
            </a:pPr>
            <a:r>
              <a:rPr lang="en-US" dirty="0" smtClean="0"/>
              <a:t>Most users, who are interested into the topic, become interested within a few days</a:t>
            </a:r>
          </a:p>
          <a:p>
            <a:pPr marL="397553" indent="-397553">
              <a:spcAft>
                <a:spcPts val="642"/>
              </a:spcAft>
            </a:pPr>
            <a:r>
              <a:rPr lang="en-US" dirty="0" smtClean="0"/>
              <a:t>Lifespan of users’ interest:</a:t>
            </a:r>
          </a:p>
          <a:p>
            <a:pPr marL="778489" lvl="1" indent="-397553">
              <a:spcAft>
                <a:spcPts val="642"/>
              </a:spcAft>
            </a:pPr>
            <a:r>
              <a:rPr lang="en-US" b="1" i="1" dirty="0" smtClean="0"/>
              <a:t>Long-term adopters</a:t>
            </a:r>
          </a:p>
          <a:p>
            <a:pPr marL="778489" lvl="1" indent="-397553">
              <a:spcAft>
                <a:spcPts val="1605"/>
              </a:spcAft>
            </a:pPr>
            <a:r>
              <a:rPr lang="en-US" b="1" i="1" dirty="0" smtClean="0"/>
              <a:t>Short-term adopters</a:t>
            </a:r>
            <a:endParaRPr lang="en-US" dirty="0" smtClean="0"/>
          </a:p>
          <a:p>
            <a:pPr marL="397553" indent="-397553">
              <a:spcAft>
                <a:spcPts val="642"/>
              </a:spcAft>
            </a:pPr>
            <a:r>
              <a:rPr lang="en-US" dirty="0" smtClean="0"/>
              <a:t>High overlap between early adopters and long-term adopters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77800" y="4406901"/>
            <a:ext cx="8928101" cy="1362075"/>
          </a:xfrm>
        </p:spPr>
        <p:txBody>
          <a:bodyPr/>
          <a:lstStyle/>
          <a:p>
            <a:pPr marL="0"/>
            <a:r>
              <a:rPr lang="en-US" sz="3200" b="0" cap="none" dirty="0" smtClean="0"/>
              <a:t>3. Can we exploit Twitter-based profiles for personalizing users’ Social Web experience?</a:t>
            </a:r>
            <a:br>
              <a:rPr lang="en-US" sz="3200" b="0" cap="none" dirty="0" smtClean="0"/>
            </a:br>
            <a:endParaRPr lang="en-US" sz="3200" b="0" cap="none" dirty="0"/>
          </a:p>
        </p:txBody>
      </p:sp>
      <p:cxnSp>
        <p:nvCxnSpPr>
          <p:cNvPr id="35" name="Straight Arrow Connector 34"/>
          <p:cNvCxnSpPr/>
          <p:nvPr/>
        </p:nvCxnSpPr>
        <p:spPr bwMode="auto">
          <a:xfrm rot="5400000" flipH="1" flipV="1">
            <a:off x="105961" y="2406172"/>
            <a:ext cx="1523849" cy="406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>
            <a:off x="868089" y="3167846"/>
            <a:ext cx="3231875" cy="907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39" name="TextBox 38"/>
          <p:cNvSpPr txBox="1"/>
          <p:nvPr/>
        </p:nvSpPr>
        <p:spPr>
          <a:xfrm>
            <a:off x="522422" y="1252721"/>
            <a:ext cx="1051194" cy="341796"/>
          </a:xfrm>
          <a:prstGeom prst="rect">
            <a:avLst/>
          </a:prstGeom>
          <a:noFill/>
        </p:spPr>
        <p:txBody>
          <a:bodyPr wrap="none" lIns="48930" tIns="24465" rIns="48930" bIns="24465" rtlCol="0">
            <a:spAutoFit/>
          </a:bodyPr>
          <a:lstStyle/>
          <a:p>
            <a:pPr algn="l"/>
            <a:r>
              <a:rPr lang="en-US" sz="1900" b="1" dirty="0" smtClean="0"/>
              <a:t>interest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826565" y="2755136"/>
            <a:ext cx="650612" cy="341796"/>
          </a:xfrm>
          <a:prstGeom prst="rect">
            <a:avLst/>
          </a:prstGeom>
          <a:noFill/>
        </p:spPr>
        <p:txBody>
          <a:bodyPr wrap="none" lIns="48930" tIns="24465" rIns="48930" bIns="24465" rtlCol="0">
            <a:spAutoFit/>
          </a:bodyPr>
          <a:lstStyle/>
          <a:p>
            <a:pPr algn="l"/>
            <a:r>
              <a:rPr lang="en-US" sz="1900" b="1" dirty="0" smtClean="0"/>
              <a:t>time</a:t>
            </a:r>
          </a:p>
        </p:txBody>
      </p:sp>
      <p:sp>
        <p:nvSpPr>
          <p:cNvPr id="41" name="Freeform 40"/>
          <p:cNvSpPr/>
          <p:nvPr/>
        </p:nvSpPr>
        <p:spPr bwMode="auto">
          <a:xfrm>
            <a:off x="890802" y="1856696"/>
            <a:ext cx="2816534" cy="1102618"/>
          </a:xfrm>
          <a:custGeom>
            <a:avLst/>
            <a:gdLst>
              <a:gd name="connsiteX0" fmla="*/ 0 w 5511800"/>
              <a:gd name="connsiteY0" fmla="*/ 1853955 h 1930348"/>
              <a:gd name="connsiteX1" fmla="*/ 660400 w 5511800"/>
              <a:gd name="connsiteY1" fmla="*/ 1803162 h 1930348"/>
              <a:gd name="connsiteX2" fmla="*/ 1270000 w 5511800"/>
              <a:gd name="connsiteY2" fmla="*/ 1853955 h 1930348"/>
              <a:gd name="connsiteX3" fmla="*/ 1574800 w 5511800"/>
              <a:gd name="connsiteY3" fmla="*/ 152380 h 1930348"/>
              <a:gd name="connsiteX4" fmla="*/ 1905000 w 5511800"/>
              <a:gd name="connsiteY4" fmla="*/ 0 h 1930348"/>
              <a:gd name="connsiteX5" fmla="*/ 2082800 w 5511800"/>
              <a:gd name="connsiteY5" fmla="*/ 177777 h 1930348"/>
              <a:gd name="connsiteX6" fmla="*/ 2159000 w 5511800"/>
              <a:gd name="connsiteY6" fmla="*/ 1777765 h 1930348"/>
              <a:gd name="connsiteX7" fmla="*/ 2159000 w 5511800"/>
              <a:gd name="connsiteY7" fmla="*/ 1752369 h 1930348"/>
              <a:gd name="connsiteX8" fmla="*/ 2743200 w 5511800"/>
              <a:gd name="connsiteY8" fmla="*/ 1599989 h 1930348"/>
              <a:gd name="connsiteX9" fmla="*/ 3479800 w 5511800"/>
              <a:gd name="connsiteY9" fmla="*/ 1701575 h 1930348"/>
              <a:gd name="connsiteX10" fmla="*/ 4089400 w 5511800"/>
              <a:gd name="connsiteY10" fmla="*/ 1701575 h 1930348"/>
              <a:gd name="connsiteX11" fmla="*/ 4622800 w 5511800"/>
              <a:gd name="connsiteY11" fmla="*/ 406347 h 1930348"/>
              <a:gd name="connsiteX12" fmla="*/ 5080000 w 5511800"/>
              <a:gd name="connsiteY12" fmla="*/ 406347 h 1930348"/>
              <a:gd name="connsiteX13" fmla="*/ 5283200 w 5511800"/>
              <a:gd name="connsiteY13" fmla="*/ 1828558 h 1930348"/>
              <a:gd name="connsiteX14" fmla="*/ 5511800 w 5511800"/>
              <a:gd name="connsiteY14" fmla="*/ 1726972 h 1930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511800" h="1930348">
                <a:moveTo>
                  <a:pt x="0" y="1853955"/>
                </a:moveTo>
                <a:lnTo>
                  <a:pt x="660400" y="1803162"/>
                </a:lnTo>
                <a:lnTo>
                  <a:pt x="1270000" y="1853955"/>
                </a:lnTo>
                <a:lnTo>
                  <a:pt x="1574800" y="152380"/>
                </a:lnTo>
                <a:lnTo>
                  <a:pt x="1905000" y="0"/>
                </a:lnTo>
                <a:lnTo>
                  <a:pt x="2082800" y="177777"/>
                </a:lnTo>
                <a:cubicBezTo>
                  <a:pt x="2108200" y="711106"/>
                  <a:pt x="2133191" y="1244455"/>
                  <a:pt x="2159000" y="1777765"/>
                </a:cubicBezTo>
                <a:cubicBezTo>
                  <a:pt x="2159409" y="1786220"/>
                  <a:pt x="2159000" y="1760834"/>
                  <a:pt x="2159000" y="1752369"/>
                </a:cubicBezTo>
                <a:lnTo>
                  <a:pt x="2743200" y="1599989"/>
                </a:lnTo>
                <a:lnTo>
                  <a:pt x="3479800" y="1701575"/>
                </a:lnTo>
                <a:cubicBezTo>
                  <a:pt x="4097858" y="1727324"/>
                  <a:pt x="4089400" y="1930348"/>
                  <a:pt x="4089400" y="1701575"/>
                </a:cubicBezTo>
                <a:lnTo>
                  <a:pt x="4622800" y="406347"/>
                </a:lnTo>
                <a:lnTo>
                  <a:pt x="5080000" y="406347"/>
                </a:lnTo>
                <a:lnTo>
                  <a:pt x="5283200" y="1828558"/>
                </a:lnTo>
                <a:lnTo>
                  <a:pt x="5511800" y="1726972"/>
                </a:lnTo>
              </a:path>
            </a:pathLst>
          </a:custGeom>
          <a:noFill/>
          <a:ln w="1016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930" tIns="24465" rIns="48930" bIns="24465" numCol="1" rtlCol="0" anchor="t" anchorCtr="0" compatLnSpc="1">
            <a:prstTxWarp prst="textNoShape">
              <a:avLst/>
            </a:prstTxWarp>
          </a:bodyPr>
          <a:lstStyle/>
          <a:p>
            <a:pPr algn="r" defTabSz="489295"/>
            <a:endParaRPr lang="en-US" sz="1200" dirty="0" smtClean="0">
              <a:latin typeface="Tahoma" pitchFamily="34" charset="0"/>
            </a:endParaRPr>
          </a:p>
        </p:txBody>
      </p:sp>
      <p:sp>
        <p:nvSpPr>
          <p:cNvPr id="42" name="Freeform 41"/>
          <p:cNvSpPr/>
          <p:nvPr/>
        </p:nvSpPr>
        <p:spPr bwMode="auto">
          <a:xfrm>
            <a:off x="903782" y="1927821"/>
            <a:ext cx="2855472" cy="320554"/>
          </a:xfrm>
          <a:custGeom>
            <a:avLst/>
            <a:gdLst>
              <a:gd name="connsiteX0" fmla="*/ 0 w 5588000"/>
              <a:gd name="connsiteY0" fmla="*/ 180242 h 561192"/>
              <a:gd name="connsiteX1" fmla="*/ 787400 w 5588000"/>
              <a:gd name="connsiteY1" fmla="*/ 53259 h 561192"/>
              <a:gd name="connsiteX2" fmla="*/ 1346200 w 5588000"/>
              <a:gd name="connsiteY2" fmla="*/ 154845 h 561192"/>
              <a:gd name="connsiteX3" fmla="*/ 1854200 w 5588000"/>
              <a:gd name="connsiteY3" fmla="*/ 485002 h 561192"/>
              <a:gd name="connsiteX4" fmla="*/ 2540000 w 5588000"/>
              <a:gd name="connsiteY4" fmla="*/ 307225 h 561192"/>
              <a:gd name="connsiteX5" fmla="*/ 3429000 w 5588000"/>
              <a:gd name="connsiteY5" fmla="*/ 180242 h 561192"/>
              <a:gd name="connsiteX6" fmla="*/ 4038600 w 5588000"/>
              <a:gd name="connsiteY6" fmla="*/ 2465 h 561192"/>
              <a:gd name="connsiteX7" fmla="*/ 4546600 w 5588000"/>
              <a:gd name="connsiteY7" fmla="*/ 154845 h 561192"/>
              <a:gd name="connsiteX8" fmla="*/ 5080000 w 5588000"/>
              <a:gd name="connsiteY8" fmla="*/ 561192 h 561192"/>
              <a:gd name="connsiteX9" fmla="*/ 5588000 w 5588000"/>
              <a:gd name="connsiteY9" fmla="*/ 53259 h 561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88000" h="561192">
                <a:moveTo>
                  <a:pt x="0" y="180242"/>
                </a:moveTo>
                <a:lnTo>
                  <a:pt x="787400" y="53259"/>
                </a:lnTo>
                <a:lnTo>
                  <a:pt x="1346200" y="154845"/>
                </a:lnTo>
                <a:lnTo>
                  <a:pt x="1854200" y="485002"/>
                </a:lnTo>
                <a:lnTo>
                  <a:pt x="2540000" y="307225"/>
                </a:lnTo>
                <a:lnTo>
                  <a:pt x="3429000" y="180242"/>
                </a:lnTo>
                <a:cubicBezTo>
                  <a:pt x="4021300" y="0"/>
                  <a:pt x="3809650" y="2465"/>
                  <a:pt x="4038600" y="2465"/>
                </a:cubicBezTo>
                <a:lnTo>
                  <a:pt x="4546600" y="154845"/>
                </a:lnTo>
                <a:lnTo>
                  <a:pt x="5080000" y="561192"/>
                </a:lnTo>
                <a:lnTo>
                  <a:pt x="5588000" y="53259"/>
                </a:lnTo>
              </a:path>
            </a:pathLst>
          </a:custGeom>
          <a:noFill/>
          <a:ln w="1016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930" tIns="24465" rIns="48930" bIns="24465" numCol="1" rtlCol="0" anchor="t" anchorCtr="0" compatLnSpc="1">
            <a:prstTxWarp prst="textNoShape">
              <a:avLst/>
            </a:prstTxWarp>
          </a:bodyPr>
          <a:lstStyle/>
          <a:p>
            <a:pPr algn="r" defTabSz="489295"/>
            <a:endParaRPr lang="en-US" sz="1200" dirty="0" smtClean="0">
              <a:latin typeface="Tahoma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036236" y="1886188"/>
            <a:ext cx="563687" cy="1034293"/>
          </a:xfrm>
          <a:prstGeom prst="rect">
            <a:avLst/>
          </a:prstGeom>
          <a:noFill/>
        </p:spPr>
        <p:txBody>
          <a:bodyPr wrap="none" lIns="48930" tIns="24465" rIns="48930" bIns="24465" rtlCol="0">
            <a:spAutoFit/>
          </a:bodyPr>
          <a:lstStyle/>
          <a:p>
            <a:pPr algn="l"/>
            <a:r>
              <a:rPr lang="en-US" sz="6400" b="1" dirty="0" smtClean="0"/>
              <a:t>?</a:t>
            </a:r>
          </a:p>
        </p:txBody>
      </p:sp>
      <p:grpSp>
        <p:nvGrpSpPr>
          <p:cNvPr id="2" name="Group 43"/>
          <p:cNvGrpSpPr/>
          <p:nvPr/>
        </p:nvGrpSpPr>
        <p:grpSpPr>
          <a:xfrm>
            <a:off x="4528285" y="1027818"/>
            <a:ext cx="4492907" cy="2154357"/>
            <a:chOff x="8480601" y="6066595"/>
            <a:chExt cx="8792369" cy="3771621"/>
          </a:xfrm>
        </p:grpSpPr>
        <p:sp>
          <p:nvSpPr>
            <p:cNvPr id="45" name="Right Arrow 44"/>
            <p:cNvSpPr/>
            <p:nvPr/>
          </p:nvSpPr>
          <p:spPr bwMode="auto">
            <a:xfrm>
              <a:off x="8480601" y="8289131"/>
              <a:ext cx="1076149" cy="470586"/>
            </a:xfrm>
            <a:prstGeom prst="rightArrow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defTabSz="240401" hangingPunct="0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1000" dirty="0" smtClean="0">
                <a:latin typeface="Arial" charset="0"/>
                <a:ea typeface="SimSun" charset="-122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3138150" y="7146131"/>
              <a:ext cx="444500" cy="5715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rgbClr val="7F7F7F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9437069" y="6066595"/>
              <a:ext cx="7835901" cy="1185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900" b="1" dirty="0" smtClean="0"/>
                <a:t>Personalized recommendations</a:t>
              </a:r>
            </a:p>
            <a:p>
              <a:pPr algn="l"/>
              <a:r>
                <a:rPr lang="en-US" sz="1900" b="1" dirty="0" smtClean="0"/>
                <a:t>in time:</a:t>
              </a:r>
            </a:p>
          </p:txBody>
        </p:sp>
        <p:cxnSp>
          <p:nvCxnSpPr>
            <p:cNvPr id="48" name="Straight Arrow Connector 47"/>
            <p:cNvCxnSpPr/>
            <p:nvPr/>
          </p:nvCxnSpPr>
          <p:spPr bwMode="auto">
            <a:xfrm>
              <a:off x="10547350" y="9813131"/>
              <a:ext cx="3505200" cy="1588"/>
            </a:xfrm>
            <a:prstGeom prst="straightConnector1">
              <a:avLst/>
            </a:prstGeom>
            <a:solidFill>
              <a:schemeClr val="accent1"/>
            </a:solid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sp>
          <p:nvSpPr>
            <p:cNvPr id="49" name="TextBox 48"/>
            <p:cNvSpPr txBox="1"/>
            <p:nvPr/>
          </p:nvSpPr>
          <p:spPr>
            <a:xfrm>
              <a:off x="13889177" y="9090600"/>
              <a:ext cx="1441215" cy="673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900" b="1" dirty="0" smtClean="0"/>
                <a:t>time</a:t>
              </a:r>
            </a:p>
          </p:txBody>
        </p:sp>
        <p:sp>
          <p:nvSpPr>
            <p:cNvPr id="50" name="Freeform 49"/>
            <p:cNvSpPr/>
            <p:nvPr/>
          </p:nvSpPr>
          <p:spPr bwMode="auto">
            <a:xfrm>
              <a:off x="12299950" y="7450931"/>
              <a:ext cx="635000" cy="2387285"/>
            </a:xfrm>
            <a:custGeom>
              <a:avLst/>
              <a:gdLst>
                <a:gd name="connsiteX0" fmla="*/ 25400 w 635000"/>
                <a:gd name="connsiteY0" fmla="*/ 2387285 h 2387285"/>
                <a:gd name="connsiteX1" fmla="*/ 0 w 635000"/>
                <a:gd name="connsiteY1" fmla="*/ 0 h 2387285"/>
                <a:gd name="connsiteX2" fmla="*/ 635000 w 635000"/>
                <a:gd name="connsiteY2" fmla="*/ 0 h 2387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5000" h="2387285">
                  <a:moveTo>
                    <a:pt x="25400" y="2387285"/>
                  </a:moveTo>
                  <a:lnTo>
                    <a:pt x="0" y="0"/>
                  </a:lnTo>
                  <a:lnTo>
                    <a:pt x="635000" y="0"/>
                  </a:lnTo>
                </a:path>
              </a:pathLst>
            </a:custGeom>
            <a:noFill/>
            <a:ln w="63500" cap="flat" cmpd="sng" algn="ctr">
              <a:solidFill>
                <a:srgbClr val="BFBFBF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defTabSz="489295"/>
              <a:endParaRPr lang="en-US" sz="1200" dirty="0" smtClean="0">
                <a:latin typeface="Tahoma" pitchFamily="34" charset="0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13138150" y="7908131"/>
              <a:ext cx="444500" cy="5715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rgbClr val="7F7F7F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3138150" y="8632031"/>
              <a:ext cx="444500" cy="5715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rgbClr val="7F7F7F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2909550" y="7569339"/>
              <a:ext cx="1271108" cy="18858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6400" b="1" dirty="0" smtClean="0"/>
                <a:t>?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3442791" y="1513875"/>
            <a:ext cx="945201" cy="341796"/>
          </a:xfrm>
          <a:prstGeom prst="rect">
            <a:avLst/>
          </a:prstGeom>
          <a:noFill/>
        </p:spPr>
        <p:txBody>
          <a:bodyPr wrap="none" lIns="48930" tIns="24465" rIns="48930" bIns="24465" rtlCol="0">
            <a:spAutoFit/>
          </a:bodyPr>
          <a:lstStyle/>
          <a:p>
            <a:pPr algn="l"/>
            <a:r>
              <a:rPr lang="en-US" sz="1900" b="1" dirty="0" smtClean="0">
                <a:solidFill>
                  <a:srgbClr val="7F7F7F"/>
                </a:solidFill>
              </a:rPr>
              <a:t>topic A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598544" y="2427912"/>
            <a:ext cx="944356" cy="341796"/>
          </a:xfrm>
          <a:prstGeom prst="rect">
            <a:avLst/>
          </a:prstGeom>
          <a:noFill/>
        </p:spPr>
        <p:txBody>
          <a:bodyPr wrap="none" lIns="48930" tIns="24465" rIns="48930" bIns="24465" rtlCol="0">
            <a:spAutoFit/>
          </a:bodyPr>
          <a:lstStyle/>
          <a:p>
            <a:pPr algn="l"/>
            <a:r>
              <a:rPr lang="en-US" sz="1900" b="1" dirty="0" smtClean="0">
                <a:solidFill>
                  <a:schemeClr val="bg1">
                    <a:lumMod val="75000"/>
                  </a:schemeClr>
                </a:solidFill>
              </a:rPr>
              <a:t>topic B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User modeling approaches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In UMAP literature as well as in practice, we have seen many </a:t>
            </a:r>
            <a:r>
              <a:rPr lang="en-US" b="1" smtClean="0"/>
              <a:t>different approaches</a:t>
            </a:r>
            <a:r>
              <a:rPr lang="en-US" smtClean="0"/>
              <a:t> to user modeling.</a:t>
            </a:r>
          </a:p>
          <a:p>
            <a:endParaRPr lang="en-US" smtClean="0"/>
          </a:p>
          <a:p>
            <a:r>
              <a:rPr lang="en-US" smtClean="0"/>
              <a:t>UMAP research has been aimed at investigating which approach </a:t>
            </a:r>
            <a:r>
              <a:rPr lang="en-US" b="1" smtClean="0"/>
              <a:t>suits best</a:t>
            </a:r>
            <a:r>
              <a:rPr lang="en-US" smtClean="0"/>
              <a:t> the conditions of a given application.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895127" y="1426824"/>
            <a:ext cx="7648575" cy="4439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97553" indent="-397553" algn="l" defTabSz="489295" eaLnBrk="0" hangingPunct="0">
              <a:lnSpc>
                <a:spcPts val="2499"/>
              </a:lnSpc>
              <a:spcAft>
                <a:spcPts val="1926"/>
              </a:spcAft>
              <a:buClr>
                <a:schemeClr val="bg2"/>
              </a:buClr>
              <a:defRPr/>
            </a:pPr>
            <a:r>
              <a:rPr lang="en-US" b="1" kern="0" dirty="0" smtClean="0">
                <a:latin typeface="+mn-lt"/>
                <a:ea typeface="ＭＳ Ｐゴシック" charset="-128"/>
                <a:cs typeface="ＭＳ Ｐゴシック" charset="-128"/>
              </a:rPr>
              <a:t>User Profile:</a:t>
            </a:r>
            <a:endParaRPr lang="en-US" b="1" kern="0" dirty="0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575" y="121056"/>
            <a:ext cx="7659688" cy="675070"/>
          </a:xfrm>
        </p:spPr>
        <p:txBody>
          <a:bodyPr/>
          <a:lstStyle/>
          <a:p>
            <a:r>
              <a:rPr lang="en-US" dirty="0" smtClean="0"/>
              <a:t>Twitter-based user profiles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ChangeAspect="1"/>
          </p:cNvGraphicFramePr>
          <p:nvPr>
            <p:ph idx="1"/>
          </p:nvPr>
        </p:nvGraphicFramePr>
        <p:xfrm>
          <a:off x="1003300" y="2122780"/>
          <a:ext cx="6734029" cy="437069"/>
        </p:xfrm>
        <a:graphic>
          <a:graphicData uri="http://schemas.openxmlformats.org/presentationml/2006/ole">
            <p:oleObj spid="_x0000_s387074" name="Equation" r:id="rId3" imgW="3048000" imgH="177800" progId="Equation.3">
              <p:embed/>
            </p:oleObj>
          </a:graphicData>
        </a:graphic>
      </p:graphicFrame>
      <p:grpSp>
        <p:nvGrpSpPr>
          <p:cNvPr id="3" name="Group 24"/>
          <p:cNvGrpSpPr/>
          <p:nvPr/>
        </p:nvGrpSpPr>
        <p:grpSpPr>
          <a:xfrm>
            <a:off x="4533062" y="904516"/>
            <a:ext cx="4984096" cy="1218716"/>
            <a:chOff x="8870950" y="1583531"/>
            <a:chExt cx="9753599" cy="2133600"/>
          </a:xfrm>
        </p:grpSpPr>
        <p:sp>
          <p:nvSpPr>
            <p:cNvPr id="41" name="TextBox 40"/>
            <p:cNvSpPr txBox="1"/>
            <p:nvPr/>
          </p:nvSpPr>
          <p:spPr>
            <a:xfrm>
              <a:off x="8870950" y="1583531"/>
              <a:ext cx="9753599" cy="137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Aft>
                  <a:spcPts val="642"/>
                </a:spcAft>
              </a:pPr>
              <a:r>
                <a:rPr lang="en-US" sz="2000" b="1" dirty="0" smtClean="0"/>
                <a:t>Profile type:</a:t>
              </a:r>
            </a:p>
            <a:p>
              <a:pPr marL="458714" indent="-458714" algn="l"/>
              <a:r>
                <a:rPr lang="en-US" sz="2000" dirty="0" err="1" smtClean="0"/>
                <a:t>i</a:t>
              </a:r>
              <a:r>
                <a:rPr lang="en-US" sz="2000" dirty="0" smtClean="0"/>
                <a:t>) </a:t>
              </a:r>
              <a:r>
                <a:rPr lang="en-US" sz="2000" dirty="0" err="1" smtClean="0"/>
                <a:t>Hashtag</a:t>
              </a:r>
              <a:r>
                <a:rPr lang="en-US" sz="2000" dirty="0" smtClean="0"/>
                <a:t>-based   vs.  ii) Entity-based 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 bwMode="auto">
            <a:xfrm>
              <a:off x="11309350" y="3183731"/>
              <a:ext cx="1371600" cy="533400"/>
            </a:xfrm>
            <a:prstGeom prst="straightConnector1">
              <a:avLst/>
            </a:prstGeom>
            <a:solidFill>
              <a:schemeClr val="accent1"/>
            </a:solidFill>
            <a:ln w="63500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  <p:cxnSp>
          <p:nvCxnSpPr>
            <p:cNvPr id="11" name="Straight Arrow Connector 10"/>
            <p:cNvCxnSpPr/>
            <p:nvPr/>
          </p:nvCxnSpPr>
          <p:spPr bwMode="auto">
            <a:xfrm rot="10800000" flipV="1">
              <a:off x="14357350" y="3135131"/>
              <a:ext cx="1111200" cy="582000"/>
            </a:xfrm>
            <a:prstGeom prst="straightConnector1">
              <a:avLst/>
            </a:prstGeom>
            <a:solidFill>
              <a:schemeClr val="accent1"/>
            </a:solidFill>
            <a:ln w="63500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</p:grpSp>
      <p:grpSp>
        <p:nvGrpSpPr>
          <p:cNvPr id="6" name="Group 31"/>
          <p:cNvGrpSpPr/>
          <p:nvPr/>
        </p:nvGrpSpPr>
        <p:grpSpPr>
          <a:xfrm>
            <a:off x="0" y="2645539"/>
            <a:ext cx="9205652" cy="3444260"/>
            <a:chOff x="0" y="4631531"/>
            <a:chExt cx="18014950" cy="6029846"/>
          </a:xfrm>
        </p:grpSpPr>
        <p:grpSp>
          <p:nvGrpSpPr>
            <p:cNvPr id="7" name="Group 30"/>
            <p:cNvGrpSpPr/>
            <p:nvPr/>
          </p:nvGrpSpPr>
          <p:grpSpPr>
            <a:xfrm>
              <a:off x="0" y="5764113"/>
              <a:ext cx="7770181" cy="4897264"/>
              <a:chOff x="0" y="5764113"/>
              <a:chExt cx="7770181" cy="4897264"/>
            </a:xfrm>
          </p:grpSpPr>
          <p:cxnSp>
            <p:nvCxnSpPr>
              <p:cNvPr id="13" name="Straight Arrow Connector 12"/>
              <p:cNvCxnSpPr/>
              <p:nvPr/>
            </p:nvCxnSpPr>
            <p:spPr bwMode="auto">
              <a:xfrm rot="5400000" flipH="1" flipV="1">
                <a:off x="-1073150" y="8708231"/>
                <a:ext cx="2667794" cy="794"/>
              </a:xfrm>
              <a:prstGeom prst="straightConnector1">
                <a:avLst/>
              </a:prstGeom>
              <a:solidFill>
                <a:schemeClr val="accent1"/>
              </a:solidFill>
              <a:ln w="635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  <p:cxnSp>
            <p:nvCxnSpPr>
              <p:cNvPr id="14" name="Straight Arrow Connector 13"/>
              <p:cNvCxnSpPr/>
              <p:nvPr/>
            </p:nvCxnSpPr>
            <p:spPr bwMode="auto">
              <a:xfrm>
                <a:off x="261144" y="10041731"/>
                <a:ext cx="6324600" cy="1588"/>
              </a:xfrm>
              <a:prstGeom prst="straightConnector1">
                <a:avLst/>
              </a:prstGeom>
              <a:solidFill>
                <a:schemeClr val="accent1"/>
              </a:solidFill>
              <a:ln w="635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  <p:sp>
            <p:nvSpPr>
              <p:cNvPr id="16" name="TextBox 15"/>
              <p:cNvSpPr txBox="1"/>
              <p:nvPr/>
            </p:nvSpPr>
            <p:spPr>
              <a:xfrm>
                <a:off x="6585744" y="9738520"/>
                <a:ext cx="1184437" cy="619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700" dirty="0" smtClean="0"/>
                  <a:t>time</a:t>
                </a:r>
              </a:p>
            </p:txBody>
          </p:sp>
          <p:sp>
            <p:nvSpPr>
              <p:cNvPr id="21" name="Freeform 20"/>
              <p:cNvSpPr/>
              <p:nvPr/>
            </p:nvSpPr>
            <p:spPr bwMode="auto">
              <a:xfrm>
                <a:off x="457994" y="7593646"/>
                <a:ext cx="5689600" cy="2311095"/>
              </a:xfrm>
              <a:custGeom>
                <a:avLst/>
                <a:gdLst>
                  <a:gd name="connsiteX0" fmla="*/ 0 w 5689600"/>
                  <a:gd name="connsiteY0" fmla="*/ 1473006 h 2311095"/>
                  <a:gd name="connsiteX1" fmla="*/ 457200 w 5689600"/>
                  <a:gd name="connsiteY1" fmla="*/ 126984 h 2311095"/>
                  <a:gd name="connsiteX2" fmla="*/ 914400 w 5689600"/>
                  <a:gd name="connsiteY2" fmla="*/ 0 h 2311095"/>
                  <a:gd name="connsiteX3" fmla="*/ 2260600 w 5689600"/>
                  <a:gd name="connsiteY3" fmla="*/ 838090 h 2311095"/>
                  <a:gd name="connsiteX4" fmla="*/ 2540000 w 5689600"/>
                  <a:gd name="connsiteY4" fmla="*/ 380950 h 2311095"/>
                  <a:gd name="connsiteX5" fmla="*/ 3251200 w 5689600"/>
                  <a:gd name="connsiteY5" fmla="*/ 482537 h 2311095"/>
                  <a:gd name="connsiteX6" fmla="*/ 3606800 w 5689600"/>
                  <a:gd name="connsiteY6" fmla="*/ 1549195 h 2311095"/>
                  <a:gd name="connsiteX7" fmla="*/ 3810000 w 5689600"/>
                  <a:gd name="connsiteY7" fmla="*/ 2285698 h 2311095"/>
                  <a:gd name="connsiteX8" fmla="*/ 5689600 w 5689600"/>
                  <a:gd name="connsiteY8" fmla="*/ 2311095 h 2311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689600" h="2311095">
                    <a:moveTo>
                      <a:pt x="0" y="1473006"/>
                    </a:moveTo>
                    <a:lnTo>
                      <a:pt x="457200" y="126984"/>
                    </a:lnTo>
                    <a:lnTo>
                      <a:pt x="914400" y="0"/>
                    </a:lnTo>
                    <a:lnTo>
                      <a:pt x="2260600" y="838090"/>
                    </a:lnTo>
                    <a:lnTo>
                      <a:pt x="2540000" y="380950"/>
                    </a:lnTo>
                    <a:lnTo>
                      <a:pt x="3251200" y="482537"/>
                    </a:lnTo>
                    <a:lnTo>
                      <a:pt x="3606800" y="1549195"/>
                    </a:lnTo>
                    <a:lnTo>
                      <a:pt x="3810000" y="2285698"/>
                    </a:lnTo>
                    <a:lnTo>
                      <a:pt x="5689600" y="2311095"/>
                    </a:lnTo>
                  </a:path>
                </a:pathLst>
              </a:custGeom>
              <a:noFill/>
              <a:ln w="88900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r" defTabSz="489295"/>
                <a:endParaRPr lang="en-US" sz="1200" dirty="0" smtClean="0">
                  <a:latin typeface="Tahoma" pitchFamily="34" charset="0"/>
                </a:endParaRPr>
              </a:p>
            </p:txBody>
          </p:sp>
          <p:sp>
            <p:nvSpPr>
              <p:cNvPr id="22" name="Freeform 21"/>
              <p:cNvSpPr/>
              <p:nvPr/>
            </p:nvSpPr>
            <p:spPr bwMode="auto">
              <a:xfrm>
                <a:off x="457994" y="8787288"/>
                <a:ext cx="5588000" cy="1092056"/>
              </a:xfrm>
              <a:custGeom>
                <a:avLst/>
                <a:gdLst>
                  <a:gd name="connsiteX0" fmla="*/ 0 w 5588000"/>
                  <a:gd name="connsiteY0" fmla="*/ 1092056 h 1092056"/>
                  <a:gd name="connsiteX1" fmla="*/ 4241800 w 5588000"/>
                  <a:gd name="connsiteY1" fmla="*/ 1092056 h 1092056"/>
                  <a:gd name="connsiteX2" fmla="*/ 4419600 w 5588000"/>
                  <a:gd name="connsiteY2" fmla="*/ 330157 h 1092056"/>
                  <a:gd name="connsiteX3" fmla="*/ 5588000 w 5588000"/>
                  <a:gd name="connsiteY3" fmla="*/ 0 h 1092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88000" h="1092056">
                    <a:moveTo>
                      <a:pt x="0" y="1092056"/>
                    </a:moveTo>
                    <a:lnTo>
                      <a:pt x="4241800" y="1092056"/>
                    </a:lnTo>
                    <a:lnTo>
                      <a:pt x="4419600" y="330157"/>
                    </a:lnTo>
                    <a:lnTo>
                      <a:pt x="5588000" y="0"/>
                    </a:lnTo>
                  </a:path>
                </a:pathLst>
              </a:custGeom>
              <a:noFill/>
              <a:ln w="88900" cap="flat" cmpd="sng" algn="ctr">
                <a:solidFill>
                  <a:schemeClr val="tx2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r" defTabSz="489295"/>
                <a:endParaRPr lang="en-US" sz="1200" dirty="0" smtClean="0">
                  <a:latin typeface="Tahoma" pitchFamily="34" charset="0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0" y="6841331"/>
                <a:ext cx="4074814" cy="619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700" dirty="0" smtClean="0"/>
                  <a:t># references to</a:t>
                </a:r>
                <a:r>
                  <a:rPr lang="en-US" sz="1700" dirty="0" smtClean="0"/>
                  <a:t> A/B</a:t>
                </a:r>
                <a:endParaRPr lang="en-US" sz="1700" dirty="0" smtClean="0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105548" y="5764113"/>
                <a:ext cx="5321167" cy="10776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700" b="1" dirty="0" smtClean="0"/>
                  <a:t>References of user </a:t>
                </a:r>
                <a:r>
                  <a:rPr lang="en-US" sz="1700" b="1" dirty="0" err="1" smtClean="0"/>
                  <a:t>u</a:t>
                </a:r>
                <a:r>
                  <a:rPr lang="en-US" sz="1700" b="1" dirty="0" smtClean="0"/>
                  <a:t> to </a:t>
                </a:r>
              </a:p>
              <a:p>
                <a:pPr algn="l"/>
                <a:r>
                  <a:rPr lang="en-US" sz="1700" b="1" dirty="0" smtClean="0"/>
                  <a:t>concepts A and B: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5171946" y="6332754"/>
                <a:ext cx="2509809" cy="619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700" b="1" dirty="0" smtClean="0">
                    <a:solidFill>
                      <a:schemeClr val="bg2">
                        <a:lumMod val="75000"/>
                      </a:schemeClr>
                    </a:solidFill>
                  </a:rPr>
                  <a:t>P(u,t</a:t>
                </a:r>
                <a:r>
                  <a:rPr lang="en-US" sz="1700" b="1" baseline="-25000" dirty="0" smtClean="0">
                    <a:solidFill>
                      <a:schemeClr val="bg2">
                        <a:lumMod val="75000"/>
                      </a:schemeClr>
                    </a:solidFill>
                  </a:rPr>
                  <a:t>1</a:t>
                </a:r>
                <a:r>
                  <a:rPr lang="en-US" sz="1700" b="1" dirty="0" smtClean="0">
                    <a:solidFill>
                      <a:schemeClr val="bg2">
                        <a:lumMod val="75000"/>
                      </a:schemeClr>
                    </a:solidFill>
                  </a:rPr>
                  <a:t>)= ?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5822951" y="10041731"/>
                <a:ext cx="719752" cy="619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700" b="1" dirty="0" smtClean="0">
                    <a:solidFill>
                      <a:schemeClr val="bg2">
                        <a:lumMod val="75000"/>
                      </a:schemeClr>
                    </a:solidFill>
                  </a:rPr>
                  <a:t>t</a:t>
                </a:r>
                <a:r>
                  <a:rPr lang="en-US" sz="1700" b="1" baseline="-25000" dirty="0" smtClean="0">
                    <a:solidFill>
                      <a:schemeClr val="bg2">
                        <a:lumMod val="75000"/>
                      </a:schemeClr>
                    </a:solidFill>
                  </a:rPr>
                  <a:t>1</a:t>
                </a:r>
                <a:endParaRPr lang="en-US" sz="1700" b="1" dirty="0" smtClean="0">
                  <a:solidFill>
                    <a:schemeClr val="bg2">
                      <a:lumMod val="75000"/>
                    </a:schemeClr>
                  </a:solidFill>
                </a:endParaRPr>
              </a:p>
            </p:txBody>
          </p:sp>
          <p:cxnSp>
            <p:nvCxnSpPr>
              <p:cNvPr id="29" name="Straight Arrow Connector 28"/>
              <p:cNvCxnSpPr/>
              <p:nvPr/>
            </p:nvCxnSpPr>
            <p:spPr bwMode="auto">
              <a:xfrm rot="5400000" flipH="1" flipV="1">
                <a:off x="4582972" y="8521777"/>
                <a:ext cx="3072824" cy="16732"/>
              </a:xfrm>
              <a:prstGeom prst="straightConnector1">
                <a:avLst/>
              </a:prstGeom>
              <a:solidFill>
                <a:schemeClr val="accent1"/>
              </a:solidFill>
              <a:ln w="63500" cap="flat" cmpd="sng" algn="ctr">
                <a:solidFill>
                  <a:schemeClr val="bg2">
                    <a:lumMod val="75000"/>
                  </a:schemeClr>
                </a:solidFill>
                <a:prstDash val="sysDash"/>
                <a:round/>
                <a:headEnd type="none" w="med" len="med"/>
                <a:tailEnd type="triangle" w="lg" len="med"/>
              </a:ln>
              <a:effectLst/>
            </p:spPr>
          </p:cxnSp>
          <p:cxnSp>
            <p:nvCxnSpPr>
              <p:cNvPr id="35" name="Straight Connector 34"/>
              <p:cNvCxnSpPr/>
              <p:nvPr/>
            </p:nvCxnSpPr>
            <p:spPr bwMode="auto">
              <a:xfrm>
                <a:off x="488950" y="7450932"/>
                <a:ext cx="5715000" cy="0"/>
              </a:xfrm>
              <a:prstGeom prst="line">
                <a:avLst/>
              </a:prstGeom>
              <a:solidFill>
                <a:schemeClr val="accent1"/>
              </a:solidFill>
              <a:ln w="76200" cap="flat" cmpd="sng" algn="ctr">
                <a:solidFill>
                  <a:srgbClr val="FFA000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7" name="TextBox 36"/>
              <p:cNvSpPr txBox="1"/>
              <p:nvPr/>
            </p:nvSpPr>
            <p:spPr>
              <a:xfrm>
                <a:off x="1599520" y="7946856"/>
                <a:ext cx="722527" cy="8082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>
                        <a:lumMod val="65000"/>
                      </a:schemeClr>
                    </a:solidFill>
                  </a:rPr>
                  <a:t>A</a:t>
                </a:r>
                <a:endParaRPr lang="en-US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4732172" y="8327856"/>
                <a:ext cx="716351" cy="8082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tx2">
                        <a:lumMod val="65000"/>
                        <a:lumOff val="35000"/>
                      </a:schemeClr>
                    </a:solidFill>
                  </a:rPr>
                  <a:t>B</a:t>
                </a:r>
                <a:endParaRPr lang="en-US" dirty="0">
                  <a:solidFill>
                    <a:schemeClr val="tx2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8261351" y="6155531"/>
              <a:ext cx="9753599" cy="2236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Aft>
                  <a:spcPts val="642"/>
                </a:spcAft>
              </a:pPr>
              <a:r>
                <a:rPr lang="en-US" b="1" dirty="0" smtClean="0"/>
                <a:t>Weighting schemes:</a:t>
              </a:r>
            </a:p>
            <a:p>
              <a:pPr marL="458714" indent="-458714" algn="l">
                <a:buAutoNum type="romanLcParenR"/>
              </a:pPr>
              <a:r>
                <a:rPr lang="en-US" b="1" dirty="0" smtClean="0">
                  <a:solidFill>
                    <a:srgbClr val="FFA000"/>
                  </a:solidFill>
                </a:rPr>
                <a:t>“term frequency”: </a:t>
              </a:r>
              <a:r>
                <a:rPr lang="en-US" dirty="0" smtClean="0"/>
                <a:t>use entire user history)</a:t>
              </a:r>
              <a:endParaRPr lang="en-US" dirty="0"/>
            </a:p>
          </p:txBody>
        </p:sp>
        <p:cxnSp>
          <p:nvCxnSpPr>
            <p:cNvPr id="39" name="Straight Arrow Connector 38"/>
            <p:cNvCxnSpPr/>
            <p:nvPr/>
          </p:nvCxnSpPr>
          <p:spPr bwMode="auto">
            <a:xfrm rot="16200000" flipH="1">
              <a:off x="7423150" y="4707731"/>
              <a:ext cx="1295400" cy="1143000"/>
            </a:xfrm>
            <a:prstGeom prst="straightConnector1">
              <a:avLst/>
            </a:prstGeom>
            <a:solidFill>
              <a:schemeClr val="accent1"/>
            </a:solidFill>
            <a:ln w="63500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</p:grpSp>
      <p:grpSp>
        <p:nvGrpSpPr>
          <p:cNvPr id="9" name="Group 33"/>
          <p:cNvGrpSpPr/>
          <p:nvPr/>
        </p:nvGrpSpPr>
        <p:grpSpPr>
          <a:xfrm>
            <a:off x="220650" y="4231998"/>
            <a:ext cx="8985002" cy="2026643"/>
            <a:chOff x="431800" y="7408935"/>
            <a:chExt cx="17583150" cy="3548033"/>
          </a:xfrm>
        </p:grpSpPr>
        <p:sp>
          <p:nvSpPr>
            <p:cNvPr id="33" name="Freeform 32"/>
            <p:cNvSpPr/>
            <p:nvPr/>
          </p:nvSpPr>
          <p:spPr bwMode="auto">
            <a:xfrm>
              <a:off x="431800" y="7408935"/>
              <a:ext cx="5689600" cy="2556596"/>
            </a:xfrm>
            <a:custGeom>
              <a:avLst/>
              <a:gdLst>
                <a:gd name="connsiteX0" fmla="*/ 5689600 w 5689600"/>
                <a:gd name="connsiteY0" fmla="*/ 0 h 2556596"/>
                <a:gd name="connsiteX1" fmla="*/ 4038600 w 5689600"/>
                <a:gd name="connsiteY1" fmla="*/ 355553 h 2556596"/>
                <a:gd name="connsiteX2" fmla="*/ 3022600 w 5689600"/>
                <a:gd name="connsiteY2" fmla="*/ 1777765 h 2556596"/>
                <a:gd name="connsiteX3" fmla="*/ 965200 w 5689600"/>
                <a:gd name="connsiteY3" fmla="*/ 2438078 h 2556596"/>
                <a:gd name="connsiteX4" fmla="*/ 0 w 5689600"/>
                <a:gd name="connsiteY4" fmla="*/ 2488871 h 2556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89600" h="2556596">
                  <a:moveTo>
                    <a:pt x="5689600" y="0"/>
                  </a:moveTo>
                  <a:cubicBezTo>
                    <a:pt x="5086350" y="29629"/>
                    <a:pt x="4483100" y="59259"/>
                    <a:pt x="4038600" y="355553"/>
                  </a:cubicBezTo>
                  <a:cubicBezTo>
                    <a:pt x="3594100" y="651847"/>
                    <a:pt x="3534833" y="1430677"/>
                    <a:pt x="3022600" y="1777765"/>
                  </a:cubicBezTo>
                  <a:cubicBezTo>
                    <a:pt x="2510367" y="2124853"/>
                    <a:pt x="1468967" y="2319560"/>
                    <a:pt x="965200" y="2438078"/>
                  </a:cubicBezTo>
                  <a:cubicBezTo>
                    <a:pt x="461433" y="2556596"/>
                    <a:pt x="0" y="2488871"/>
                    <a:pt x="0" y="2488871"/>
                  </a:cubicBezTo>
                </a:path>
              </a:pathLst>
            </a:custGeom>
            <a:noFill/>
            <a:ln w="76200" cap="flat" cmpd="sng" algn="ctr">
              <a:solidFill>
                <a:srgbClr val="008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defTabSz="489295"/>
              <a:endParaRPr lang="en-US" sz="1200" dirty="0" smtClean="0">
                <a:latin typeface="Tahoma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261351" y="8208973"/>
              <a:ext cx="9753599" cy="2747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8714" indent="-458714" algn="l"/>
              <a:r>
                <a:rPr lang="en-US" b="1" dirty="0" smtClean="0">
                  <a:solidFill>
                    <a:srgbClr val="008000"/>
                  </a:solidFill>
                </a:rPr>
                <a:t>ii)  time-sensitive: </a:t>
              </a:r>
              <a:r>
                <a:rPr lang="en-US" dirty="0" smtClean="0"/>
                <a:t>weigh concepts a user is “currently” interested in stronger than others </a:t>
              </a:r>
              <a:endParaRPr lang="en-US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 bwMode="auto">
          <a:xfrm>
            <a:off x="3948988" y="4386562"/>
            <a:ext cx="389383" cy="117519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930" tIns="24465" rIns="48930" bIns="24465" numCol="1" rtlCol="0" anchor="t" anchorCtr="0" compatLnSpc="1">
            <a:prstTxWarp prst="textNoShape">
              <a:avLst/>
            </a:prstTxWarp>
          </a:bodyPr>
          <a:lstStyle/>
          <a:p>
            <a:pPr algn="r" defTabSz="489295"/>
            <a:endParaRPr lang="en-US" sz="1200" dirty="0"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575" y="34004"/>
            <a:ext cx="8226425" cy="675070"/>
          </a:xfrm>
        </p:spPr>
        <p:txBody>
          <a:bodyPr/>
          <a:lstStyle/>
          <a:p>
            <a:r>
              <a:rPr lang="en-US" dirty="0" smtClean="0"/>
              <a:t>Twitter-based Profiles for Personalization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5514" y="1138542"/>
            <a:ext cx="7648575" cy="4439609"/>
          </a:xfrm>
        </p:spPr>
        <p:txBody>
          <a:bodyPr/>
          <a:lstStyle/>
          <a:p>
            <a:pPr>
              <a:spcAft>
                <a:spcPts val="963"/>
              </a:spcAft>
            </a:pPr>
            <a:r>
              <a:rPr lang="en-US" b="1" dirty="0" smtClean="0"/>
              <a:t>Task:</a:t>
            </a:r>
            <a:r>
              <a:rPr lang="en-US" dirty="0" smtClean="0"/>
              <a:t> Recommending Web sites (= tweets with URLs)</a:t>
            </a:r>
          </a:p>
          <a:p>
            <a:pPr>
              <a:spcAft>
                <a:spcPts val="963"/>
              </a:spcAft>
            </a:pPr>
            <a:r>
              <a:rPr lang="en-US" b="1" dirty="0" smtClean="0"/>
              <a:t>Recommender algorithm: </a:t>
            </a:r>
            <a:r>
              <a:rPr lang="en-US" dirty="0" smtClean="0"/>
              <a:t>cosine similarity between profile and tweets</a:t>
            </a:r>
          </a:p>
          <a:p>
            <a:pPr>
              <a:spcAft>
                <a:spcPts val="963"/>
              </a:spcAft>
            </a:pPr>
            <a:r>
              <a:rPr lang="en-US" b="1" dirty="0" smtClean="0"/>
              <a:t>Ground truth: </a:t>
            </a:r>
            <a:r>
              <a:rPr lang="en-US" dirty="0" smtClean="0"/>
              <a:t>re-tweets of users</a:t>
            </a:r>
          </a:p>
          <a:p>
            <a:pPr>
              <a:spcAft>
                <a:spcPts val="963"/>
              </a:spcAft>
            </a:pPr>
            <a:r>
              <a:rPr lang="en-US" b="1" dirty="0" smtClean="0"/>
              <a:t>Candidate items: </a:t>
            </a:r>
            <a:r>
              <a:rPr lang="en-US" dirty="0" smtClean="0"/>
              <a:t>URLs posted on </a:t>
            </a:r>
            <a:r>
              <a:rPr lang="en-US" dirty="0" smtClean="0">
                <a:solidFill>
                  <a:srgbClr val="008000"/>
                </a:solidFill>
              </a:rPr>
              <a:t>day X</a:t>
            </a:r>
          </a:p>
          <a:p>
            <a:pPr>
              <a:spcAft>
                <a:spcPts val="963"/>
              </a:spcAft>
            </a:pPr>
            <a:r>
              <a:rPr lang="en-US" b="1" dirty="0" smtClean="0"/>
              <a:t>Evaluation period: </a:t>
            </a:r>
            <a:r>
              <a:rPr lang="en-US" dirty="0" smtClean="0"/>
              <a:t>12 days (Jan 20</a:t>
            </a:r>
            <a:r>
              <a:rPr lang="en-US" baseline="30000" dirty="0" smtClean="0"/>
              <a:t>th</a:t>
            </a:r>
            <a:r>
              <a:rPr lang="en-US" dirty="0" smtClean="0"/>
              <a:t> – Jan 30</a:t>
            </a:r>
            <a:r>
              <a:rPr lang="en-US" baseline="30000" dirty="0" smtClean="0"/>
              <a:t>th</a:t>
            </a:r>
            <a:r>
              <a:rPr lang="en-US" dirty="0" smtClean="0"/>
              <a:t> 2011)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1074839" y="5560846"/>
            <a:ext cx="4438961" cy="907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5513801" y="5387651"/>
            <a:ext cx="519397" cy="311018"/>
          </a:xfrm>
          <a:prstGeom prst="rect">
            <a:avLst/>
          </a:prstGeom>
          <a:noFill/>
        </p:spPr>
        <p:txBody>
          <a:bodyPr wrap="none" lIns="48930" tIns="24465" rIns="48930" bIns="24465" rtlCol="0">
            <a:spAutoFit/>
          </a:bodyPr>
          <a:lstStyle/>
          <a:p>
            <a:pPr algn="l"/>
            <a:r>
              <a:rPr lang="en-US" sz="1700" dirty="0"/>
              <a:t>time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80918" y="4038358"/>
            <a:ext cx="1196664" cy="311018"/>
          </a:xfrm>
          <a:prstGeom prst="rect">
            <a:avLst/>
          </a:prstGeom>
          <a:noFill/>
        </p:spPr>
        <p:txBody>
          <a:bodyPr wrap="none" lIns="48930" tIns="24465" rIns="48930" bIns="24465" rtlCol="0">
            <a:spAutoFit/>
          </a:bodyPr>
          <a:lstStyle/>
          <a:p>
            <a:pPr algn="l"/>
            <a:r>
              <a:rPr lang="en-US" sz="1700" b="1" dirty="0">
                <a:solidFill>
                  <a:schemeClr val="bg2">
                    <a:lumMod val="75000"/>
                  </a:schemeClr>
                </a:solidFill>
              </a:rPr>
              <a:t>P(u,t</a:t>
            </a:r>
            <a:r>
              <a:rPr lang="en-US" sz="1700" b="1" baseline="-25000" dirty="0">
                <a:solidFill>
                  <a:schemeClr val="bg2">
                    <a:lumMod val="75000"/>
                  </a:schemeClr>
                </a:solidFill>
              </a:rPr>
              <a:t>1</a:t>
            </a:r>
            <a:r>
              <a:rPr lang="en-US" sz="1700" b="1" dirty="0">
                <a:solidFill>
                  <a:schemeClr val="bg2">
                    <a:lumMod val="75000"/>
                  </a:schemeClr>
                </a:solidFill>
              </a:rPr>
              <a:t>)= ?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 rot="10800000">
            <a:off x="3170223" y="4255078"/>
            <a:ext cx="700889" cy="907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2">
                <a:lumMod val="75000"/>
              </a:schemeClr>
            </a:solidFill>
            <a:prstDash val="sysDash"/>
            <a:round/>
            <a:headEnd type="none" w="med" len="med"/>
            <a:tailEnd type="triangle" w="lg" len="med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rot="16200000" flipV="1">
            <a:off x="1044957" y="5575179"/>
            <a:ext cx="200955" cy="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 rot="16200000" flipV="1">
            <a:off x="1434339" y="5575179"/>
            <a:ext cx="200955" cy="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rot="16200000" flipV="1">
            <a:off x="1823721" y="5575179"/>
            <a:ext cx="200955" cy="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rot="16200000" flipV="1">
            <a:off x="2213104" y="5575179"/>
            <a:ext cx="200955" cy="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rot="16200000" flipV="1">
            <a:off x="2602486" y="5575179"/>
            <a:ext cx="200955" cy="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rot="16200000" flipV="1">
            <a:off x="2991869" y="5575179"/>
            <a:ext cx="200955" cy="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rot="16200000" flipV="1">
            <a:off x="3459128" y="5575179"/>
            <a:ext cx="200955" cy="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rot="16200000" flipV="1">
            <a:off x="3848510" y="5575179"/>
            <a:ext cx="200955" cy="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rot="16200000" flipV="1">
            <a:off x="4237892" y="5575179"/>
            <a:ext cx="200955" cy="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rot="16200000" flipV="1">
            <a:off x="4666214" y="5575180"/>
            <a:ext cx="200955" cy="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 rot="16200000" flipV="1">
            <a:off x="5055596" y="5575180"/>
            <a:ext cx="200955" cy="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3735907" y="5671349"/>
            <a:ext cx="714369" cy="311018"/>
          </a:xfrm>
          <a:prstGeom prst="rect">
            <a:avLst/>
          </a:prstGeom>
          <a:noFill/>
        </p:spPr>
        <p:txBody>
          <a:bodyPr wrap="none" lIns="48930" tIns="24465" rIns="48930" bIns="24465" rtlCol="0">
            <a:spAutoFit/>
          </a:bodyPr>
          <a:lstStyle/>
          <a:p>
            <a:r>
              <a:rPr lang="en-US" sz="1700" b="1" dirty="0">
                <a:solidFill>
                  <a:srgbClr val="008000"/>
                </a:solidFill>
              </a:rPr>
              <a:t>day X</a:t>
            </a:r>
          </a:p>
        </p:txBody>
      </p:sp>
      <p:cxnSp>
        <p:nvCxnSpPr>
          <p:cNvPr id="23" name="Straight Arrow Connector 22"/>
          <p:cNvCxnSpPr/>
          <p:nvPr/>
        </p:nvCxnSpPr>
        <p:spPr bwMode="auto">
          <a:xfrm rot="5400000" flipH="1" flipV="1">
            <a:off x="3443456" y="5004146"/>
            <a:ext cx="1028163" cy="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lg" len="med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 rot="5400000" flipH="1" flipV="1">
            <a:off x="3832839" y="5004146"/>
            <a:ext cx="1028163" cy="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lg" len="med"/>
          </a:ln>
          <a:effectLst/>
        </p:spPr>
      </p:cxnSp>
      <p:sp>
        <p:nvSpPr>
          <p:cNvPr id="25" name="Right Brace 24"/>
          <p:cNvSpPr/>
          <p:nvPr/>
        </p:nvSpPr>
        <p:spPr bwMode="auto">
          <a:xfrm rot="16200000">
            <a:off x="4023374" y="4181600"/>
            <a:ext cx="261153" cy="409925"/>
          </a:xfrm>
          <a:prstGeom prst="rightBrace">
            <a:avLst/>
          </a:prstGeom>
          <a:noFill/>
          <a:ln w="635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930" tIns="24465" rIns="48930" bIns="24465" numCol="1" rtlCol="0" anchor="t" anchorCtr="0" compatLnSpc="1">
            <a:prstTxWarp prst="textNoShape">
              <a:avLst/>
            </a:prstTxWarp>
          </a:bodyPr>
          <a:lstStyle/>
          <a:p>
            <a:pPr algn="r" defTabSz="489295"/>
            <a:endParaRPr lang="en-US" sz="1200" dirty="0">
              <a:latin typeface="Tahoma" pitchFamily="34" charset="0"/>
            </a:endParaRPr>
          </a:p>
        </p:txBody>
      </p:sp>
      <p:cxnSp>
        <p:nvCxnSpPr>
          <p:cNvPr id="27" name="Straight Arrow Connector 26"/>
          <p:cNvCxnSpPr/>
          <p:nvPr/>
        </p:nvCxnSpPr>
        <p:spPr bwMode="auto">
          <a:xfrm rot="5400000" flipH="1" flipV="1">
            <a:off x="3217798" y="4908893"/>
            <a:ext cx="1306221" cy="406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2">
                <a:lumMod val="75000"/>
              </a:schemeClr>
            </a:solidFill>
            <a:prstDash val="sysDash"/>
            <a:round/>
            <a:headEnd type="none" w="med" len="med"/>
            <a:tailEnd type="none" w="lg" len="med"/>
          </a:ln>
          <a:effectLst/>
        </p:spPr>
      </p:cxnSp>
      <p:sp>
        <p:nvSpPr>
          <p:cNvPr id="32" name="TextBox 31"/>
          <p:cNvSpPr txBox="1"/>
          <p:nvPr/>
        </p:nvSpPr>
        <p:spPr>
          <a:xfrm>
            <a:off x="3851424" y="3878435"/>
            <a:ext cx="2560884" cy="311018"/>
          </a:xfrm>
          <a:prstGeom prst="rect">
            <a:avLst/>
          </a:prstGeom>
          <a:noFill/>
        </p:spPr>
        <p:txBody>
          <a:bodyPr wrap="none" lIns="48930" tIns="24465" rIns="48930" bIns="24465" rtlCol="0">
            <a:spAutoFit/>
          </a:bodyPr>
          <a:lstStyle/>
          <a:p>
            <a:r>
              <a:rPr lang="en-US" sz="1700" b="1" dirty="0">
                <a:solidFill>
                  <a:srgbClr val="008000"/>
                </a:solidFill>
              </a:rPr>
              <a:t>Recommendations = 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484" y="251632"/>
            <a:ext cx="8621578" cy="675070"/>
          </a:xfrm>
        </p:spPr>
        <p:txBody>
          <a:bodyPr/>
          <a:lstStyle/>
          <a:p>
            <a:r>
              <a:rPr lang="en-US" dirty="0" smtClean="0"/>
              <a:t>Impact of time-sensitive weighting function</a:t>
            </a:r>
            <a:endParaRPr lang="en-US" dirty="0"/>
          </a:p>
        </p:txBody>
      </p:sp>
      <p:pic>
        <p:nvPicPr>
          <p:cNvPr id="4" name="Picture 3" descr="hashtag-vs-entit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717113" y="1687976"/>
            <a:ext cx="6275873" cy="40668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5818024" y="1905605"/>
            <a:ext cx="2998246" cy="3090316"/>
          </a:xfrm>
          <a:prstGeom prst="rect">
            <a:avLst/>
          </a:prstGeom>
          <a:solidFill>
            <a:schemeClr val="bg1"/>
          </a:solidFill>
          <a:ln w="127000" cap="flat" cmpd="sng" algn="ctr">
            <a:solidFill>
              <a:srgbClr val="0C68A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930" tIns="24465" rIns="48930" bIns="24465" numCol="1" rtlCol="0" anchor="ctr" anchorCtr="0" compatLnSpc="1">
            <a:prstTxWarp prst="textNoShape">
              <a:avLst/>
            </a:prstTxWarp>
          </a:bodyPr>
          <a:lstStyle/>
          <a:p>
            <a:pPr defTabSz="489295"/>
            <a:r>
              <a:rPr lang="en-US" b="1" dirty="0">
                <a:solidFill>
                  <a:schemeClr val="bg2">
                    <a:lumMod val="75000"/>
                  </a:schemeClr>
                </a:solidFill>
                <a:latin typeface="Tahoma" pitchFamily="34" charset="0"/>
              </a:rPr>
              <a:t>Time-sensitive profiles improve recommendation quality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561360" y="1731502"/>
            <a:ext cx="2336295" cy="378672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930" tIns="24465" rIns="48930" bIns="24465" numCol="1" rtlCol="0" anchor="t" anchorCtr="0" compatLnSpc="1">
            <a:prstTxWarp prst="textNoShape">
              <a:avLst/>
            </a:prstTxWarp>
          </a:bodyPr>
          <a:lstStyle/>
          <a:p>
            <a:pPr algn="r" defTabSz="489295"/>
            <a:endParaRPr lang="en-US" sz="1200" dirty="0">
              <a:latin typeface="Tahom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29195" y="1775028"/>
            <a:ext cx="1854354" cy="664961"/>
          </a:xfrm>
          <a:prstGeom prst="rect">
            <a:avLst/>
          </a:prstGeom>
          <a:noFill/>
        </p:spPr>
        <p:txBody>
          <a:bodyPr wrap="none" lIns="48930" tIns="24465" rIns="48930" bIns="24465" rtlCol="0">
            <a:spAutoFit/>
          </a:bodyPr>
          <a:lstStyle/>
          <a:p>
            <a:r>
              <a:rPr lang="en-US" sz="2000" dirty="0" smtClean="0"/>
              <a:t>Entity-based </a:t>
            </a:r>
          </a:p>
          <a:p>
            <a:r>
              <a:rPr lang="en-US" sz="2000" dirty="0" smtClean="0"/>
              <a:t>(time-sensitive)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1029195" y="2602014"/>
            <a:ext cx="1854354" cy="664961"/>
          </a:xfrm>
          <a:prstGeom prst="rect">
            <a:avLst/>
          </a:prstGeom>
          <a:noFill/>
        </p:spPr>
        <p:txBody>
          <a:bodyPr wrap="none" lIns="48930" tIns="24465" rIns="48930" bIns="24465" rtlCol="0">
            <a:spAutoFit/>
          </a:bodyPr>
          <a:lstStyle/>
          <a:p>
            <a:r>
              <a:rPr lang="en-US" sz="2000" dirty="0" err="1" smtClean="0"/>
              <a:t>Hashtag</a:t>
            </a:r>
            <a:r>
              <a:rPr lang="en-US" sz="2000" dirty="0" smtClean="0"/>
              <a:t>-based </a:t>
            </a:r>
          </a:p>
          <a:p>
            <a:r>
              <a:rPr lang="en-US" sz="2000" dirty="0" smtClean="0"/>
              <a:t>(time-sensitive)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1394470" y="3668748"/>
            <a:ext cx="1497561" cy="357184"/>
          </a:xfrm>
          <a:prstGeom prst="rect">
            <a:avLst/>
          </a:prstGeom>
          <a:noFill/>
        </p:spPr>
        <p:txBody>
          <a:bodyPr wrap="none" lIns="48930" tIns="24465" rIns="48930" bIns="24465" rtlCol="0">
            <a:spAutoFit/>
          </a:bodyPr>
          <a:lstStyle/>
          <a:p>
            <a:r>
              <a:rPr lang="en-US" sz="2000" dirty="0" smtClean="0"/>
              <a:t>Entity-based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98044" y="4386563"/>
            <a:ext cx="1787103" cy="357184"/>
          </a:xfrm>
          <a:prstGeom prst="rect">
            <a:avLst/>
          </a:prstGeom>
          <a:noFill/>
        </p:spPr>
        <p:txBody>
          <a:bodyPr wrap="none" lIns="48930" tIns="24465" rIns="48930" bIns="24465" rtlCol="0">
            <a:spAutoFit/>
          </a:bodyPr>
          <a:lstStyle/>
          <a:p>
            <a:r>
              <a:rPr lang="en-US" sz="2000" dirty="0" err="1" smtClean="0"/>
              <a:t>Hashtag</a:t>
            </a:r>
            <a:r>
              <a:rPr lang="en-US" sz="2000" dirty="0" smtClean="0"/>
              <a:t>-based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575" y="187649"/>
            <a:ext cx="7659688" cy="675070"/>
          </a:xfrm>
        </p:spPr>
        <p:txBody>
          <a:bodyPr/>
          <a:lstStyle/>
          <a:p>
            <a:r>
              <a:rPr lang="en-US" dirty="0" smtClean="0"/>
              <a:t>Recommendation quality varies for different types of users</a:t>
            </a:r>
            <a:endParaRPr lang="en-US" dirty="0"/>
          </a:p>
        </p:txBody>
      </p:sp>
      <p:pic>
        <p:nvPicPr>
          <p:cNvPr id="4" name="Picture 3" descr="frequent-vs-infrequent-annotate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48635" y="1557400"/>
            <a:ext cx="6804796" cy="426550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5779086" y="2558488"/>
            <a:ext cx="2998246" cy="739935"/>
          </a:xfrm>
          <a:prstGeom prst="rect">
            <a:avLst/>
          </a:prstGeom>
          <a:solidFill>
            <a:schemeClr val="bg1"/>
          </a:solidFill>
          <a:ln w="1270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930" tIns="24465" rIns="48930" bIns="24465" numCol="1" rtlCol="0" anchor="ctr" anchorCtr="0" compatLnSpc="1">
            <a:prstTxWarp prst="textNoShape">
              <a:avLst/>
            </a:prstTxWarp>
          </a:bodyPr>
          <a:lstStyle/>
          <a:p>
            <a:pPr marL="397553" indent="-397553" algn="l" defTabSz="489295"/>
            <a:r>
              <a:rPr lang="en-US" sz="2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</a:rPr>
              <a:t>Long-term adopters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5779086" y="3516051"/>
            <a:ext cx="2998246" cy="739935"/>
          </a:xfrm>
          <a:prstGeom prst="rect">
            <a:avLst/>
          </a:prstGeom>
          <a:solidFill>
            <a:schemeClr val="bg1"/>
          </a:solidFill>
          <a:ln w="1270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930" tIns="24465" rIns="48930" bIns="24465" numCol="1" rtlCol="0" anchor="ctr" anchorCtr="0" compatLnSpc="1">
            <a:prstTxWarp prst="textNoShape">
              <a:avLst/>
            </a:prstTxWarp>
          </a:bodyPr>
          <a:lstStyle/>
          <a:p>
            <a:pPr marL="397553" indent="-397553" algn="l" defTabSz="489295"/>
            <a:r>
              <a:rPr lang="en-US" sz="2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</a:rPr>
              <a:t>Short-term adopters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5801800" y="1339772"/>
            <a:ext cx="3287038" cy="1262242"/>
          </a:xfrm>
          <a:prstGeom prst="rect">
            <a:avLst/>
          </a:prstGeom>
          <a:solidFill>
            <a:schemeClr val="bg1"/>
          </a:solidFill>
          <a:ln w="63500" cap="flat" cmpd="sng" algn="ctr">
            <a:solidFill>
              <a:srgbClr val="0C68A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930" tIns="24465" rIns="48930" bIns="24465" numCol="1" rtlCol="0" anchor="ctr" anchorCtr="0" compatLnSpc="1">
            <a:prstTxWarp prst="textNoShape">
              <a:avLst/>
            </a:prstTxWarp>
          </a:bodyPr>
          <a:lstStyle/>
          <a:p>
            <a:pPr defTabSz="489295"/>
            <a:r>
              <a:rPr lang="en-US" sz="2000" b="1" dirty="0" err="1">
                <a:solidFill>
                  <a:schemeClr val="bg2">
                    <a:lumMod val="75000"/>
                  </a:schemeClr>
                </a:solidFill>
                <a:latin typeface="Tahoma" pitchFamily="34" charset="0"/>
              </a:rPr>
              <a:t>Hashtag</a:t>
            </a:r>
            <a:r>
              <a:rPr lang="en-US" sz="2000" b="1" dirty="0">
                <a:solidFill>
                  <a:schemeClr val="bg2">
                    <a:lumMod val="75000"/>
                  </a:schemeClr>
                </a:solidFill>
                <a:latin typeface="Tahoma" pitchFamily="34" charset="0"/>
              </a:rPr>
              <a:t>-based user modeling performs best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5779086" y="4168935"/>
            <a:ext cx="3287038" cy="1262242"/>
          </a:xfrm>
          <a:prstGeom prst="rect">
            <a:avLst/>
          </a:prstGeom>
          <a:solidFill>
            <a:schemeClr val="bg1"/>
          </a:solidFill>
          <a:ln w="63500" cap="flat" cmpd="sng" algn="ctr">
            <a:solidFill>
              <a:srgbClr val="0C68A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930" tIns="24465" rIns="48930" bIns="24465" numCol="1" rtlCol="0" anchor="ctr" anchorCtr="0" compatLnSpc="1">
            <a:prstTxWarp prst="textNoShape">
              <a:avLst/>
            </a:prstTxWarp>
          </a:bodyPr>
          <a:lstStyle/>
          <a:p>
            <a:pPr defTabSz="489295"/>
            <a:r>
              <a:rPr lang="en-US" sz="2000" b="1" dirty="0">
                <a:solidFill>
                  <a:schemeClr val="bg2">
                    <a:lumMod val="75000"/>
                  </a:schemeClr>
                </a:solidFill>
                <a:latin typeface="Tahoma" pitchFamily="34" charset="0"/>
              </a:rPr>
              <a:t>Entity-based user modeling performs best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66074"/>
            <a:ext cx="8433467" cy="675070"/>
          </a:xfrm>
        </p:spPr>
        <p:txBody>
          <a:bodyPr/>
          <a:lstStyle/>
          <a:p>
            <a:r>
              <a:rPr lang="en-US" dirty="0" smtClean="0"/>
              <a:t>Impact of profile size on recommendation quality</a:t>
            </a:r>
            <a:endParaRPr lang="en-US" dirty="0"/>
          </a:p>
        </p:txBody>
      </p:sp>
      <p:pic>
        <p:nvPicPr>
          <p:cNvPr id="5" name="Picture 4" descr="rec-mrr-user-distribution-entit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325391" y="1252721"/>
            <a:ext cx="4724508" cy="3960828"/>
          </a:xfrm>
          <a:prstGeom prst="rect">
            <a:avLst/>
          </a:prstGeom>
        </p:spPr>
      </p:pic>
      <p:pic>
        <p:nvPicPr>
          <p:cNvPr id="6" name="Picture 5" descr="rec-mrr-user-distribution-hash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97936" y="1252721"/>
            <a:ext cx="4724508" cy="39608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75532" y="3472526"/>
            <a:ext cx="2024789" cy="341796"/>
          </a:xfrm>
          <a:prstGeom prst="rect">
            <a:avLst/>
          </a:prstGeom>
          <a:noFill/>
        </p:spPr>
        <p:txBody>
          <a:bodyPr wrap="square" lIns="48930" tIns="24465" rIns="48930" bIns="24465" rtlCol="0">
            <a:spAutoFit/>
          </a:bodyPr>
          <a:lstStyle/>
          <a:p>
            <a:pPr algn="l">
              <a:spcAft>
                <a:spcPts val="642"/>
              </a:spcAft>
            </a:pPr>
            <a:r>
              <a:rPr lang="en-US" sz="1900" b="1" dirty="0">
                <a:solidFill>
                  <a:schemeClr val="bg2">
                    <a:lumMod val="75000"/>
                  </a:schemeClr>
                </a:solidFill>
              </a:rPr>
              <a:t>profile size</a:t>
            </a:r>
            <a:endParaRPr lang="en-US" sz="19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31285" y="1687977"/>
            <a:ext cx="973456" cy="341796"/>
          </a:xfrm>
          <a:prstGeom prst="rect">
            <a:avLst/>
          </a:prstGeom>
          <a:noFill/>
        </p:spPr>
        <p:txBody>
          <a:bodyPr wrap="square" lIns="48930" tIns="24465" rIns="48930" bIns="24465" rtlCol="0">
            <a:spAutoFit/>
          </a:bodyPr>
          <a:lstStyle/>
          <a:p>
            <a:pPr algn="l">
              <a:spcAft>
                <a:spcPts val="642"/>
              </a:spcAft>
            </a:pPr>
            <a:r>
              <a:rPr lang="en-US" sz="1900" b="1" dirty="0">
                <a:solidFill>
                  <a:schemeClr val="bg2">
                    <a:lumMod val="75000"/>
                  </a:schemeClr>
                </a:solidFill>
              </a:rPr>
              <a:t>MRR</a:t>
            </a:r>
            <a:endParaRPr lang="en-US" sz="19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69357" y="2319880"/>
            <a:ext cx="973456" cy="341796"/>
          </a:xfrm>
          <a:prstGeom prst="rect">
            <a:avLst/>
          </a:prstGeom>
          <a:noFill/>
        </p:spPr>
        <p:txBody>
          <a:bodyPr wrap="square" lIns="48930" tIns="24465" rIns="48930" bIns="24465" rtlCol="0">
            <a:spAutoFit/>
          </a:bodyPr>
          <a:lstStyle/>
          <a:p>
            <a:pPr algn="l">
              <a:spcAft>
                <a:spcPts val="642"/>
              </a:spcAft>
            </a:pPr>
            <a:r>
              <a:rPr lang="en-US" sz="1900" b="1" dirty="0">
                <a:solidFill>
                  <a:schemeClr val="bg2">
                    <a:lumMod val="75000"/>
                  </a:schemeClr>
                </a:solidFill>
              </a:rPr>
              <a:t>MRR</a:t>
            </a:r>
            <a:endParaRPr lang="en-US" sz="19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08295" y="3472526"/>
            <a:ext cx="2024789" cy="341796"/>
          </a:xfrm>
          <a:prstGeom prst="rect">
            <a:avLst/>
          </a:prstGeom>
          <a:noFill/>
        </p:spPr>
        <p:txBody>
          <a:bodyPr wrap="square" lIns="48930" tIns="24465" rIns="48930" bIns="24465" rtlCol="0">
            <a:spAutoFit/>
          </a:bodyPr>
          <a:lstStyle/>
          <a:p>
            <a:pPr algn="l">
              <a:spcAft>
                <a:spcPts val="642"/>
              </a:spcAft>
            </a:pPr>
            <a:r>
              <a:rPr lang="en-US" sz="1900" b="1" dirty="0">
                <a:solidFill>
                  <a:schemeClr val="bg2">
                    <a:lumMod val="75000"/>
                  </a:schemeClr>
                </a:solidFill>
              </a:rPr>
              <a:t>profile size</a:t>
            </a:r>
            <a:endParaRPr lang="en-US" sz="1900" dirty="0">
              <a:solidFill>
                <a:schemeClr val="bg2">
                  <a:lumMod val="75000"/>
                </a:schemeClr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rot="16200000" flipH="1">
            <a:off x="3274396" y="2209164"/>
            <a:ext cx="609358" cy="350444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rot="16200000" flipH="1">
            <a:off x="3640895" y="3938719"/>
            <a:ext cx="304679" cy="155753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rot="16200000" flipV="1">
            <a:off x="6963235" y="2045356"/>
            <a:ext cx="435256" cy="155753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rot="16200000" flipH="1">
            <a:off x="7846227" y="3938719"/>
            <a:ext cx="304679" cy="155753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sp>
        <p:nvSpPr>
          <p:cNvPr id="19" name="Rectangle 18"/>
          <p:cNvSpPr/>
          <p:nvPr/>
        </p:nvSpPr>
        <p:spPr bwMode="auto">
          <a:xfrm>
            <a:off x="833928" y="5082972"/>
            <a:ext cx="3815949" cy="1088140"/>
          </a:xfrm>
          <a:prstGeom prst="rect">
            <a:avLst/>
          </a:prstGeom>
          <a:solidFill>
            <a:schemeClr val="bg1"/>
          </a:solidFill>
          <a:ln w="63500" cap="flat" cmpd="sng" algn="ctr">
            <a:solidFill>
              <a:srgbClr val="0C68A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930" tIns="24465" rIns="48930" bIns="24465" numCol="1" rtlCol="0" anchor="t" anchorCtr="0" compatLnSpc="1">
            <a:prstTxWarp prst="textNoShape">
              <a:avLst/>
            </a:prstTxWarp>
          </a:bodyPr>
          <a:lstStyle/>
          <a:p>
            <a:pPr algn="l" defTabSz="489295"/>
            <a:r>
              <a:rPr lang="en-US" sz="1800" b="1" dirty="0" err="1">
                <a:solidFill>
                  <a:schemeClr val="bg2">
                    <a:lumMod val="75000"/>
                  </a:schemeClr>
                </a:solidFill>
                <a:latin typeface="Tahoma" pitchFamily="34" charset="0"/>
              </a:rPr>
              <a:t>Hashtag</a:t>
            </a:r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Tahoma" pitchFamily="34" charset="0"/>
              </a:rPr>
              <a:t>-based profiles:</a:t>
            </a:r>
          </a:p>
          <a:p>
            <a:pPr algn="l" defTabSz="489295"/>
            <a:r>
              <a:rPr lang="en-US" sz="1800" dirty="0">
                <a:solidFill>
                  <a:schemeClr val="bg2">
                    <a:lumMod val="75000"/>
                  </a:schemeClr>
                </a:solidFill>
                <a:latin typeface="Tahoma" pitchFamily="34" charset="0"/>
              </a:rPr>
              <a:t>The bigger the profile the higher the recommendation quality (MRR).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5078197" y="5082972"/>
            <a:ext cx="3854887" cy="1088140"/>
          </a:xfrm>
          <a:prstGeom prst="rect">
            <a:avLst/>
          </a:prstGeom>
          <a:solidFill>
            <a:schemeClr val="bg1"/>
          </a:solidFill>
          <a:ln w="63500" cap="flat" cmpd="sng" algn="ctr">
            <a:solidFill>
              <a:srgbClr val="0C68A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930" tIns="24465" rIns="48930" bIns="24465" numCol="1" rtlCol="0" anchor="t" anchorCtr="0" compatLnSpc="1">
            <a:prstTxWarp prst="textNoShape">
              <a:avLst/>
            </a:prstTxWarp>
          </a:bodyPr>
          <a:lstStyle/>
          <a:p>
            <a:pPr algn="l" defTabSz="489295"/>
            <a:r>
              <a:rPr lang="en-US" sz="1900" b="1" dirty="0">
                <a:solidFill>
                  <a:schemeClr val="bg2">
                    <a:lumMod val="75000"/>
                  </a:schemeClr>
                </a:solidFill>
                <a:latin typeface="Tahoma" pitchFamily="34" charset="0"/>
              </a:rPr>
              <a:t>Entity-based profiles:</a:t>
            </a:r>
          </a:p>
          <a:p>
            <a:pPr algn="l" defTabSz="489295"/>
            <a:r>
              <a:rPr lang="en-US" sz="1900" dirty="0">
                <a:solidFill>
                  <a:schemeClr val="bg2">
                    <a:lumMod val="75000"/>
                  </a:schemeClr>
                </a:solidFill>
                <a:latin typeface="Tahoma" pitchFamily="34" charset="0"/>
              </a:rPr>
              <a:t>More robust against “sparse” profiles.</a:t>
            </a:r>
          </a:p>
        </p:txBody>
      </p:sp>
      <p:sp>
        <p:nvSpPr>
          <p:cNvPr id="21" name="Rectangle 20"/>
          <p:cNvSpPr/>
          <p:nvPr/>
        </p:nvSpPr>
        <p:spPr bwMode="auto">
          <a:xfrm rot="16200000">
            <a:off x="-1603508" y="2856228"/>
            <a:ext cx="3612623" cy="405608"/>
          </a:xfrm>
          <a:prstGeom prst="rect">
            <a:avLst/>
          </a:prstGeom>
          <a:solidFill>
            <a:schemeClr val="bg1"/>
          </a:solidFill>
          <a:ln w="1270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930" tIns="24465" rIns="48930" bIns="24465" numCol="1" rtlCol="0" anchor="b" anchorCtr="0" compatLnSpc="1">
            <a:prstTxWarp prst="textNoShape">
              <a:avLst/>
            </a:prstTxWarp>
          </a:bodyPr>
          <a:lstStyle/>
          <a:p>
            <a:pPr algn="l" defTabSz="489295"/>
            <a:r>
              <a:rPr lang="en-US" sz="1900" b="1" dirty="0">
                <a:latin typeface="Tahoma" pitchFamily="34" charset="0"/>
              </a:rPr>
              <a:t>profile size &amp; performance</a:t>
            </a:r>
            <a:endParaRPr lang="en-US" sz="1900" dirty="0"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575" y="34004"/>
            <a:ext cx="7659688" cy="675070"/>
          </a:xfrm>
        </p:spPr>
        <p:txBody>
          <a:bodyPr/>
          <a:lstStyle/>
          <a:p>
            <a:r>
              <a:rPr lang="en-US" dirty="0" smtClean="0"/>
              <a:t>Summary of Observations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5514" y="860991"/>
            <a:ext cx="8218486" cy="4439609"/>
          </a:xfrm>
        </p:spPr>
        <p:txBody>
          <a:bodyPr/>
          <a:lstStyle/>
          <a:p>
            <a:pPr marL="397553" indent="-397553">
              <a:buFont typeface="+mj-lt"/>
              <a:buAutoNum type="arabicPeriod"/>
            </a:pPr>
            <a:r>
              <a:rPr lang="en-US" dirty="0" smtClean="0"/>
              <a:t>Topics on Twitter:</a:t>
            </a:r>
          </a:p>
          <a:p>
            <a:pPr lvl="1">
              <a:spcAft>
                <a:spcPts val="642"/>
              </a:spcAft>
            </a:pPr>
            <a:r>
              <a:rPr lang="en-US" dirty="0" smtClean="0"/>
              <a:t>Importance of entities for a topic varies over time (long-term vs. short-term entities)</a:t>
            </a:r>
          </a:p>
          <a:p>
            <a:pPr marL="397553" indent="-397553">
              <a:buFont typeface="+mj-lt"/>
              <a:buAutoNum type="arabicPeriod"/>
            </a:pPr>
            <a:r>
              <a:rPr lang="en-US" dirty="0" smtClean="0"/>
              <a:t>User interests over time:</a:t>
            </a:r>
          </a:p>
          <a:p>
            <a:pPr lvl="1"/>
            <a:r>
              <a:rPr lang="en-US" dirty="0" smtClean="0"/>
              <a:t>Majority of users becomes quickly (few days) interested in a topic</a:t>
            </a:r>
          </a:p>
          <a:p>
            <a:pPr lvl="1">
              <a:spcAft>
                <a:spcPts val="963"/>
              </a:spcAft>
            </a:pPr>
            <a:r>
              <a:rPr lang="en-US" dirty="0" smtClean="0"/>
              <a:t>Long-term adopters vs. Short-term adopters</a:t>
            </a:r>
          </a:p>
          <a:p>
            <a:pPr marL="397553" indent="-397553">
              <a:buFont typeface="+mj-lt"/>
              <a:buAutoNum type="arabicPeriod"/>
            </a:pPr>
            <a:r>
              <a:rPr lang="en-US" dirty="0" smtClean="0"/>
              <a:t>Twitter-based profiles for personalization:</a:t>
            </a:r>
          </a:p>
          <a:p>
            <a:pPr lvl="1"/>
            <a:r>
              <a:rPr lang="en-US" dirty="0" smtClean="0"/>
              <a:t>Time-sensitive user modeling</a:t>
            </a:r>
            <a:r>
              <a:rPr lang="en-US" dirty="0" smtClean="0"/>
              <a:t> seems to improve </a:t>
            </a:r>
            <a:r>
              <a:rPr lang="en-US" dirty="0" smtClean="0"/>
              <a:t>recommendation quality</a:t>
            </a:r>
          </a:p>
          <a:p>
            <a:pPr lvl="1"/>
            <a:r>
              <a:rPr lang="en-US" dirty="0" smtClean="0"/>
              <a:t>Selection of user modeling strategy should take the</a:t>
            </a:r>
            <a:r>
              <a:rPr lang="en-US" dirty="0" smtClean="0"/>
              <a:t> “type </a:t>
            </a:r>
            <a:r>
              <a:rPr lang="en-US" dirty="0" smtClean="0"/>
              <a:t>of user into </a:t>
            </a:r>
            <a:r>
              <a:rPr lang="en-US" dirty="0" smtClean="0"/>
              <a:t>account”. For example:</a:t>
            </a:r>
          </a:p>
          <a:p>
            <a:pPr lvl="2"/>
            <a:r>
              <a:rPr lang="en-US" dirty="0" smtClean="0"/>
              <a:t>Long-term adopters: </a:t>
            </a:r>
            <a:r>
              <a:rPr lang="en-US" dirty="0" err="1" smtClean="0"/>
              <a:t>hashtag</a:t>
            </a:r>
            <a:r>
              <a:rPr lang="en-US" dirty="0" smtClean="0"/>
              <a:t>-based </a:t>
            </a:r>
          </a:p>
          <a:p>
            <a:pPr lvl="2">
              <a:spcAft>
                <a:spcPts val="1284"/>
              </a:spcAft>
            </a:pPr>
            <a:r>
              <a:rPr lang="en-US" dirty="0" smtClean="0"/>
              <a:t>Short-term adopters: entity-based</a:t>
            </a:r>
            <a:endParaRPr lang="en-US" dirty="0" smtClean="0"/>
          </a:p>
          <a:p>
            <a:pPr>
              <a:buNone/>
            </a:pPr>
            <a:r>
              <a:rPr lang="en-US" b="1" dirty="0" smtClean="0"/>
              <a:t>Further details</a:t>
            </a:r>
            <a:r>
              <a:rPr lang="en-US" b="1" dirty="0" smtClean="0"/>
              <a:t>:</a:t>
            </a:r>
            <a:r>
              <a:rPr lang="en-US" dirty="0" smtClean="0"/>
              <a:t> </a:t>
            </a:r>
            <a:r>
              <a:rPr lang="en-US" dirty="0" smtClean="0">
                <a:hlinkClick r:id="rId2"/>
              </a:rPr>
              <a:t>http://wis.ewi.tudelft.nl/tweetum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 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0" indent="0"/>
            <a:r>
              <a:rPr lang="en-US" b="1" dirty="0" smtClean="0"/>
              <a:t>Conclusion</a:t>
            </a:r>
          </a:p>
        </p:txBody>
      </p:sp>
      <p:sp>
        <p:nvSpPr>
          <p:cNvPr id="141315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</a:p>
        </p:txBody>
      </p:sp>
      <p:sp>
        <p:nvSpPr>
          <p:cNvPr id="142339" name="Content Placeholder 4"/>
          <p:cNvSpPr>
            <a:spLocks noGrp="1"/>
          </p:cNvSpPr>
          <p:nvPr>
            <p:ph idx="1"/>
          </p:nvPr>
        </p:nvSpPr>
        <p:spPr>
          <a:xfrm>
            <a:off x="925513" y="1587500"/>
            <a:ext cx="7951787" cy="3506788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>
                <a:solidFill>
                  <a:srgbClr val="000000"/>
                </a:solidFill>
              </a:rPr>
              <a:t>For </a:t>
            </a:r>
            <a:r>
              <a:rPr lang="en-US" dirty="0" smtClean="0">
                <a:solidFill>
                  <a:srgbClr val="000000"/>
                </a:solidFill>
              </a:rPr>
              <a:t>an optimal delivery of relevant information, </a:t>
            </a:r>
            <a:r>
              <a:rPr lang="en-US" b="1" dirty="0" smtClean="0">
                <a:solidFill>
                  <a:srgbClr val="000000"/>
                </a:solidFill>
              </a:rPr>
              <a:t>we have to ‘understand’ the information</a:t>
            </a:r>
            <a:r>
              <a:rPr lang="en-US" b="1" dirty="0" smtClean="0">
                <a:solidFill>
                  <a:srgbClr val="000000"/>
                </a:solidFill>
              </a:rPr>
              <a:t> </a:t>
            </a:r>
            <a:r>
              <a:rPr lang="en-US" b="1" i="1" dirty="0" smtClean="0">
                <a:solidFill>
                  <a:srgbClr val="000000"/>
                </a:solidFill>
              </a:rPr>
              <a:t>AND </a:t>
            </a:r>
            <a:r>
              <a:rPr lang="en-US" b="1" dirty="0" smtClean="0">
                <a:solidFill>
                  <a:srgbClr val="000000"/>
                </a:solidFill>
              </a:rPr>
              <a:t>the user</a:t>
            </a:r>
            <a:r>
              <a:rPr lang="en-US" dirty="0" smtClean="0">
                <a:solidFill>
                  <a:srgbClr val="000000"/>
                </a:solidFill>
              </a:rPr>
              <a:t>. There is a still lot to be gained from better user modeling</a:t>
            </a:r>
            <a:r>
              <a:rPr lang="en-US" dirty="0" smtClean="0">
                <a:solidFill>
                  <a:srgbClr val="000000"/>
                </a:solidFill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Good user modeling requires good timing:</a:t>
            </a:r>
            <a:r>
              <a:rPr lang="en-US" dirty="0" smtClean="0">
                <a:solidFill>
                  <a:srgbClr val="000000"/>
                </a:solidFill>
              </a:rPr>
              <a:t> understanding the current </a:t>
            </a:r>
            <a:r>
              <a:rPr lang="en-US" dirty="0" smtClean="0">
                <a:solidFill>
                  <a:srgbClr val="000000"/>
                </a:solidFill>
              </a:rPr>
              <a:t>(user/application</a:t>
            </a:r>
            <a:r>
              <a:rPr lang="en-US" dirty="0" smtClean="0">
                <a:solidFill>
                  <a:srgbClr val="000000"/>
                </a:solidFill>
              </a:rPr>
              <a:t>) demands is essential for successful user modeling and personalization.</a:t>
            </a:r>
            <a:endParaRPr lang="en-US" dirty="0" smtClean="0">
              <a:solidFill>
                <a:srgbClr val="000000"/>
              </a:solidFill>
            </a:endParaRPr>
          </a:p>
          <a:p>
            <a:pPr>
              <a:spcAft>
                <a:spcPts val="1200"/>
              </a:spcAft>
            </a:pPr>
            <a:r>
              <a:rPr lang="en-US" dirty="0" smtClean="0">
                <a:solidFill>
                  <a:srgbClr val="000000"/>
                </a:solidFill>
              </a:rPr>
              <a:t>The science of user modeling has to </a:t>
            </a:r>
            <a:r>
              <a:rPr lang="en-US" b="1" dirty="0" smtClean="0">
                <a:solidFill>
                  <a:srgbClr val="000000"/>
                </a:solidFill>
              </a:rPr>
              <a:t>balance the engineering of adaptive information </a:t>
            </a:r>
            <a:r>
              <a:rPr lang="en-US" b="1" dirty="0" smtClean="0">
                <a:solidFill>
                  <a:srgbClr val="000000"/>
                </a:solidFill>
              </a:rPr>
              <a:t>delivery</a:t>
            </a:r>
            <a:r>
              <a:rPr lang="en-US" dirty="0" smtClean="0">
                <a:solidFill>
                  <a:srgbClr val="000000"/>
                </a:solidFill>
              </a:rPr>
              <a:t>.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We need to </a:t>
            </a:r>
            <a:r>
              <a:rPr lang="en-US" b="1" dirty="0" smtClean="0">
                <a:solidFill>
                  <a:srgbClr val="000000"/>
                </a:solidFill>
              </a:rPr>
              <a:t>stick </a:t>
            </a:r>
            <a:r>
              <a:rPr lang="en-US" b="1" dirty="0" smtClean="0">
                <a:solidFill>
                  <a:srgbClr val="000000"/>
                </a:solidFill>
              </a:rPr>
              <a:t>to standards</a:t>
            </a:r>
            <a:r>
              <a:rPr lang="en-US" dirty="0" smtClean="0">
                <a:solidFill>
                  <a:srgbClr val="000000"/>
                </a:solidFill>
              </a:rPr>
              <a:t> (</a:t>
            </a:r>
            <a:r>
              <a:rPr lang="en-US" dirty="0" err="1" smtClean="0">
                <a:solidFill>
                  <a:srgbClr val="000000"/>
                </a:solidFill>
                <a:sym typeface="Wingdings"/>
              </a:rPr>
              <a:t></a:t>
            </a:r>
            <a:r>
              <a:rPr lang="en-US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Semantic </a:t>
            </a:r>
            <a:r>
              <a:rPr lang="en-US" dirty="0" smtClean="0">
                <a:solidFill>
                  <a:srgbClr val="000000"/>
                </a:solidFill>
              </a:rPr>
              <a:t>Web) </a:t>
            </a:r>
            <a:r>
              <a:rPr lang="en-US" dirty="0" smtClean="0">
                <a:solidFill>
                  <a:srgbClr val="000000"/>
                </a:solidFill>
              </a:rPr>
              <a:t>and base new </a:t>
            </a:r>
            <a:r>
              <a:rPr lang="en-US" dirty="0" smtClean="0">
                <a:solidFill>
                  <a:srgbClr val="000000"/>
                </a:solidFill>
              </a:rPr>
              <a:t>solutions on existing ones in order to quickly engineer a Personal Web.  </a:t>
            </a:r>
            <a:endParaRPr lang="en-US" dirty="0" smtClean="0">
              <a:solidFill>
                <a:srgbClr val="000000"/>
              </a:solidFill>
            </a:endParaRPr>
          </a:p>
          <a:p>
            <a:pPr>
              <a:spcAft>
                <a:spcPts val="1200"/>
              </a:spcAft>
            </a:pPr>
            <a:endParaRPr lang="en-US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575" y="457200"/>
            <a:ext cx="7159625" cy="622300"/>
          </a:xfrm>
        </p:spPr>
        <p:txBody>
          <a:bodyPr/>
          <a:lstStyle/>
          <a:p>
            <a:r>
              <a:rPr lang="en-US" dirty="0" smtClean="0"/>
              <a:t>Future Directions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5513" y="1193800"/>
            <a:ext cx="7558087" cy="4141788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 smtClean="0"/>
              <a:t>Enriching user models with Linked </a:t>
            </a:r>
            <a:r>
              <a:rPr lang="en-US" dirty="0" smtClean="0"/>
              <a:t>Open Data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Knowledge extraction from Social Web activities of the users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Cross-domain user model integration and user model </a:t>
            </a:r>
            <a:r>
              <a:rPr lang="en-US" dirty="0" smtClean="0"/>
              <a:t>alignment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User </a:t>
            </a:r>
            <a:r>
              <a:rPr lang="en-US" dirty="0" smtClean="0"/>
              <a:t>identification (e.g. based on certain Social Web activities of a user)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User property representation (vocabularies)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User perception of open user modeling</a:t>
            </a:r>
          </a:p>
          <a:p>
            <a:pPr>
              <a:spcAft>
                <a:spcPts val="600"/>
              </a:spcAft>
            </a:pPr>
            <a:r>
              <a:rPr lang="en-US" dirty="0" err="1" smtClean="0"/>
              <a:t>Scrutability</a:t>
            </a:r>
            <a:endParaRPr lang="en-US" dirty="0" smtClean="0"/>
          </a:p>
          <a:p>
            <a:pPr>
              <a:spcAft>
                <a:spcPts val="600"/>
              </a:spcAft>
            </a:pPr>
            <a:r>
              <a:rPr lang="en-US" dirty="0" smtClean="0"/>
              <a:t>Trust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Privacy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785813" y="2589213"/>
            <a:ext cx="7772400" cy="1500187"/>
          </a:xfrm>
        </p:spPr>
        <p:txBody>
          <a:bodyPr/>
          <a:lstStyle/>
          <a:p>
            <a:r>
              <a:rPr lang="en-US" b="1" dirty="0" smtClean="0"/>
              <a:t>Contact: </a:t>
            </a:r>
          </a:p>
          <a:p>
            <a:r>
              <a:rPr lang="en-US" dirty="0" smtClean="0"/>
              <a:t>Fabian Abel and </a:t>
            </a:r>
            <a:r>
              <a:rPr lang="en-US" dirty="0" err="1" smtClean="0"/>
              <a:t>Geert</a:t>
            </a:r>
            <a:r>
              <a:rPr lang="en-US" dirty="0" smtClean="0"/>
              <a:t>-Jan </a:t>
            </a:r>
            <a:r>
              <a:rPr lang="en-US" dirty="0" err="1" smtClean="0"/>
              <a:t>Houben</a:t>
            </a:r>
            <a:endParaRPr lang="en-US" dirty="0" smtClean="0"/>
          </a:p>
          <a:p>
            <a:r>
              <a:rPr lang="en-US" dirty="0" smtClean="0"/>
              <a:t>Twitter: @</a:t>
            </a:r>
            <a:r>
              <a:rPr lang="en-US" dirty="0" err="1" smtClean="0"/>
              <a:t>persweb</a:t>
            </a:r>
            <a:endParaRPr lang="en-US" dirty="0" smtClean="0"/>
          </a:p>
          <a:p>
            <a:r>
              <a:rPr lang="en-US" dirty="0" smtClean="0">
                <a:hlinkClick r:id="rId2"/>
              </a:rPr>
              <a:t>http://persweb.org</a:t>
            </a:r>
            <a:endParaRPr lang="en-US" dirty="0" smtClean="0"/>
          </a:p>
          <a:p>
            <a:endParaRPr lang="en-US" dirty="0" smtClean="0"/>
          </a:p>
          <a:p>
            <a:r>
              <a:rPr lang="en-US" b="1" dirty="0" smtClean="0"/>
              <a:t>Further pointers</a:t>
            </a:r>
            <a:r>
              <a:rPr lang="en-US" b="1" dirty="0" smtClean="0"/>
              <a:t>:</a:t>
            </a:r>
            <a:r>
              <a:rPr lang="en-US" dirty="0" smtClean="0"/>
              <a:t> </a:t>
            </a:r>
            <a:r>
              <a:rPr lang="en-US" dirty="0" smtClean="0">
                <a:hlinkClick r:id="rId3"/>
              </a:rPr>
              <a:t>http://wis.ewi.tudelft.nl/icwe2011/tutorial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5" descr="twitt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7300" y="1930400"/>
            <a:ext cx="1447800" cy="144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Stereotyping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Stereotyping is one example of user modeling.</a:t>
            </a:r>
          </a:p>
          <a:p>
            <a:endParaRPr lang="en-US" smtClean="0"/>
          </a:p>
          <a:p>
            <a:r>
              <a:rPr lang="en-US" smtClean="0"/>
              <a:t>A user is considered to be part of a </a:t>
            </a:r>
            <a:r>
              <a:rPr lang="en-US" b="1" smtClean="0"/>
              <a:t>group of similar people</a:t>
            </a:r>
            <a:r>
              <a:rPr lang="en-US" smtClean="0"/>
              <a:t>, the stereotype.</a:t>
            </a:r>
          </a:p>
          <a:p>
            <a:endParaRPr lang="en-US" smtClean="0"/>
          </a:p>
          <a:p>
            <a:r>
              <a:rPr lang="en-US" b="1" u="sng" smtClean="0"/>
              <a:t>Question</a:t>
            </a:r>
            <a:r>
              <a:rPr lang="en-US" smtClean="0"/>
              <a:t>: What could be stereotypes for conference participants (when we design the conference website)?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Title 1"/>
          <p:cNvSpPr>
            <a:spLocks noGrp="1"/>
          </p:cNvSpPr>
          <p:nvPr>
            <p:ph type="title"/>
          </p:nvPr>
        </p:nvSpPr>
        <p:spPr>
          <a:xfrm>
            <a:off x="917575" y="12700"/>
            <a:ext cx="7159625" cy="571500"/>
          </a:xfrm>
        </p:spPr>
        <p:txBody>
          <a:bodyPr/>
          <a:lstStyle/>
          <a:p>
            <a:r>
              <a:rPr lang="en-US" smtClean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5513" y="635000"/>
            <a:ext cx="7138987" cy="4700588"/>
          </a:xfrm>
        </p:spPr>
        <p:txBody>
          <a:bodyPr/>
          <a:lstStyle/>
          <a:p>
            <a:pPr marL="0" indent="0" eaLnBrk="1" hangingPunct="1">
              <a:lnSpc>
                <a:spcPct val="100000"/>
              </a:lnSpc>
              <a:spcAft>
                <a:spcPts val="600"/>
              </a:spcAft>
              <a:buClrTx/>
              <a:buFontTx/>
              <a:buNone/>
              <a:defRPr/>
            </a:pPr>
            <a:r>
              <a:rPr lang="en-US" sz="1400" b="1" kern="12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Complete list of references: </a:t>
            </a:r>
            <a:r>
              <a:rPr lang="en-US" sz="1400" b="1" dirty="0" smtClean="0">
                <a:hlinkClick r:id="rId2"/>
              </a:rPr>
              <a:t>http</a:t>
            </a:r>
            <a:r>
              <a:rPr lang="en-US" sz="1400" b="1" dirty="0" smtClean="0">
                <a:hlinkClick r:id="rId2"/>
              </a:rPr>
              <a:t>://wis.ewi.tudelft.nl/icwe2011/tutorial/</a:t>
            </a:r>
            <a:r>
              <a:rPr lang="en-US" sz="1400" dirty="0" smtClean="0"/>
              <a:t> </a:t>
            </a:r>
            <a:r>
              <a:rPr lang="en-US" sz="1400" kern="12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 </a:t>
            </a:r>
            <a:endParaRPr lang="en-US" sz="1400" kern="1200" dirty="0" smtClean="0">
              <a:solidFill>
                <a:srgbClr val="000000"/>
              </a:solidFill>
              <a:ea typeface="Arial" charset="0"/>
              <a:cs typeface="Arial" charset="0"/>
            </a:endParaRPr>
          </a:p>
          <a:p>
            <a:pPr marL="0" indent="0" eaLnBrk="1" hangingPunct="1">
              <a:lnSpc>
                <a:spcPct val="100000"/>
              </a:lnSpc>
              <a:spcAft>
                <a:spcPts val="600"/>
              </a:spcAft>
              <a:buClrTx/>
              <a:buFontTx/>
              <a:buNone/>
              <a:defRPr/>
            </a:pPr>
            <a:r>
              <a:rPr lang="en-US" sz="1400" kern="12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(</a:t>
            </a:r>
            <a:r>
              <a:rPr lang="en-US" sz="1400" kern="12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Abel et al. </a:t>
            </a:r>
            <a:r>
              <a:rPr lang="en-US" sz="1400" kern="12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2011) </a:t>
            </a:r>
            <a:r>
              <a:rPr lang="en-US" sz="1400" dirty="0" smtClean="0"/>
              <a:t>F. Abel, E. Herder, G.-J. </a:t>
            </a:r>
            <a:r>
              <a:rPr lang="en-US" sz="1400" dirty="0" err="1" smtClean="0"/>
              <a:t>Houben</a:t>
            </a:r>
            <a:r>
              <a:rPr lang="en-US" sz="1400" dirty="0" smtClean="0"/>
              <a:t>, N. </a:t>
            </a:r>
            <a:r>
              <a:rPr lang="en-US" sz="1400" dirty="0" err="1" smtClean="0"/>
              <a:t>Henze</a:t>
            </a:r>
            <a:r>
              <a:rPr lang="en-US" sz="1400" dirty="0" smtClean="0"/>
              <a:t>, D. Krause. Cross-system User Modeling and Personalization on the Social Web. In P. </a:t>
            </a:r>
            <a:r>
              <a:rPr lang="en-US" sz="1400" dirty="0" err="1" smtClean="0"/>
              <a:t>Brusilovski</a:t>
            </a:r>
            <a:r>
              <a:rPr lang="en-US" sz="1400" dirty="0" smtClean="0"/>
              <a:t>, D. Chin (eds.): User Modeling and User-Adapted Interaction (UMUAI), Special Issue on Personalization in Social Web Systems, 2011 </a:t>
            </a:r>
            <a:r>
              <a:rPr lang="en-US" sz="1400" dirty="0" smtClean="0">
                <a:hlinkClick r:id="rId3"/>
              </a:rPr>
              <a:t>http://wis.ewi.tudelft.nl/papers/2011-umuai-cross-system-um.pdf</a:t>
            </a:r>
            <a:r>
              <a:rPr lang="en-US" sz="1400" dirty="0" smtClean="0"/>
              <a:t>  </a:t>
            </a:r>
            <a:endParaRPr lang="en-US" sz="1400" kern="1200" dirty="0" smtClean="0">
              <a:solidFill>
                <a:srgbClr val="000000"/>
              </a:solidFill>
              <a:ea typeface="Arial" charset="0"/>
              <a:cs typeface="Arial" charset="0"/>
            </a:endParaRPr>
          </a:p>
          <a:p>
            <a:pPr marL="0" indent="0" eaLnBrk="1" hangingPunct="1">
              <a:lnSpc>
                <a:spcPct val="100000"/>
              </a:lnSpc>
              <a:spcAft>
                <a:spcPts val="600"/>
              </a:spcAft>
              <a:buClrTx/>
              <a:buFontTx/>
              <a:buNone/>
              <a:defRPr/>
            </a:pPr>
            <a:r>
              <a:rPr lang="en-US" sz="1400" kern="12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(Abel et al. </a:t>
            </a:r>
            <a:r>
              <a:rPr lang="en-US" sz="1400" kern="12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2010) </a:t>
            </a:r>
            <a:r>
              <a:rPr lang="en-US" sz="1400" kern="12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F. Abel, M. </a:t>
            </a:r>
            <a:r>
              <a:rPr lang="en-US" sz="1400" kern="1200" dirty="0" err="1" smtClean="0">
                <a:solidFill>
                  <a:srgbClr val="000000"/>
                </a:solidFill>
                <a:ea typeface="Arial" charset="0"/>
                <a:cs typeface="Arial" charset="0"/>
              </a:rPr>
              <a:t>Baldoni</a:t>
            </a:r>
            <a:r>
              <a:rPr lang="en-US" sz="1400" kern="12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, C. </a:t>
            </a:r>
            <a:r>
              <a:rPr lang="en-US" sz="1400" kern="1200" dirty="0" err="1" smtClean="0">
                <a:solidFill>
                  <a:srgbClr val="000000"/>
                </a:solidFill>
                <a:ea typeface="Arial" charset="0"/>
                <a:cs typeface="Arial" charset="0"/>
              </a:rPr>
              <a:t>Baroglio</a:t>
            </a:r>
            <a:r>
              <a:rPr lang="en-US" sz="1400" kern="12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, N. </a:t>
            </a:r>
            <a:r>
              <a:rPr lang="en-US" sz="1400" kern="1200" dirty="0" err="1" smtClean="0">
                <a:solidFill>
                  <a:srgbClr val="000000"/>
                </a:solidFill>
                <a:ea typeface="Arial" charset="0"/>
                <a:cs typeface="Arial" charset="0"/>
              </a:rPr>
              <a:t>Henze</a:t>
            </a:r>
            <a:r>
              <a:rPr lang="en-US" sz="1400" kern="12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, R. </a:t>
            </a:r>
            <a:r>
              <a:rPr lang="en-US" sz="1400" kern="1200" dirty="0" err="1" smtClean="0">
                <a:solidFill>
                  <a:srgbClr val="000000"/>
                </a:solidFill>
                <a:ea typeface="Arial" charset="0"/>
                <a:cs typeface="Arial" charset="0"/>
              </a:rPr>
              <a:t>Kawase</a:t>
            </a:r>
            <a:r>
              <a:rPr lang="en-US" sz="1400" kern="12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, D. Krause, and V. Patti. Leveraging search and content exploration by exploiting context in </a:t>
            </a:r>
            <a:r>
              <a:rPr lang="en-US" sz="1400" kern="1200" dirty="0" err="1" smtClean="0">
                <a:solidFill>
                  <a:srgbClr val="000000"/>
                </a:solidFill>
                <a:ea typeface="Arial" charset="0"/>
                <a:cs typeface="Arial" charset="0"/>
              </a:rPr>
              <a:t>folksonomy</a:t>
            </a:r>
            <a:r>
              <a:rPr lang="en-US" sz="1400" kern="12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 systems. In D. </a:t>
            </a:r>
            <a:r>
              <a:rPr lang="en-US" sz="1400" kern="1200" dirty="0" err="1" smtClean="0">
                <a:solidFill>
                  <a:srgbClr val="000000"/>
                </a:solidFill>
                <a:ea typeface="Arial" charset="0"/>
                <a:cs typeface="Arial" charset="0"/>
              </a:rPr>
              <a:t>Cunliffe</a:t>
            </a:r>
            <a:r>
              <a:rPr lang="en-US" sz="1400" kern="12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 and D. </a:t>
            </a:r>
            <a:r>
              <a:rPr lang="en-US" sz="1400" kern="1200" dirty="0" err="1" smtClean="0">
                <a:solidFill>
                  <a:srgbClr val="000000"/>
                </a:solidFill>
                <a:ea typeface="Arial" charset="0"/>
                <a:cs typeface="Arial" charset="0"/>
              </a:rPr>
              <a:t>Tudhope</a:t>
            </a:r>
            <a:r>
              <a:rPr lang="en-US" sz="1400" kern="12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, editors, New Review of Hypermedia and Multimedia: Web Science, volume 16, pages 33–70. Taylor &amp; Francis, April 2010. </a:t>
            </a:r>
          </a:p>
          <a:p>
            <a:pPr marL="0" indent="0" eaLnBrk="1" hangingPunct="1">
              <a:lnSpc>
                <a:spcPct val="100000"/>
              </a:lnSpc>
              <a:spcAft>
                <a:spcPts val="600"/>
              </a:spcAft>
              <a:buClrTx/>
              <a:buFontTx/>
              <a:buNone/>
              <a:defRPr/>
            </a:pPr>
            <a:r>
              <a:rPr lang="en-US" sz="1400" kern="12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(Abel et al. 2009) F. Abel, N. </a:t>
            </a:r>
            <a:r>
              <a:rPr lang="en-US" sz="1400" kern="1200" dirty="0" err="1" smtClean="0">
                <a:solidFill>
                  <a:srgbClr val="000000"/>
                </a:solidFill>
                <a:ea typeface="Arial" charset="0"/>
                <a:cs typeface="Arial" charset="0"/>
              </a:rPr>
              <a:t>Henze</a:t>
            </a:r>
            <a:r>
              <a:rPr lang="en-US" sz="1400" kern="12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, D. Krause, and M. </a:t>
            </a:r>
            <a:r>
              <a:rPr lang="en-US" sz="1400" kern="1200" dirty="0" err="1" smtClean="0">
                <a:solidFill>
                  <a:srgbClr val="000000"/>
                </a:solidFill>
                <a:ea typeface="Arial" charset="0"/>
                <a:cs typeface="Arial" charset="0"/>
              </a:rPr>
              <a:t>Kriesell</a:t>
            </a:r>
            <a:r>
              <a:rPr lang="en-US" sz="1400" kern="12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. On the effect of group structures on ranking strategies in </a:t>
            </a:r>
            <a:r>
              <a:rPr lang="en-US" sz="1400" kern="1200" dirty="0" err="1" smtClean="0">
                <a:solidFill>
                  <a:srgbClr val="000000"/>
                </a:solidFill>
                <a:ea typeface="Arial" charset="0"/>
                <a:cs typeface="Arial" charset="0"/>
              </a:rPr>
              <a:t>folksonomies</a:t>
            </a:r>
            <a:r>
              <a:rPr lang="en-US" sz="1400" kern="12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. In R. </a:t>
            </a:r>
            <a:r>
              <a:rPr lang="en-US" sz="1400" kern="1200" dirty="0" err="1" smtClean="0">
                <a:solidFill>
                  <a:srgbClr val="000000"/>
                </a:solidFill>
                <a:ea typeface="Arial" charset="0"/>
                <a:cs typeface="Arial" charset="0"/>
              </a:rPr>
              <a:t>Baeza</a:t>
            </a:r>
            <a:r>
              <a:rPr lang="en-US" sz="1400" kern="12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-Yates and I. King, editors, Weaving Services and People on the World Wide Web, pages 275–300. Springer, July 2009. </a:t>
            </a:r>
            <a:r>
              <a:rPr lang="en-US" sz="1400" kern="1200" dirty="0" smtClean="0">
                <a:solidFill>
                  <a:srgbClr val="000000"/>
                </a:solidFill>
                <a:ea typeface="Arial" charset="0"/>
                <a:cs typeface="Arial" charset="0"/>
                <a:hlinkClick r:id="rId4"/>
              </a:rPr>
              <a:t>http://groupme.org/papers/chapter-groupme-ranking-in-folksonomies.pdf</a:t>
            </a:r>
            <a:r>
              <a:rPr lang="en-US" sz="1400" kern="12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 </a:t>
            </a:r>
          </a:p>
          <a:p>
            <a:pPr marL="0" indent="0" eaLnBrk="1" hangingPunct="1">
              <a:lnSpc>
                <a:spcPct val="100000"/>
              </a:lnSpc>
              <a:spcAft>
                <a:spcPts val="600"/>
              </a:spcAft>
              <a:buClrTx/>
              <a:buFontTx/>
              <a:buNone/>
              <a:defRPr/>
            </a:pPr>
            <a:r>
              <a:rPr lang="en-US" sz="1400" kern="12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(</a:t>
            </a:r>
            <a:r>
              <a:rPr lang="en-US" sz="1400" kern="1200" dirty="0" err="1" smtClean="0">
                <a:solidFill>
                  <a:srgbClr val="000000"/>
                </a:solidFill>
                <a:ea typeface="Arial" charset="0"/>
                <a:cs typeface="Arial" charset="0"/>
              </a:rPr>
              <a:t>Bao</a:t>
            </a:r>
            <a:r>
              <a:rPr lang="en-US" sz="1400" kern="12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 et al. 2007) S. </a:t>
            </a:r>
            <a:r>
              <a:rPr lang="en-US" sz="1400" kern="1200" dirty="0" err="1" smtClean="0">
                <a:solidFill>
                  <a:srgbClr val="000000"/>
                </a:solidFill>
                <a:ea typeface="Arial" charset="0"/>
                <a:cs typeface="Arial" charset="0"/>
              </a:rPr>
              <a:t>Bao</a:t>
            </a:r>
            <a:r>
              <a:rPr lang="en-US" sz="1400" kern="12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, G. </a:t>
            </a:r>
            <a:r>
              <a:rPr lang="en-US" sz="1400" kern="1200" dirty="0" err="1" smtClean="0">
                <a:solidFill>
                  <a:srgbClr val="000000"/>
                </a:solidFill>
                <a:ea typeface="Arial" charset="0"/>
                <a:cs typeface="Arial" charset="0"/>
              </a:rPr>
              <a:t>Xue</a:t>
            </a:r>
            <a:r>
              <a:rPr lang="en-US" sz="1400" kern="12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, X. Wu, Y. Yu, B. </a:t>
            </a:r>
            <a:r>
              <a:rPr lang="en-US" sz="1400" kern="1200" dirty="0" err="1" smtClean="0">
                <a:solidFill>
                  <a:srgbClr val="000000"/>
                </a:solidFill>
                <a:ea typeface="Arial" charset="0"/>
                <a:cs typeface="Arial" charset="0"/>
              </a:rPr>
              <a:t>Fei</a:t>
            </a:r>
            <a:r>
              <a:rPr lang="en-US" sz="1400" kern="12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, and Z. Su. Optimizing Web Search using Social Annotations. In Proc. of 16th Int. World Wide Web Conference (WWW ’07), pages 501–510. ACM Press, 2007.</a:t>
            </a:r>
          </a:p>
          <a:p>
            <a:pPr marL="0" indent="0" eaLnBrk="1" hangingPunct="1">
              <a:lnSpc>
                <a:spcPct val="100000"/>
              </a:lnSpc>
              <a:spcAft>
                <a:spcPts val="600"/>
              </a:spcAft>
              <a:buClrTx/>
              <a:buFontTx/>
              <a:buNone/>
              <a:defRPr/>
            </a:pPr>
            <a:r>
              <a:rPr lang="en-US" sz="1400" kern="12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(</a:t>
            </a:r>
            <a:r>
              <a:rPr lang="en-US" sz="1400" kern="1200" dirty="0" err="1" smtClean="0">
                <a:solidFill>
                  <a:srgbClr val="000000"/>
                </a:solidFill>
                <a:ea typeface="Arial" charset="0"/>
                <a:cs typeface="Arial" charset="0"/>
              </a:rPr>
              <a:t>Brusilovsky</a:t>
            </a:r>
            <a:r>
              <a:rPr lang="en-US" sz="1400" kern="12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 2001) P. </a:t>
            </a:r>
            <a:r>
              <a:rPr lang="en-US" sz="1400" kern="1200" dirty="0" err="1" smtClean="0">
                <a:solidFill>
                  <a:srgbClr val="000000"/>
                </a:solidFill>
                <a:ea typeface="Arial" charset="0"/>
                <a:cs typeface="Arial" charset="0"/>
              </a:rPr>
              <a:t>Brusilovsky</a:t>
            </a:r>
            <a:r>
              <a:rPr lang="en-US" sz="1400" kern="12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. Adaptive hypermedia. In User Modeling and User-Adapted Interaction (UMUAI), 11(1/2):87-110, 2001.</a:t>
            </a:r>
          </a:p>
          <a:p>
            <a:pPr marL="0" indent="0" eaLnBrk="1" hangingPunct="1">
              <a:lnSpc>
                <a:spcPct val="100000"/>
              </a:lnSpc>
              <a:spcAft>
                <a:spcPts val="600"/>
              </a:spcAft>
              <a:buClrTx/>
              <a:buFontTx/>
              <a:buNone/>
              <a:defRPr/>
            </a:pPr>
            <a:r>
              <a:rPr lang="en-US" sz="1400" kern="12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(De Bra et al. 1999) P. De Bra, G.J. Houben, H. Wu. AHAM: A Dexter-based reference model for adaptive hypermedia. In Proc. ACM Hypertext, pages 147-156. ACM Press, 1999.</a:t>
            </a:r>
          </a:p>
          <a:p>
            <a:pPr marL="0" indent="0" eaLnBrk="1" hangingPunct="1">
              <a:lnSpc>
                <a:spcPct val="100000"/>
              </a:lnSpc>
              <a:spcAft>
                <a:spcPts val="600"/>
              </a:spcAft>
              <a:buClrTx/>
              <a:buFontTx/>
              <a:buNone/>
              <a:defRPr/>
            </a:pPr>
            <a:r>
              <a:rPr lang="en-US" sz="1400" kern="12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(</a:t>
            </a:r>
            <a:r>
              <a:rPr lang="en-US" sz="1400" kern="1200" dirty="0" err="1" smtClean="0">
                <a:solidFill>
                  <a:srgbClr val="000000"/>
                </a:solidFill>
                <a:ea typeface="Arial" charset="0"/>
                <a:cs typeface="Arial" charset="0"/>
              </a:rPr>
              <a:t>Hotho</a:t>
            </a:r>
            <a:r>
              <a:rPr lang="en-US" sz="1400" kern="12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 et al. 2006) </a:t>
            </a:r>
            <a:r>
              <a:rPr lang="en-US" sz="1400" dirty="0" smtClean="0">
                <a:solidFill>
                  <a:srgbClr val="000000"/>
                </a:solidFill>
              </a:rPr>
              <a:t>A. </a:t>
            </a:r>
            <a:r>
              <a:rPr lang="en-US" sz="1400" dirty="0" err="1" smtClean="0">
                <a:solidFill>
                  <a:srgbClr val="000000"/>
                </a:solidFill>
              </a:rPr>
              <a:t>Hotho</a:t>
            </a:r>
            <a:r>
              <a:rPr lang="en-US" sz="1400" dirty="0" smtClean="0">
                <a:solidFill>
                  <a:srgbClr val="000000"/>
                </a:solidFill>
              </a:rPr>
              <a:t>, R. </a:t>
            </a:r>
            <a:r>
              <a:rPr lang="en-US" sz="1400" dirty="0" err="1" smtClean="0">
                <a:solidFill>
                  <a:srgbClr val="000000"/>
                </a:solidFill>
              </a:rPr>
              <a:t>Jäschke</a:t>
            </a:r>
            <a:r>
              <a:rPr lang="en-US" sz="1400" dirty="0" smtClean="0">
                <a:solidFill>
                  <a:srgbClr val="000000"/>
                </a:solidFill>
              </a:rPr>
              <a:t>, C. Schmitz, and G. </a:t>
            </a:r>
            <a:r>
              <a:rPr lang="en-US" sz="1400" dirty="0" err="1" smtClean="0">
                <a:solidFill>
                  <a:srgbClr val="000000"/>
                </a:solidFill>
              </a:rPr>
              <a:t>Stumme</a:t>
            </a:r>
            <a:r>
              <a:rPr lang="en-US" sz="1400" dirty="0" smtClean="0">
                <a:solidFill>
                  <a:srgbClr val="000000"/>
                </a:solidFill>
              </a:rPr>
              <a:t>. Information retrieval in </a:t>
            </a:r>
            <a:r>
              <a:rPr lang="en-US" sz="1400" dirty="0" err="1" smtClean="0">
                <a:solidFill>
                  <a:srgbClr val="000000"/>
                </a:solidFill>
              </a:rPr>
              <a:t>folksonomies</a:t>
            </a:r>
            <a:r>
              <a:rPr lang="en-US" sz="1400" dirty="0" smtClean="0">
                <a:solidFill>
                  <a:srgbClr val="000000"/>
                </a:solidFill>
              </a:rPr>
              <a:t>: Search and ranking. In Proc. ESWC, volume 4011 of LNCS, pages 411–426, </a:t>
            </a:r>
            <a:r>
              <a:rPr lang="en-US" sz="1400" dirty="0" err="1" smtClean="0">
                <a:solidFill>
                  <a:srgbClr val="000000"/>
                </a:solidFill>
              </a:rPr>
              <a:t>Budva</a:t>
            </a:r>
            <a:r>
              <a:rPr lang="en-US" sz="1400" dirty="0" smtClean="0">
                <a:solidFill>
                  <a:srgbClr val="000000"/>
                </a:solidFill>
              </a:rPr>
              <a:t>, Montenegro, 2006. Springer. </a:t>
            </a:r>
            <a:r>
              <a:rPr lang="en-US" sz="1400" dirty="0" smtClean="0">
                <a:solidFill>
                  <a:srgbClr val="000000"/>
                </a:solidFill>
                <a:hlinkClick r:id="rId5"/>
              </a:rPr>
              <a:t>http://www.kde.cs.uni-kassel.de/pub/pdf/hotho2006information.pdf</a:t>
            </a:r>
            <a:r>
              <a:rPr lang="en-US" sz="1400" dirty="0" smtClean="0">
                <a:solidFill>
                  <a:srgbClr val="000000"/>
                </a:solidFill>
              </a:rPr>
              <a:t> </a:t>
            </a:r>
          </a:p>
          <a:p>
            <a:pPr marL="0" indent="0" eaLnBrk="1" hangingPunct="1">
              <a:lnSpc>
                <a:spcPct val="100000"/>
              </a:lnSpc>
              <a:spcAft>
                <a:spcPts val="600"/>
              </a:spcAft>
              <a:buClrTx/>
              <a:buNone/>
              <a:defRPr/>
            </a:pPr>
            <a:r>
              <a:rPr lang="en-US" sz="1400" dirty="0" smtClean="0"/>
              <a:t>(Jameson 2003) A. Jameson. Adaptive interfaces and agents. The HCI handbook: fundamentals, evolving technologies and emerging applications, pages 305–330, 2003.</a:t>
            </a:r>
            <a:endParaRPr lang="en-US" sz="1400" kern="1200" dirty="0" smtClean="0">
              <a:ea typeface="Arial" charset="0"/>
              <a:cs typeface="Arial" charset="0"/>
            </a:endParaRPr>
          </a:p>
          <a:p>
            <a:pPr marL="0" indent="0" eaLnBrk="1" hangingPunct="1">
              <a:lnSpc>
                <a:spcPct val="100000"/>
              </a:lnSpc>
              <a:spcAft>
                <a:spcPts val="600"/>
              </a:spcAft>
              <a:buClrTx/>
              <a:buFontTx/>
              <a:buNone/>
              <a:defRPr/>
            </a:pPr>
            <a:r>
              <a:rPr lang="en-US" sz="1400" kern="12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(</a:t>
            </a:r>
            <a:r>
              <a:rPr lang="en-US" sz="1400" kern="1200" dirty="0" err="1" smtClean="0">
                <a:solidFill>
                  <a:srgbClr val="000000"/>
                </a:solidFill>
                <a:ea typeface="Arial" charset="0"/>
                <a:cs typeface="Arial" charset="0"/>
              </a:rPr>
              <a:t>Jeh</a:t>
            </a:r>
            <a:r>
              <a:rPr lang="en-US" sz="1400" kern="12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 and </a:t>
            </a:r>
            <a:r>
              <a:rPr lang="en-US" sz="1400" kern="1200" dirty="0" err="1" smtClean="0">
                <a:solidFill>
                  <a:srgbClr val="000000"/>
                </a:solidFill>
                <a:ea typeface="Arial" charset="0"/>
                <a:cs typeface="Arial" charset="0"/>
              </a:rPr>
              <a:t>Widom</a:t>
            </a:r>
            <a:r>
              <a:rPr lang="en-US" sz="1400" kern="12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 2002) G. </a:t>
            </a:r>
            <a:r>
              <a:rPr lang="en-US" sz="1400" kern="1200" dirty="0" err="1" smtClean="0">
                <a:solidFill>
                  <a:srgbClr val="000000"/>
                </a:solidFill>
                <a:ea typeface="Arial" charset="0"/>
                <a:cs typeface="Arial" charset="0"/>
              </a:rPr>
              <a:t>Jeh</a:t>
            </a:r>
            <a:r>
              <a:rPr lang="en-US" sz="1400" kern="12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 and J. </a:t>
            </a:r>
            <a:r>
              <a:rPr lang="en-US" sz="1400" kern="1200" dirty="0" err="1" smtClean="0">
                <a:solidFill>
                  <a:srgbClr val="000000"/>
                </a:solidFill>
                <a:ea typeface="Arial" charset="0"/>
                <a:cs typeface="Arial" charset="0"/>
              </a:rPr>
              <a:t>Widom</a:t>
            </a:r>
            <a:r>
              <a:rPr lang="en-US" sz="1400" kern="12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. </a:t>
            </a:r>
            <a:r>
              <a:rPr lang="en-US" sz="1400" kern="1200" dirty="0" err="1" smtClean="0">
                <a:solidFill>
                  <a:srgbClr val="000000"/>
                </a:solidFill>
                <a:ea typeface="Arial" charset="0"/>
                <a:cs typeface="Arial" charset="0"/>
              </a:rPr>
              <a:t>SimRank</a:t>
            </a:r>
            <a:r>
              <a:rPr lang="en-US" sz="1400" kern="12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: A Measure of Structural-Context Similarity. In Proceedings of KDD ’02, pages 538–543, New York, NY, USA, 2002. ACM.</a:t>
            </a:r>
          </a:p>
          <a:p>
            <a:pPr marL="0" indent="0" eaLnBrk="1" hangingPunct="1">
              <a:lnSpc>
                <a:spcPct val="100000"/>
              </a:lnSpc>
              <a:spcAft>
                <a:spcPts val="600"/>
              </a:spcAft>
              <a:buClrTx/>
              <a:buFontTx/>
              <a:buNone/>
              <a:defRPr/>
            </a:pPr>
            <a:r>
              <a:rPr lang="en-US" sz="1400" dirty="0" smtClean="0"/>
              <a:t>(Kleinberg 1999) J. M. Kleinberg. Authoritative sources in a hyperlinked environment. Journal of the ACM, 46(5):604–632, 1999.</a:t>
            </a:r>
            <a:endParaRPr lang="en-US" sz="1400" kern="1200" dirty="0" smtClean="0">
              <a:solidFill>
                <a:srgbClr val="000000"/>
              </a:solidFill>
              <a:ea typeface="Arial" charset="0"/>
              <a:cs typeface="Arial" charset="0"/>
            </a:endParaRPr>
          </a:p>
          <a:p>
            <a:pPr marL="0" indent="0" eaLnBrk="1" hangingPunct="1">
              <a:lnSpc>
                <a:spcPct val="100000"/>
              </a:lnSpc>
              <a:spcAft>
                <a:spcPts val="600"/>
              </a:spcAft>
              <a:buClrTx/>
              <a:buFontTx/>
              <a:buNone/>
              <a:defRPr/>
            </a:pPr>
            <a:r>
              <a:rPr lang="en-US" sz="1400" kern="12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(Mayfield 2006) R. Mayfield. Power-law of participation. April 2006. </a:t>
            </a:r>
            <a:r>
              <a:rPr lang="en-US" sz="1400" kern="1200" dirty="0" smtClean="0">
                <a:solidFill>
                  <a:srgbClr val="000000"/>
                </a:solidFill>
                <a:ea typeface="Arial" charset="0"/>
                <a:cs typeface="Arial" charset="0"/>
                <a:hlinkClick r:id="rId6"/>
              </a:rPr>
              <a:t>http://ross.typepad.com/blog/2006/04/power_law_of_pa.html</a:t>
            </a:r>
            <a:r>
              <a:rPr lang="en-US" sz="1400" kern="12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 </a:t>
            </a:r>
          </a:p>
          <a:p>
            <a:pPr marL="0" indent="0" eaLnBrk="1" hangingPunct="1">
              <a:lnSpc>
                <a:spcPct val="100000"/>
              </a:lnSpc>
              <a:spcAft>
                <a:spcPts val="600"/>
              </a:spcAft>
              <a:buClrTx/>
              <a:buFontTx/>
              <a:buNone/>
              <a:defRPr/>
            </a:pPr>
            <a:r>
              <a:rPr lang="en-US" sz="1400" kern="12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(Vander </a:t>
            </a:r>
            <a:r>
              <a:rPr lang="en-US" sz="1400" kern="1200" dirty="0" err="1" smtClean="0">
                <a:solidFill>
                  <a:srgbClr val="000000"/>
                </a:solidFill>
                <a:ea typeface="Arial" charset="0"/>
                <a:cs typeface="Arial" charset="0"/>
              </a:rPr>
              <a:t>Wal</a:t>
            </a:r>
            <a:r>
              <a:rPr lang="en-US" sz="1400" kern="12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 2005) T. Vander </a:t>
            </a:r>
            <a:r>
              <a:rPr lang="en-US" sz="1400" kern="1200" dirty="0" err="1" smtClean="0">
                <a:solidFill>
                  <a:srgbClr val="000000"/>
                </a:solidFill>
                <a:ea typeface="Arial" charset="0"/>
                <a:cs typeface="Arial" charset="0"/>
              </a:rPr>
              <a:t>Wal</a:t>
            </a:r>
            <a:r>
              <a:rPr lang="en-US" sz="1400" kern="12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. Explaining and showing broad and narrow </a:t>
            </a:r>
            <a:r>
              <a:rPr lang="en-US" sz="1400" kern="1200" dirty="0" err="1" smtClean="0">
                <a:solidFill>
                  <a:srgbClr val="000000"/>
                </a:solidFill>
                <a:ea typeface="Arial" charset="0"/>
                <a:cs typeface="Arial" charset="0"/>
              </a:rPr>
              <a:t>folksonomies</a:t>
            </a:r>
            <a:r>
              <a:rPr lang="en-US" sz="1400" kern="12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. 2005 </a:t>
            </a:r>
            <a:r>
              <a:rPr lang="en-US" sz="1400" kern="1200" dirty="0" smtClean="0">
                <a:solidFill>
                  <a:srgbClr val="000000"/>
                </a:solidFill>
                <a:ea typeface="Arial" charset="0"/>
                <a:cs typeface="Arial" charset="0"/>
                <a:hlinkClick r:id="rId7"/>
              </a:rPr>
              <a:t>http://www.vanderwal.net/random/entrysel.php?blog=1635</a:t>
            </a:r>
            <a:r>
              <a:rPr lang="en-US" sz="1400" kern="12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 </a:t>
            </a:r>
          </a:p>
          <a:p>
            <a:pPr marL="0" indent="0" eaLnBrk="1" hangingPunct="1">
              <a:lnSpc>
                <a:spcPct val="100000"/>
              </a:lnSpc>
              <a:spcAft>
                <a:spcPts val="600"/>
              </a:spcAft>
              <a:buClrTx/>
              <a:buFontTx/>
              <a:buNone/>
              <a:defRPr/>
            </a:pPr>
            <a:r>
              <a:rPr lang="en-US" sz="1400" dirty="0" smtClean="0"/>
              <a:t>(Wu et al. 2006) H. Wu, M. </a:t>
            </a:r>
            <a:r>
              <a:rPr lang="en-US" sz="1400" dirty="0" err="1" smtClean="0"/>
              <a:t>Zubair</a:t>
            </a:r>
            <a:r>
              <a:rPr lang="en-US" sz="1400" dirty="0" smtClean="0"/>
              <a:t>, and K. </a:t>
            </a:r>
            <a:r>
              <a:rPr lang="en-US" sz="1400" dirty="0" err="1" smtClean="0"/>
              <a:t>Maly</a:t>
            </a:r>
            <a:r>
              <a:rPr lang="en-US" sz="1400" dirty="0" smtClean="0"/>
              <a:t>. Harvesting social knowledge from </a:t>
            </a:r>
            <a:r>
              <a:rPr lang="en-US" sz="1400" dirty="0" err="1" smtClean="0"/>
              <a:t>folksonomies</a:t>
            </a:r>
            <a:r>
              <a:rPr lang="en-US" sz="1400" dirty="0" smtClean="0"/>
              <a:t>. In Proceedings of the seventeenth conference on Hypertext and hypermedia (HYPERTEXT ’06), pages 111–114, New York, NY, USA, 2006. ACM Press.</a:t>
            </a:r>
            <a:endParaRPr lang="en-US" sz="1400" kern="1200" dirty="0" smtClean="0">
              <a:solidFill>
                <a:srgbClr val="000000"/>
              </a:solidFill>
              <a:ea typeface="Arial" charset="0"/>
              <a:cs typeface="Arial" charset="0"/>
            </a:endParaRPr>
          </a:p>
          <a:p>
            <a:pPr marL="0" indent="0" eaLnBrk="1" hangingPunct="1">
              <a:lnSpc>
                <a:spcPct val="100000"/>
              </a:lnSpc>
              <a:spcAft>
                <a:spcPts val="600"/>
              </a:spcAft>
              <a:buClrTx/>
              <a:buFontTx/>
              <a:buNone/>
              <a:defRPr/>
            </a:pPr>
            <a:endParaRPr lang="en-US" sz="1400" kern="1200" dirty="0" smtClean="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Overlay UM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Overlay models are among the oldest and have often been used for modeling student </a:t>
            </a:r>
            <a:r>
              <a:rPr lang="en-US" b="1" smtClean="0"/>
              <a:t>knowledge</a:t>
            </a:r>
            <a:r>
              <a:rPr lang="en-US" smtClean="0"/>
              <a:t>.</a:t>
            </a:r>
          </a:p>
          <a:p>
            <a:endParaRPr lang="en-US" smtClean="0"/>
          </a:p>
          <a:p>
            <a:r>
              <a:rPr lang="en-US" smtClean="0"/>
              <a:t>In an overlay model, the user is characterized in terms of domain </a:t>
            </a:r>
            <a:r>
              <a:rPr lang="en-US" b="1" smtClean="0"/>
              <a:t>concepts</a:t>
            </a:r>
            <a:r>
              <a:rPr lang="en-US" smtClean="0"/>
              <a:t>, typically given by experts, and </a:t>
            </a:r>
            <a:r>
              <a:rPr lang="en-US" b="1" smtClean="0"/>
              <a:t>hypotheses</a:t>
            </a:r>
            <a:r>
              <a:rPr lang="en-US" smtClean="0"/>
              <a:t> regarding the user’s knowledge about these concepts. </a:t>
            </a:r>
          </a:p>
          <a:p>
            <a:endParaRPr lang="en-US" smtClean="0"/>
          </a:p>
          <a:p>
            <a:r>
              <a:rPr lang="en-US" smtClean="0"/>
              <a:t>Often, this leads to the use of </a:t>
            </a:r>
            <a:r>
              <a:rPr lang="en-US" b="1" smtClean="0"/>
              <a:t>concept-value</a:t>
            </a:r>
            <a:r>
              <a:rPr lang="en-US" smtClean="0"/>
              <a:t> pairs.</a:t>
            </a:r>
          </a:p>
          <a:p>
            <a:endParaRPr lang="en-US" smtClean="0"/>
          </a:p>
          <a:p>
            <a:r>
              <a:rPr lang="en-US" b="1" u="sng" smtClean="0"/>
              <a:t>Question</a:t>
            </a:r>
            <a:r>
              <a:rPr lang="en-US" smtClean="0"/>
              <a:t>: Can you give examples for overlay modeling?</a:t>
            </a:r>
            <a:endParaRPr lang="en-US" b="1" u="sng" smtClean="0"/>
          </a:p>
          <a:p>
            <a:endParaRPr lang="en-US" smtClean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Customizing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>
          <a:xfrm>
            <a:off x="933450" y="1828800"/>
            <a:ext cx="7138988" cy="3506788"/>
          </a:xfrm>
        </p:spPr>
        <p:txBody>
          <a:bodyPr/>
          <a:lstStyle/>
          <a:p>
            <a:r>
              <a:rPr lang="en-US" smtClean="0"/>
              <a:t>With customizing a user explicitly provides some elements of a user profile herself, e.g. through a form.</a:t>
            </a:r>
          </a:p>
          <a:p>
            <a:endParaRPr lang="en-US" smtClean="0"/>
          </a:p>
          <a:p>
            <a:r>
              <a:rPr lang="en-US" smtClean="0"/>
              <a:t>Thus, the system can exploit a user profile that the user can configure, tune, and change herself.</a:t>
            </a:r>
          </a:p>
          <a:p>
            <a:endParaRPr lang="en-US" smtClean="0"/>
          </a:p>
          <a:p>
            <a:r>
              <a:rPr lang="en-US" smtClean="0"/>
              <a:t>Examples: personal data, preferences.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User model elicitation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>
          <a:xfrm>
            <a:off x="933450" y="1828800"/>
            <a:ext cx="7138988" cy="3506788"/>
          </a:xfrm>
        </p:spPr>
        <p:txBody>
          <a:bodyPr/>
          <a:lstStyle/>
          <a:p>
            <a:r>
              <a:rPr lang="en-US" b="1" smtClean="0"/>
              <a:t>Ask</a:t>
            </a:r>
            <a:r>
              <a:rPr lang="en-US" smtClean="0"/>
              <a:t> the user explicitly (and learn).</a:t>
            </a:r>
          </a:p>
          <a:p>
            <a:pPr lvl="1"/>
            <a:r>
              <a:rPr lang="en-US" smtClean="0">
                <a:cs typeface="ＭＳ Ｐゴシック" charset="-128"/>
              </a:rPr>
              <a:t>NLP, intelligent dialogues.</a:t>
            </a:r>
          </a:p>
          <a:p>
            <a:pPr lvl="1"/>
            <a:r>
              <a:rPr lang="en-US" smtClean="0">
                <a:cs typeface="ＭＳ Ｐゴシック" charset="-128"/>
              </a:rPr>
              <a:t>Bayesian networks, Hidden Markov models, etc.</a:t>
            </a:r>
          </a:p>
          <a:p>
            <a:endParaRPr lang="en-US" smtClean="0"/>
          </a:p>
          <a:p>
            <a:r>
              <a:rPr lang="en-US" b="1" smtClean="0"/>
              <a:t>Observe</a:t>
            </a:r>
            <a:r>
              <a:rPr lang="en-US" smtClean="0"/>
              <a:t> the user (and learn).</a:t>
            </a:r>
          </a:p>
          <a:p>
            <a:pPr lvl="1"/>
            <a:r>
              <a:rPr lang="en-US" smtClean="0">
                <a:cs typeface="ＭＳ Ｐゴシック" charset="-128"/>
              </a:rPr>
              <a:t>Logs, machine learning.</a:t>
            </a:r>
          </a:p>
          <a:p>
            <a:pPr lvl="1"/>
            <a:r>
              <a:rPr lang="en-US" smtClean="0">
                <a:cs typeface="ＭＳ Ｐゴシック" charset="-128"/>
              </a:rPr>
              <a:t>Clustering, classification, data mining, etc.</a:t>
            </a:r>
          </a:p>
          <a:p>
            <a:endParaRPr lang="en-US" smtClean="0"/>
          </a:p>
          <a:p>
            <a:r>
              <a:rPr lang="en-US" b="1" smtClean="0"/>
              <a:t>Interactive</a:t>
            </a:r>
            <a:r>
              <a:rPr lang="en-US" smtClean="0"/>
              <a:t> user modeling.</a:t>
            </a:r>
          </a:p>
          <a:p>
            <a:pPr lvl="1"/>
            <a:r>
              <a:rPr lang="en-US" smtClean="0">
                <a:cs typeface="ＭＳ Ｐゴシック" charset="-128"/>
              </a:rPr>
              <a:t>The user does it herself.</a:t>
            </a:r>
          </a:p>
          <a:p>
            <a:pPr lvl="1"/>
            <a:r>
              <a:rPr lang="en-US" b="1" smtClean="0">
                <a:cs typeface="ＭＳ Ｐゴシック" charset="-128"/>
              </a:rPr>
              <a:t>Scrutability</a:t>
            </a:r>
            <a:r>
              <a:rPr lang="en-US" smtClean="0">
                <a:cs typeface="ＭＳ Ｐゴシック" charset="-128"/>
              </a:rPr>
              <a:t>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0" indent="0"/>
            <a:r>
              <a:rPr lang="en-US" smtClean="0"/>
              <a:t>Adaptation</a:t>
            </a:r>
          </a:p>
        </p:txBody>
      </p:sp>
      <p:sp>
        <p:nvSpPr>
          <p:cNvPr id="36867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crowd-listening-60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2388"/>
            <a:ext cx="9274175" cy="691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3754438" y="1209675"/>
            <a:ext cx="3705225" cy="3176588"/>
            <a:chOff x="10547350" y="1507331"/>
            <a:chExt cx="7250002" cy="5562600"/>
          </a:xfrm>
        </p:grpSpPr>
        <p:sp>
          <p:nvSpPr>
            <p:cNvPr id="5" name="Rectangle 4"/>
            <p:cNvSpPr/>
            <p:nvPr/>
          </p:nvSpPr>
          <p:spPr bwMode="auto">
            <a:xfrm>
              <a:off x="10547350" y="1507331"/>
              <a:ext cx="7010819" cy="5562600"/>
            </a:xfrm>
            <a:prstGeom prst="rect">
              <a:avLst/>
            </a:prstGeom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>
              <a:prstTxWarp prst="textNoShape">
                <a:avLst/>
              </a:prstTxWarp>
            </a:bodyPr>
            <a:lstStyle/>
            <a:p>
              <a:pPr algn="r" defTabSz="489295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pic>
          <p:nvPicPr>
            <p:cNvPr id="21535" name="Picture 25" descr="facebook-logo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814550" y="1735931"/>
              <a:ext cx="2563043" cy="1025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36" name="Picture 6" descr="nathan_lane-710304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0623550" y="1735931"/>
              <a:ext cx="3663696" cy="2261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37" name="TextBox 7"/>
            <p:cNvSpPr txBox="1">
              <a:spLocks noChangeArrowheads="1"/>
            </p:cNvSpPr>
            <p:nvPr/>
          </p:nvSpPr>
          <p:spPr bwMode="auto">
            <a:xfrm>
              <a:off x="10775950" y="4021930"/>
              <a:ext cx="7021402" cy="27479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/>
                <a:t>Name: John van Bommel</a:t>
              </a:r>
            </a:p>
            <a:p>
              <a:pPr algn="l"/>
              <a:r>
                <a:rPr lang="en-US"/>
                <a:t>Age: 49</a:t>
              </a:r>
            </a:p>
            <a:p>
              <a:pPr algn="l"/>
              <a:r>
                <a:rPr lang="en-US"/>
                <a:t>Hometwon: London</a:t>
              </a:r>
            </a:p>
            <a:p>
              <a:pPr algn="l"/>
              <a:r>
                <a:rPr lang="en-US"/>
                <a:t>Hobbies: rowing, music  </a:t>
              </a:r>
            </a:p>
          </p:txBody>
        </p:sp>
      </p:grpSp>
      <p:grpSp>
        <p:nvGrpSpPr>
          <p:cNvPr id="3" name="Group 35"/>
          <p:cNvGrpSpPr>
            <a:grpSpLocks/>
          </p:cNvGrpSpPr>
          <p:nvPr/>
        </p:nvGrpSpPr>
        <p:grpSpPr bwMode="auto">
          <a:xfrm>
            <a:off x="4845050" y="1992313"/>
            <a:ext cx="3621088" cy="3221037"/>
            <a:chOff x="-2406650" y="6917531"/>
            <a:chExt cx="7085809" cy="5638800"/>
          </a:xfrm>
        </p:grpSpPr>
        <p:sp>
          <p:nvSpPr>
            <p:cNvPr id="27" name="Rectangle 26"/>
            <p:cNvSpPr/>
            <p:nvPr/>
          </p:nvSpPr>
          <p:spPr bwMode="auto">
            <a:xfrm>
              <a:off x="-2406650" y="6992566"/>
              <a:ext cx="7011254" cy="5563765"/>
            </a:xfrm>
            <a:prstGeom prst="rect">
              <a:avLst/>
            </a:prstGeom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>
              <a:prstTxWarp prst="textNoShape">
                <a:avLst/>
              </a:prstTxWarp>
            </a:bodyPr>
            <a:lstStyle/>
            <a:p>
              <a:pPr algn="r" defTabSz="489295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pic>
          <p:nvPicPr>
            <p:cNvPr id="21528" name="Picture 28" descr="nathan_lane-710304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2330450" y="7222331"/>
              <a:ext cx="3663696" cy="2261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29" name="TextBox 29"/>
            <p:cNvSpPr txBox="1">
              <a:spLocks noChangeArrowheads="1"/>
            </p:cNvSpPr>
            <p:nvPr/>
          </p:nvSpPr>
          <p:spPr bwMode="auto">
            <a:xfrm>
              <a:off x="-730251" y="10005000"/>
              <a:ext cx="5257800" cy="11854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900"/>
                <a:t>Listened to Jamie Cullum</a:t>
              </a:r>
            </a:p>
          </p:txBody>
        </p:sp>
        <p:pic>
          <p:nvPicPr>
            <p:cNvPr id="21530" name="Picture 23" descr="Last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479550" y="6917531"/>
              <a:ext cx="3199609" cy="182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31" name="Picture 32" descr="jamie.jpe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-2101850" y="9736931"/>
              <a:ext cx="1219200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32" name="Picture 33" descr="nils-wuelker-safely-falling.jpg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-2101850" y="11260931"/>
              <a:ext cx="1223168" cy="1223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33" name="TextBox 34"/>
            <p:cNvSpPr txBox="1">
              <a:spLocks noChangeArrowheads="1"/>
            </p:cNvSpPr>
            <p:nvPr/>
          </p:nvSpPr>
          <p:spPr bwMode="auto">
            <a:xfrm>
              <a:off x="-730251" y="11359933"/>
              <a:ext cx="5257800" cy="11854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900"/>
                <a:t>Listened to Nils Wuelker</a:t>
              </a:r>
            </a:p>
          </p:txBody>
        </p:sp>
      </p:grpSp>
      <p:sp>
        <p:nvSpPr>
          <p:cNvPr id="37" name="Title 1"/>
          <p:cNvSpPr txBox="1">
            <a:spLocks/>
          </p:cNvSpPr>
          <p:nvPr/>
        </p:nvSpPr>
        <p:spPr bwMode="auto">
          <a:xfrm>
            <a:off x="911225" y="252413"/>
            <a:ext cx="7659688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prstTxWarp prst="textNoShape">
              <a:avLst/>
            </a:prstTxWarp>
          </a:bodyPr>
          <a:lstStyle/>
          <a:p>
            <a:pPr marL="857108" indent="-857108" defTabSz="489295" eaLnBrk="0" hangingPunct="0">
              <a:defRPr/>
            </a:pPr>
            <a:r>
              <a:rPr lang="en-US" sz="3200" b="1" kern="0" dirty="0">
                <a:solidFill>
                  <a:schemeClr val="bg1"/>
                </a:solidFill>
                <a:latin typeface="+mn-lt"/>
                <a:ea typeface="ＭＳ Ｐゴシック" charset="-128"/>
                <a:cs typeface="ＭＳ Ｐゴシック" charset="-128"/>
              </a:rPr>
              <a:t>The Social Web</a:t>
            </a:r>
          </a:p>
        </p:txBody>
      </p:sp>
      <p:grpSp>
        <p:nvGrpSpPr>
          <p:cNvPr id="4" name="Group 38"/>
          <p:cNvGrpSpPr>
            <a:grpSpLocks/>
          </p:cNvGrpSpPr>
          <p:nvPr/>
        </p:nvGrpSpPr>
        <p:grpSpPr bwMode="auto">
          <a:xfrm>
            <a:off x="5662613" y="2994025"/>
            <a:ext cx="3581400" cy="3176588"/>
            <a:chOff x="336550" y="3336131"/>
            <a:chExt cx="7010400" cy="5562600"/>
          </a:xfrm>
        </p:grpSpPr>
        <p:sp>
          <p:nvSpPr>
            <p:cNvPr id="40" name="Rectangle 39"/>
            <p:cNvSpPr/>
            <p:nvPr/>
          </p:nvSpPr>
          <p:spPr bwMode="auto">
            <a:xfrm>
              <a:off x="336550" y="3336131"/>
              <a:ext cx="7010400" cy="5562600"/>
            </a:xfrm>
            <a:prstGeom prst="rect">
              <a:avLst/>
            </a:prstGeom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>
              <a:prstTxWarp prst="textNoShape">
                <a:avLst/>
              </a:prstTxWarp>
            </a:bodyPr>
            <a:lstStyle/>
            <a:p>
              <a:pPr algn="r" defTabSz="489295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pic>
          <p:nvPicPr>
            <p:cNvPr id="21522" name="Picture 40" descr="nathan_lane-710304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12750" y="3564731"/>
              <a:ext cx="3663696" cy="2261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23" name="Picture 41" descr="twitter.png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146550" y="3488531"/>
              <a:ext cx="1353766" cy="13537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24" name="Picture 20" descr="twitter_logo_header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4375150" y="5012531"/>
              <a:ext cx="2673496" cy="6585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" name="Rounded Rectangle 43"/>
            <p:cNvSpPr/>
            <p:nvPr/>
          </p:nvSpPr>
          <p:spPr bwMode="auto">
            <a:xfrm>
              <a:off x="488814" y="6154959"/>
              <a:ext cx="6705870" cy="99242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US" sz="2100" dirty="0">
                  <a:latin typeface="Tahoma" pitchFamily="-112" charset="0"/>
                  <a:ea typeface="Arial" pitchFamily="-112" charset="0"/>
                  <a:cs typeface="Arial" pitchFamily="-112" charset="0"/>
                </a:rPr>
                <a:t>I like this http://bit.ly/4Gfd2</a:t>
              </a:r>
            </a:p>
          </p:txBody>
        </p:sp>
        <p:sp>
          <p:nvSpPr>
            <p:cNvPr id="45" name="Rounded Rectangle 44"/>
            <p:cNvSpPr/>
            <p:nvPr/>
          </p:nvSpPr>
          <p:spPr bwMode="auto">
            <a:xfrm>
              <a:off x="488814" y="7375341"/>
              <a:ext cx="6705870" cy="137049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algn="l">
                <a:defRPr/>
              </a:pPr>
              <a:r>
                <a:rPr lang="en-US" sz="2100" dirty="0">
                  <a:latin typeface="Tahoma" pitchFamily="-112" charset="0"/>
                  <a:ea typeface="Arial" pitchFamily="-112" charset="0"/>
                  <a:cs typeface="Arial" pitchFamily="-112" charset="0"/>
                </a:rPr>
                <a:t>I agree with @bluebird23. This is an #</a:t>
              </a:r>
              <a:r>
                <a:rPr lang="en-US" sz="2100" dirty="0" err="1">
                  <a:latin typeface="Tahoma" pitchFamily="-112" charset="0"/>
                  <a:ea typeface="Arial" pitchFamily="-112" charset="0"/>
                  <a:cs typeface="Arial" pitchFamily="-112" charset="0"/>
                </a:rPr>
                <a:t>epicfail</a:t>
              </a:r>
              <a:r>
                <a:rPr lang="en-US" sz="2100" dirty="0">
                  <a:latin typeface="Tahoma" pitchFamily="-112" charset="0"/>
                  <a:ea typeface="Arial" pitchFamily="-112" charset="0"/>
                  <a:cs typeface="Arial" pitchFamily="-112" charset="0"/>
                </a:rPr>
                <a:t>?</a:t>
              </a:r>
            </a:p>
          </p:txBody>
        </p:sp>
      </p:grpSp>
      <p:grpSp>
        <p:nvGrpSpPr>
          <p:cNvPr id="6" name="Group 55"/>
          <p:cNvGrpSpPr>
            <a:grpSpLocks/>
          </p:cNvGrpSpPr>
          <p:nvPr/>
        </p:nvGrpSpPr>
        <p:grpSpPr bwMode="auto">
          <a:xfrm>
            <a:off x="133350" y="1252538"/>
            <a:ext cx="3232150" cy="2960687"/>
            <a:chOff x="260350" y="2193131"/>
            <a:chExt cx="6324600" cy="5181600"/>
          </a:xfrm>
        </p:grpSpPr>
        <p:sp>
          <p:nvSpPr>
            <p:cNvPr id="21518" name="Oval 37"/>
            <p:cNvSpPr>
              <a:spLocks noChangeArrowheads="1"/>
            </p:cNvSpPr>
            <p:nvPr/>
          </p:nvSpPr>
          <p:spPr bwMode="auto">
            <a:xfrm>
              <a:off x="793750" y="6688931"/>
              <a:ext cx="685800" cy="685800"/>
            </a:xfrm>
            <a:prstGeom prst="ellipse">
              <a:avLst/>
            </a:prstGeom>
            <a:noFill/>
            <a:ln w="1270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r" defTabSz="488950"/>
              <a:endParaRPr lang="en-US" sz="1200"/>
            </a:p>
          </p:txBody>
        </p:sp>
        <p:cxnSp>
          <p:nvCxnSpPr>
            <p:cNvPr id="21519" name="Straight Arrow Connector 46"/>
            <p:cNvCxnSpPr>
              <a:cxnSpLocks noChangeShapeType="1"/>
            </p:cNvCxnSpPr>
            <p:nvPr/>
          </p:nvCxnSpPr>
          <p:spPr bwMode="auto">
            <a:xfrm rot="5400000">
              <a:off x="-500856" y="4859337"/>
              <a:ext cx="3352800" cy="1588"/>
            </a:xfrm>
            <a:prstGeom prst="straightConnector1">
              <a:avLst/>
            </a:prstGeom>
            <a:noFill/>
            <a:ln w="1270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21520" name="Rectangle 47"/>
            <p:cNvSpPr>
              <a:spLocks noChangeArrowheads="1"/>
            </p:cNvSpPr>
            <p:nvPr/>
          </p:nvSpPr>
          <p:spPr bwMode="auto">
            <a:xfrm>
              <a:off x="260350" y="2193131"/>
              <a:ext cx="6324600" cy="2286000"/>
            </a:xfrm>
            <a:prstGeom prst="rect">
              <a:avLst/>
            </a:prstGeom>
            <a:solidFill>
              <a:schemeClr val="bg1"/>
            </a:solidFill>
            <a:ln w="1270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pPr algn="l" defTabSz="488950"/>
              <a:r>
                <a:rPr lang="en-US" sz="2000" dirty="0"/>
                <a:t> Who is this? What are his </a:t>
              </a:r>
            </a:p>
            <a:p>
              <a:pPr algn="l" defTabSz="488950"/>
              <a:r>
                <a:rPr lang="en-US" sz="2000" dirty="0"/>
                <a:t> personal demands? How </a:t>
              </a:r>
            </a:p>
            <a:p>
              <a:pPr algn="l" defTabSz="488950"/>
              <a:r>
                <a:rPr lang="en-US" sz="2000" dirty="0"/>
                <a:t> can we make him happy?</a:t>
              </a:r>
            </a:p>
          </p:txBody>
        </p:sp>
      </p:grpSp>
      <p:grpSp>
        <p:nvGrpSpPr>
          <p:cNvPr id="7" name="Group 50"/>
          <p:cNvGrpSpPr>
            <a:grpSpLocks/>
          </p:cNvGrpSpPr>
          <p:nvPr/>
        </p:nvGrpSpPr>
        <p:grpSpPr bwMode="auto">
          <a:xfrm>
            <a:off x="2468563" y="1862138"/>
            <a:ext cx="4581525" cy="4733925"/>
            <a:chOff x="3610372" y="1659184"/>
            <a:chExt cx="11479135" cy="10346532"/>
          </a:xfrm>
        </p:grpSpPr>
        <p:pic>
          <p:nvPicPr>
            <p:cNvPr id="21516" name="Picture 48" descr="information-overload1.jpg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3610372" y="1659184"/>
              <a:ext cx="11479135" cy="103465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17" name="Picture 49" descr="head.png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8879395" y="4797919"/>
              <a:ext cx="1543050" cy="1555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2" name="Oval Callout 51"/>
          <p:cNvSpPr>
            <a:spLocks noChangeArrowheads="1"/>
          </p:cNvSpPr>
          <p:nvPr/>
        </p:nvSpPr>
        <p:spPr bwMode="auto">
          <a:xfrm>
            <a:off x="4883150" y="1209675"/>
            <a:ext cx="3543300" cy="1957388"/>
          </a:xfrm>
          <a:prstGeom prst="wedgeEllipseCallout">
            <a:avLst>
              <a:gd name="adj1" fmla="val -39148"/>
              <a:gd name="adj2" fmla="val 67685"/>
            </a:avLst>
          </a:prstGeom>
          <a:solidFill>
            <a:schemeClr val="bg1"/>
          </a:solidFill>
          <a:ln w="127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48930" tIns="24465" rIns="48930" bIns="24465" anchor="ctr">
            <a:prstTxWarp prst="textNoShape">
              <a:avLst/>
            </a:prstTxWarp>
          </a:bodyPr>
          <a:lstStyle/>
          <a:p>
            <a:pPr defTabSz="488950"/>
            <a:r>
              <a:rPr lang="en-US" sz="2100"/>
              <a:t>Give me news that are now of interest for me! ;-)</a:t>
            </a:r>
          </a:p>
        </p:txBody>
      </p:sp>
      <p:sp>
        <p:nvSpPr>
          <p:cNvPr id="54" name="Oval Callout 53"/>
          <p:cNvSpPr>
            <a:spLocks noChangeArrowheads="1"/>
          </p:cNvSpPr>
          <p:nvPr/>
        </p:nvSpPr>
        <p:spPr bwMode="auto">
          <a:xfrm>
            <a:off x="406400" y="2079625"/>
            <a:ext cx="3543300" cy="1958975"/>
          </a:xfrm>
          <a:prstGeom prst="wedgeEllipseCallout">
            <a:avLst>
              <a:gd name="adj1" fmla="val 62315"/>
              <a:gd name="adj2" fmla="val 36579"/>
            </a:avLst>
          </a:prstGeom>
          <a:solidFill>
            <a:schemeClr val="bg1"/>
          </a:solidFill>
          <a:ln w="127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48930" tIns="24465" rIns="48930" bIns="24465" anchor="ctr">
            <a:prstTxWarp prst="textNoShape">
              <a:avLst/>
            </a:prstTxWarp>
          </a:bodyPr>
          <a:lstStyle/>
          <a:p>
            <a:pPr defTabSz="488950"/>
            <a:r>
              <a:rPr lang="en-US" sz="2100" dirty="0"/>
              <a:t>Recommend me some Web sites that help me now!</a:t>
            </a:r>
          </a:p>
        </p:txBody>
      </p:sp>
      <p:sp>
        <p:nvSpPr>
          <p:cNvPr id="55" name="Oval Callout 54"/>
          <p:cNvSpPr>
            <a:spLocks noChangeArrowheads="1"/>
          </p:cNvSpPr>
          <p:nvPr/>
        </p:nvSpPr>
        <p:spPr bwMode="auto">
          <a:xfrm>
            <a:off x="5116513" y="4560888"/>
            <a:ext cx="3543300" cy="1958975"/>
          </a:xfrm>
          <a:prstGeom prst="wedgeEllipseCallout">
            <a:avLst>
              <a:gd name="adj1" fmla="val -45009"/>
              <a:gd name="adj2" fmla="val -66370"/>
            </a:avLst>
          </a:prstGeom>
          <a:solidFill>
            <a:schemeClr val="bg1"/>
          </a:solidFill>
          <a:ln w="127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48930" tIns="24465" rIns="48930" bIns="24465" anchor="ctr">
            <a:prstTxWarp prst="textNoShape">
              <a:avLst/>
            </a:prstTxWarp>
          </a:bodyPr>
          <a:lstStyle/>
          <a:p>
            <a:pPr defTabSz="488950"/>
            <a:r>
              <a:rPr lang="en-US" sz="2100"/>
              <a:t>Help me to tackle the information overload on the Web!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4" grpId="0" animBg="1"/>
      <p:bldP spid="5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Adaptation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Knowing the user, this knowledge can be applied to </a:t>
            </a:r>
            <a:r>
              <a:rPr lang="en-US" b="1" smtClean="0"/>
              <a:t>adapt</a:t>
            </a:r>
            <a:r>
              <a:rPr lang="en-US" smtClean="0"/>
              <a:t> a system or interface to the user.</a:t>
            </a:r>
          </a:p>
          <a:p>
            <a:endParaRPr lang="en-US" smtClean="0"/>
          </a:p>
          <a:p>
            <a:r>
              <a:rPr lang="en-US" b="1" smtClean="0"/>
              <a:t>Adaptation</a:t>
            </a:r>
            <a:r>
              <a:rPr lang="en-US" smtClean="0"/>
              <a:t>, or user-adaptation, concerns the exploitation of the knowledge about users to improve the functionality and experience (of a system or interface).</a:t>
            </a:r>
            <a:endParaRPr lang="en-US" b="1" smtClean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User-adaptive system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smtClean="0"/>
              <a:t>Definition</a:t>
            </a:r>
            <a:r>
              <a:rPr lang="en-US" smtClean="0"/>
              <a:t>: A </a:t>
            </a:r>
            <a:r>
              <a:rPr lang="en-US" b="1" i="1" smtClean="0"/>
              <a:t>user-adaptive system </a:t>
            </a:r>
            <a:r>
              <a:rPr lang="en-US" smtClean="0"/>
              <a:t>is a system that adapts itself to a specific user.</a:t>
            </a:r>
          </a:p>
          <a:p>
            <a:endParaRPr lang="en-US" smtClean="0"/>
          </a:p>
          <a:p>
            <a:r>
              <a:rPr lang="en-US" smtClean="0"/>
              <a:t>Often, a user-adaptive system (or adaptive system, in short) uses </a:t>
            </a:r>
            <a:r>
              <a:rPr lang="en-US" b="1" smtClean="0"/>
              <a:t>user profiles </a:t>
            </a:r>
            <a:r>
              <a:rPr lang="en-US" smtClean="0"/>
              <a:t>to base its adaptation on.</a:t>
            </a:r>
          </a:p>
          <a:p>
            <a:endParaRPr lang="en-US" smtClean="0"/>
          </a:p>
          <a:p>
            <a:r>
              <a:rPr lang="en-US" smtClean="0"/>
              <a:t>So, designing an adaptive system implies </a:t>
            </a:r>
            <a:r>
              <a:rPr lang="en-US" b="1" smtClean="0"/>
              <a:t>designing the user modeling</a:t>
            </a:r>
            <a:r>
              <a:rPr lang="en-US" smtClean="0"/>
              <a:t>. This includes deciding on the observations considered, the modeling choices, and the profiles to be used.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User-adaptation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User-adaptation is often used for </a:t>
            </a:r>
            <a:r>
              <a:rPr lang="en-US" b="1" smtClean="0"/>
              <a:t>personalization</a:t>
            </a:r>
            <a:r>
              <a:rPr lang="en-US" smtClean="0"/>
              <a:t>, i.e. making a system appear to function in a personalized way.</a:t>
            </a:r>
          </a:p>
          <a:p>
            <a:endParaRPr lang="en-US" smtClean="0"/>
          </a:p>
          <a:p>
            <a:r>
              <a:rPr lang="en-US" b="1" u="sng" smtClean="0"/>
              <a:t>Question</a:t>
            </a:r>
            <a:r>
              <a:rPr lang="en-US" smtClean="0"/>
              <a:t>: What user profile characteristics would be useful in personalizing the conference’s registration site?</a:t>
            </a:r>
          </a:p>
          <a:p>
            <a:endParaRPr lang="en-US" smtClean="0"/>
          </a:p>
          <a:p>
            <a:r>
              <a:rPr lang="en-US" b="1" u="sng" smtClean="0"/>
              <a:t>Question</a:t>
            </a:r>
            <a:r>
              <a:rPr lang="en-US" smtClean="0"/>
              <a:t>: How would you obtain those characteristics?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Examples: User-adaptation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Device-dependence</a:t>
            </a:r>
          </a:p>
          <a:p>
            <a:r>
              <a:rPr lang="en-US" smtClean="0"/>
              <a:t>Accessibility (disabilities)</a:t>
            </a:r>
          </a:p>
          <a:p>
            <a:r>
              <a:rPr lang="en-US" smtClean="0"/>
              <a:t>Location-dependence</a:t>
            </a:r>
          </a:p>
          <a:p>
            <a:r>
              <a:rPr lang="en-US" smtClean="0"/>
              <a:t>Adaptive workflow</a:t>
            </a:r>
          </a:p>
          <a:p>
            <a:endParaRPr lang="en-US" smtClean="0"/>
          </a:p>
          <a:p>
            <a:r>
              <a:rPr lang="en-US" b="1" u="sng" smtClean="0"/>
              <a:t>Question</a:t>
            </a:r>
            <a:r>
              <a:rPr lang="en-US" smtClean="0"/>
              <a:t>: Can you give concrete examples for interface adaptation, both the adaptation effect as the prior user modeling necessary?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User-adaptive systems</a:t>
            </a:r>
          </a:p>
        </p:txBody>
      </p:sp>
      <p:sp>
        <p:nvSpPr>
          <p:cNvPr id="43011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3012" name="Picture 4" descr="ah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892300"/>
            <a:ext cx="8318500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55372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 smtClean="0">
                <a:solidFill>
                  <a:srgbClr val="7F7F7F"/>
                </a:solidFill>
              </a:rPr>
              <a:t>A. Jameson. Adaptive interfaces and agents. The HCI handbook: fundamentals, evolving technologies and emerging applications, pages 305–330, 2003.</a:t>
            </a:r>
            <a:endParaRPr lang="en-US" sz="1400" dirty="0">
              <a:solidFill>
                <a:srgbClr val="7F7F7F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UM as basis for personalization</a:t>
            </a:r>
          </a:p>
        </p:txBody>
      </p:sp>
      <p:sp>
        <p:nvSpPr>
          <p:cNvPr id="44035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4036" name="Rectangle 7"/>
          <p:cNvSpPr>
            <a:spLocks noChangeArrowheads="1"/>
          </p:cNvSpPr>
          <p:nvPr/>
        </p:nvSpPr>
        <p:spPr bwMode="auto">
          <a:xfrm>
            <a:off x="5610225" y="1828800"/>
            <a:ext cx="1752600" cy="1143000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  <p:txBody>
          <a:bodyPr wrap="none" lIns="51883" tIns="25942" rIns="51883" bIns="2594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Line 14"/>
          <p:cNvSpPr>
            <a:spLocks noChangeShapeType="1"/>
          </p:cNvSpPr>
          <p:nvPr/>
        </p:nvSpPr>
        <p:spPr bwMode="auto">
          <a:xfrm flipV="1">
            <a:off x="3705225" y="2493963"/>
            <a:ext cx="1524000" cy="990600"/>
          </a:xfrm>
          <a:prstGeom prst="line">
            <a:avLst/>
          </a:prstGeom>
          <a:noFill/>
          <a:ln w="381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lg" len="med"/>
            <a:tailEnd type="triangle" w="lg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a typeface="Arial" pitchFamily="-112" charset="0"/>
              <a:cs typeface="Arial" pitchFamily="-112" charset="0"/>
            </a:endParaRPr>
          </a:p>
        </p:txBody>
      </p:sp>
      <p:sp>
        <p:nvSpPr>
          <p:cNvPr id="44038" name="Rectangle 22"/>
          <p:cNvSpPr>
            <a:spLocks noChangeArrowheads="1"/>
          </p:cNvSpPr>
          <p:nvPr/>
        </p:nvSpPr>
        <p:spPr bwMode="auto">
          <a:xfrm>
            <a:off x="6119813" y="2344738"/>
            <a:ext cx="633412" cy="550862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39" name="Rectangle 23"/>
          <p:cNvSpPr>
            <a:spLocks noChangeArrowheads="1"/>
          </p:cNvSpPr>
          <p:nvPr/>
        </p:nvSpPr>
        <p:spPr bwMode="auto">
          <a:xfrm>
            <a:off x="5938838" y="2286000"/>
            <a:ext cx="966787" cy="5540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500">
                <a:solidFill>
                  <a:schemeClr val="tx2"/>
                </a:solidFill>
              </a:rPr>
              <a:t>?</a:t>
            </a:r>
          </a:p>
          <a:p>
            <a:r>
              <a:rPr lang="en-US" sz="1500">
                <a:solidFill>
                  <a:schemeClr val="tx2"/>
                </a:solidFill>
              </a:rPr>
              <a:t>profile</a:t>
            </a:r>
          </a:p>
        </p:txBody>
      </p:sp>
      <p:pic>
        <p:nvPicPr>
          <p:cNvPr id="44040" name="Picture 50" descr="user-crying-ba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01025" y="1905000"/>
            <a:ext cx="866775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1" name="Picture 87" descr="user-lov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01025" y="4572000"/>
            <a:ext cx="838200" cy="85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2" name="Picture 5" descr="user-happ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90825" y="3352800"/>
            <a:ext cx="866775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3" name="Picture 15" descr="logo-google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91225" y="4572000"/>
            <a:ext cx="10255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4" name="Picture 16" descr="logo-sllideshare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86425" y="1871663"/>
            <a:ext cx="1587500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5" name="Rectangle 7"/>
          <p:cNvSpPr>
            <a:spLocks noChangeArrowheads="1"/>
          </p:cNvSpPr>
          <p:nvPr/>
        </p:nvSpPr>
        <p:spPr bwMode="auto">
          <a:xfrm>
            <a:off x="5610225" y="3124200"/>
            <a:ext cx="1752600" cy="1219200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  <p:txBody>
          <a:bodyPr wrap="none" lIns="51883" tIns="25942" rIns="51883" bIns="25942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4046" name="Picture 21" descr="logo-flickr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67425" y="3200400"/>
            <a:ext cx="914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7" name="Rectangle 22"/>
          <p:cNvSpPr>
            <a:spLocks noChangeArrowheads="1"/>
          </p:cNvSpPr>
          <p:nvPr/>
        </p:nvSpPr>
        <p:spPr bwMode="auto">
          <a:xfrm>
            <a:off x="6143625" y="3598863"/>
            <a:ext cx="569913" cy="254000"/>
          </a:xfrm>
          <a:prstGeom prst="rect">
            <a:avLst/>
          </a:prstGeom>
          <a:solidFill>
            <a:srgbClr val="00AD00"/>
          </a:solidFill>
          <a:ln w="63500">
            <a:solidFill>
              <a:srgbClr val="00AD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48" name="Rectangle 22"/>
          <p:cNvSpPr>
            <a:spLocks noChangeArrowheads="1"/>
          </p:cNvSpPr>
          <p:nvPr/>
        </p:nvSpPr>
        <p:spPr bwMode="auto">
          <a:xfrm>
            <a:off x="6119813" y="3581400"/>
            <a:ext cx="633412" cy="627063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49" name="Rectangle 7"/>
          <p:cNvSpPr>
            <a:spLocks noChangeArrowheads="1"/>
          </p:cNvSpPr>
          <p:nvPr/>
        </p:nvSpPr>
        <p:spPr bwMode="auto">
          <a:xfrm>
            <a:off x="5610225" y="4495800"/>
            <a:ext cx="1752600" cy="1219200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  <p:txBody>
          <a:bodyPr wrap="none" lIns="51883" tIns="25942" rIns="51883" bIns="2594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Rectangle 19"/>
          <p:cNvSpPr/>
          <p:nvPr/>
        </p:nvSpPr>
        <p:spPr bwMode="auto">
          <a:xfrm>
            <a:off x="6143625" y="5029200"/>
            <a:ext cx="569913" cy="252413"/>
          </a:xfrm>
          <a:prstGeom prst="rect">
            <a:avLst/>
          </a:prstGeom>
          <a:solidFill>
            <a:schemeClr val="accent2">
              <a:lumMod val="50000"/>
              <a:lumOff val="50000"/>
            </a:schemeClr>
          </a:solidFill>
          <a:ln w="63500" cap="flat" cmpd="sng" algn="ctr">
            <a:solidFill>
              <a:schemeClr val="accent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Tahoma" pitchFamily="-109" charset="0"/>
              <a:ea typeface="Arial" pitchFamily="-112" charset="0"/>
              <a:cs typeface="Arial" pitchFamily="-112" charset="0"/>
            </a:endParaRPr>
          </a:p>
        </p:txBody>
      </p:sp>
      <p:sp>
        <p:nvSpPr>
          <p:cNvPr id="44051" name="Rectangle 22"/>
          <p:cNvSpPr>
            <a:spLocks noChangeArrowheads="1"/>
          </p:cNvSpPr>
          <p:nvPr/>
        </p:nvSpPr>
        <p:spPr bwMode="auto">
          <a:xfrm>
            <a:off x="6119813" y="5011738"/>
            <a:ext cx="633412" cy="627062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22" name="Straight Arrow Connector 21"/>
          <p:cNvCxnSpPr/>
          <p:nvPr/>
        </p:nvCxnSpPr>
        <p:spPr bwMode="auto">
          <a:xfrm>
            <a:off x="7515225" y="2362200"/>
            <a:ext cx="6096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pic>
        <p:nvPicPr>
          <p:cNvPr id="44053" name="Picture 50" descr="user-crying-ba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01025" y="3200400"/>
            <a:ext cx="866775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4" name="Straight Arrow Connector 23"/>
          <p:cNvCxnSpPr/>
          <p:nvPr/>
        </p:nvCxnSpPr>
        <p:spPr bwMode="auto">
          <a:xfrm>
            <a:off x="7515225" y="3657600"/>
            <a:ext cx="6096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>
            <a:off x="7515225" y="5029200"/>
            <a:ext cx="6096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sp>
        <p:nvSpPr>
          <p:cNvPr id="44056" name="Text Box 4"/>
          <p:cNvSpPr txBox="1">
            <a:spLocks noChangeArrowheads="1"/>
          </p:cNvSpPr>
          <p:nvPr/>
        </p:nvSpPr>
        <p:spPr bwMode="auto">
          <a:xfrm>
            <a:off x="3781425" y="3505200"/>
            <a:ext cx="1676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>
                <a:solidFill>
                  <a:schemeClr val="bg2"/>
                </a:solidFill>
                <a:latin typeface="Arial" charset="0"/>
              </a:rPr>
              <a:t>user modeling</a:t>
            </a:r>
          </a:p>
        </p:txBody>
      </p:sp>
      <p:sp>
        <p:nvSpPr>
          <p:cNvPr id="44057" name="Text Box 4"/>
          <p:cNvSpPr txBox="1">
            <a:spLocks noChangeArrowheads="1"/>
          </p:cNvSpPr>
          <p:nvPr/>
        </p:nvSpPr>
        <p:spPr bwMode="auto">
          <a:xfrm rot="-2007650">
            <a:off x="3476625" y="2722563"/>
            <a:ext cx="1676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>
                <a:solidFill>
                  <a:schemeClr val="bg2"/>
                </a:solidFill>
                <a:latin typeface="Arial" charset="0"/>
              </a:rPr>
              <a:t>user modeling</a:t>
            </a:r>
          </a:p>
        </p:txBody>
      </p:sp>
      <p:sp>
        <p:nvSpPr>
          <p:cNvPr id="44058" name="Text Box 4"/>
          <p:cNvSpPr txBox="1">
            <a:spLocks noChangeArrowheads="1"/>
          </p:cNvSpPr>
          <p:nvPr/>
        </p:nvSpPr>
        <p:spPr bwMode="auto">
          <a:xfrm rot="1953171">
            <a:off x="3656013" y="4389438"/>
            <a:ext cx="1676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>
                <a:solidFill>
                  <a:schemeClr val="bg2"/>
                </a:solidFill>
                <a:latin typeface="Arial" charset="0"/>
              </a:rPr>
              <a:t>user modeling</a:t>
            </a:r>
          </a:p>
        </p:txBody>
      </p:sp>
      <p:cxnSp>
        <p:nvCxnSpPr>
          <p:cNvPr id="29" name="Straight Arrow Connector 28"/>
          <p:cNvCxnSpPr/>
          <p:nvPr/>
        </p:nvCxnSpPr>
        <p:spPr bwMode="auto">
          <a:xfrm>
            <a:off x="3705225" y="3886200"/>
            <a:ext cx="18288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30" name="Straight Arrow Connector 29"/>
          <p:cNvCxnSpPr/>
          <p:nvPr/>
        </p:nvCxnSpPr>
        <p:spPr bwMode="auto">
          <a:xfrm>
            <a:off x="3705225" y="4267200"/>
            <a:ext cx="1524000" cy="9906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sp>
        <p:nvSpPr>
          <p:cNvPr id="44061" name="Rectangle 23"/>
          <p:cNvSpPr>
            <a:spLocks noChangeArrowheads="1"/>
          </p:cNvSpPr>
          <p:nvPr/>
        </p:nvSpPr>
        <p:spPr bwMode="auto">
          <a:xfrm>
            <a:off x="5838825" y="3581400"/>
            <a:ext cx="1195388" cy="6302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sz="1500" i="1">
                <a:solidFill>
                  <a:schemeClr val="bg1"/>
                </a:solidFill>
              </a:rPr>
              <a:t>holiday</a:t>
            </a:r>
          </a:p>
          <a:p>
            <a:r>
              <a:rPr lang="en-US" sz="1500">
                <a:solidFill>
                  <a:schemeClr val="tx2"/>
                </a:solidFill>
              </a:rPr>
              <a:t>profile</a:t>
            </a:r>
          </a:p>
        </p:txBody>
      </p:sp>
      <p:sp>
        <p:nvSpPr>
          <p:cNvPr id="44062" name="Rectangle 23"/>
          <p:cNvSpPr>
            <a:spLocks noChangeArrowheads="1"/>
          </p:cNvSpPr>
          <p:nvPr/>
        </p:nvSpPr>
        <p:spPr bwMode="auto">
          <a:xfrm>
            <a:off x="5838825" y="5029200"/>
            <a:ext cx="1195388" cy="6302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sz="1500" i="1">
                <a:solidFill>
                  <a:srgbClr val="FFFFFF"/>
                </a:solidFill>
              </a:rPr>
              <a:t>tech</a:t>
            </a:r>
          </a:p>
          <a:p>
            <a:pPr>
              <a:spcAft>
                <a:spcPts val="600"/>
              </a:spcAft>
            </a:pPr>
            <a:r>
              <a:rPr lang="en-US" sz="1500">
                <a:solidFill>
                  <a:schemeClr val="tx2"/>
                </a:solidFill>
              </a:rPr>
              <a:t>profile</a:t>
            </a:r>
          </a:p>
        </p:txBody>
      </p:sp>
      <p:grpSp>
        <p:nvGrpSpPr>
          <p:cNvPr id="2" name="Group 89"/>
          <p:cNvGrpSpPr>
            <a:grpSpLocks/>
          </p:cNvGrpSpPr>
          <p:nvPr/>
        </p:nvGrpSpPr>
        <p:grpSpPr bwMode="auto">
          <a:xfrm>
            <a:off x="0" y="1828800"/>
            <a:ext cx="3657600" cy="3886200"/>
            <a:chOff x="0" y="1828800"/>
            <a:chExt cx="3656931" cy="3886200"/>
          </a:xfrm>
        </p:grpSpPr>
        <p:sp>
          <p:nvSpPr>
            <p:cNvPr id="44064" name="Rectangle 7"/>
            <p:cNvSpPr>
              <a:spLocks noChangeArrowheads="1"/>
            </p:cNvSpPr>
            <p:nvPr/>
          </p:nvSpPr>
          <p:spPr bwMode="auto">
            <a:xfrm>
              <a:off x="1143000" y="1828800"/>
              <a:ext cx="1752600" cy="1219200"/>
            </a:xfrm>
            <a:prstGeom prst="rect">
              <a:avLst/>
            </a:prstGeom>
            <a:noFill/>
            <a:ln w="3810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lIns="51883" tIns="25942" rIns="51883" bIns="25942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065" name="Rectangle 55"/>
            <p:cNvSpPr>
              <a:spLocks noChangeArrowheads="1"/>
            </p:cNvSpPr>
            <p:nvPr/>
          </p:nvSpPr>
          <p:spPr bwMode="auto">
            <a:xfrm>
              <a:off x="1676400" y="2304173"/>
              <a:ext cx="569710" cy="252822"/>
            </a:xfrm>
            <a:prstGeom prst="rect">
              <a:avLst/>
            </a:prstGeom>
            <a:solidFill>
              <a:srgbClr val="CA0000"/>
            </a:solidFill>
            <a:ln w="63500">
              <a:solidFill>
                <a:srgbClr val="CA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066" name="Rectangle 22"/>
            <p:cNvSpPr>
              <a:spLocks noChangeArrowheads="1"/>
            </p:cNvSpPr>
            <p:nvPr/>
          </p:nvSpPr>
          <p:spPr bwMode="auto">
            <a:xfrm>
              <a:off x="1652989" y="2286000"/>
              <a:ext cx="633012" cy="627773"/>
            </a:xfrm>
            <a:prstGeom prst="rect">
              <a:avLst/>
            </a:prstGeom>
            <a:noFill/>
            <a:ln w="3810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067" name="Rectangle 7"/>
            <p:cNvSpPr>
              <a:spLocks noChangeArrowheads="1"/>
            </p:cNvSpPr>
            <p:nvPr/>
          </p:nvSpPr>
          <p:spPr bwMode="auto">
            <a:xfrm>
              <a:off x="1143000" y="4495800"/>
              <a:ext cx="1752600" cy="1219200"/>
            </a:xfrm>
            <a:prstGeom prst="rect">
              <a:avLst/>
            </a:prstGeom>
            <a:noFill/>
            <a:ln w="3810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lIns="51883" tIns="25942" rIns="51883" bIns="25942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068" name="Rectangle 60"/>
            <p:cNvSpPr>
              <a:spLocks noChangeArrowheads="1"/>
            </p:cNvSpPr>
            <p:nvPr/>
          </p:nvSpPr>
          <p:spPr bwMode="auto">
            <a:xfrm>
              <a:off x="1676400" y="4971173"/>
              <a:ext cx="569710" cy="252822"/>
            </a:xfrm>
            <a:prstGeom prst="rect">
              <a:avLst/>
            </a:prstGeom>
            <a:solidFill>
              <a:srgbClr val="660066"/>
            </a:solidFill>
            <a:ln w="63500">
              <a:solidFill>
                <a:srgbClr val="660066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069" name="Rectangle 22"/>
            <p:cNvSpPr>
              <a:spLocks noChangeArrowheads="1"/>
            </p:cNvSpPr>
            <p:nvPr/>
          </p:nvSpPr>
          <p:spPr bwMode="auto">
            <a:xfrm>
              <a:off x="1652989" y="4953000"/>
              <a:ext cx="633012" cy="627773"/>
            </a:xfrm>
            <a:prstGeom prst="rect">
              <a:avLst/>
            </a:prstGeom>
            <a:noFill/>
            <a:ln w="3810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44070" name="Picture 62" descr="logo-lastfm.png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524000" y="1878204"/>
              <a:ext cx="838200" cy="3315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071" name="Picture 63" descr="logo-facebook.png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415143" y="4572000"/>
              <a:ext cx="1175657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2" name="Straight Arrow Connector 41"/>
            <p:cNvCxnSpPr/>
            <p:nvPr/>
          </p:nvCxnSpPr>
          <p:spPr bwMode="auto">
            <a:xfrm rot="10800000">
              <a:off x="1982425" y="3124200"/>
              <a:ext cx="684087" cy="4572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2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  <p:sp>
          <p:nvSpPr>
            <p:cNvPr id="44073" name="Rectangle 23"/>
            <p:cNvSpPr>
              <a:spLocks noChangeArrowheads="1"/>
            </p:cNvSpPr>
            <p:nvPr/>
          </p:nvSpPr>
          <p:spPr bwMode="auto">
            <a:xfrm>
              <a:off x="1371600" y="2286000"/>
              <a:ext cx="1195789" cy="63094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500" i="1">
                  <a:solidFill>
                    <a:schemeClr val="tx2"/>
                  </a:solidFill>
                </a:rPr>
                <a:t>jazz</a:t>
              </a:r>
            </a:p>
            <a:p>
              <a:r>
                <a:rPr lang="en-US" sz="1500">
                  <a:solidFill>
                    <a:schemeClr val="tx2"/>
                  </a:solidFill>
                </a:rPr>
                <a:t>profile</a:t>
              </a:r>
            </a:p>
          </p:txBody>
        </p:sp>
        <p:cxnSp>
          <p:nvCxnSpPr>
            <p:cNvPr id="44" name="Straight Arrow Connector 43"/>
            <p:cNvCxnSpPr/>
            <p:nvPr/>
          </p:nvCxnSpPr>
          <p:spPr bwMode="auto">
            <a:xfrm rot="10800000" flipV="1">
              <a:off x="1980838" y="3962400"/>
              <a:ext cx="685675" cy="4572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2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  <p:sp>
          <p:nvSpPr>
            <p:cNvPr id="44075" name="Rectangle 23"/>
            <p:cNvSpPr>
              <a:spLocks noChangeArrowheads="1"/>
            </p:cNvSpPr>
            <p:nvPr/>
          </p:nvSpPr>
          <p:spPr bwMode="auto">
            <a:xfrm>
              <a:off x="1371600" y="4931658"/>
              <a:ext cx="1195789" cy="63094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500" i="1">
                  <a:solidFill>
                    <a:srgbClr val="FFFFFF"/>
                  </a:solidFill>
                </a:rPr>
                <a:t>friends</a:t>
              </a:r>
            </a:p>
            <a:p>
              <a:r>
                <a:rPr lang="en-US" sz="1500">
                  <a:solidFill>
                    <a:schemeClr val="tx2"/>
                  </a:solidFill>
                </a:rPr>
                <a:t>profile</a:t>
              </a:r>
            </a:p>
          </p:txBody>
        </p:sp>
        <p:sp>
          <p:nvSpPr>
            <p:cNvPr id="44076" name="Text Box 4"/>
            <p:cNvSpPr txBox="1">
              <a:spLocks noChangeArrowheads="1"/>
            </p:cNvSpPr>
            <p:nvPr/>
          </p:nvSpPr>
          <p:spPr bwMode="auto">
            <a:xfrm rot="1953171">
              <a:off x="2243882" y="3159289"/>
              <a:ext cx="62024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800">
                  <a:solidFill>
                    <a:srgbClr val="CA0000"/>
                  </a:solidFill>
                  <a:latin typeface="Arial" charset="0"/>
                </a:rPr>
                <a:t>play</a:t>
              </a:r>
            </a:p>
          </p:txBody>
        </p:sp>
        <p:sp>
          <p:nvSpPr>
            <p:cNvPr id="44077" name="Text Box 4"/>
            <p:cNvSpPr txBox="1">
              <a:spLocks noChangeArrowheads="1"/>
            </p:cNvSpPr>
            <p:nvPr/>
          </p:nvSpPr>
          <p:spPr bwMode="auto">
            <a:xfrm rot="-2131383">
              <a:off x="1980531" y="3509243"/>
              <a:ext cx="16764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800">
                  <a:solidFill>
                    <a:srgbClr val="660066"/>
                  </a:solidFill>
                  <a:latin typeface="Arial" charset="0"/>
                </a:rPr>
                <a:t>click</a:t>
              </a:r>
            </a:p>
          </p:txBody>
        </p:sp>
        <p:pic>
          <p:nvPicPr>
            <p:cNvPr id="44078" name="Picture 87" descr="user-love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3200400"/>
              <a:ext cx="837728" cy="8556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9" name="Straight Arrow Connector 48"/>
            <p:cNvCxnSpPr/>
            <p:nvPr/>
          </p:nvCxnSpPr>
          <p:spPr bwMode="auto">
            <a:xfrm rot="5400000">
              <a:off x="342768" y="2476549"/>
              <a:ext cx="762000" cy="53330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2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  <p:cxnSp>
          <p:nvCxnSpPr>
            <p:cNvPr id="50" name="Straight Arrow Connector 49"/>
            <p:cNvCxnSpPr/>
            <p:nvPr/>
          </p:nvCxnSpPr>
          <p:spPr bwMode="auto">
            <a:xfrm rot="16200000" flipV="1">
              <a:off x="304661" y="4343456"/>
              <a:ext cx="914400" cy="609489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2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Adaptive hypermedia</a:t>
            </a: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A well-studied example of adaptation is </a:t>
            </a:r>
            <a:r>
              <a:rPr lang="en-US" b="1" smtClean="0"/>
              <a:t>adaptive hypermedia</a:t>
            </a:r>
            <a:r>
              <a:rPr lang="en-US" smtClean="0"/>
              <a:t>.</a:t>
            </a:r>
          </a:p>
          <a:p>
            <a:endParaRPr lang="en-US" smtClean="0"/>
          </a:p>
          <a:p>
            <a:r>
              <a:rPr lang="en-US" smtClean="0"/>
              <a:t>In adaptive hypermedia a hypertext’s </a:t>
            </a:r>
            <a:r>
              <a:rPr lang="en-US" b="1" smtClean="0"/>
              <a:t>content</a:t>
            </a:r>
            <a:r>
              <a:rPr lang="en-US" smtClean="0"/>
              <a:t> and </a:t>
            </a:r>
            <a:r>
              <a:rPr lang="en-US" b="1" smtClean="0"/>
              <a:t>navigation</a:t>
            </a:r>
            <a:r>
              <a:rPr lang="en-US" smtClean="0"/>
              <a:t> can be adapted to the user’s </a:t>
            </a:r>
            <a:r>
              <a:rPr lang="en-US" b="1" smtClean="0"/>
              <a:t>browsing</a:t>
            </a:r>
            <a:r>
              <a:rPr lang="en-US" smtClean="0"/>
              <a:t> of the hypertext:</a:t>
            </a:r>
          </a:p>
          <a:p>
            <a:pPr lvl="1"/>
            <a:r>
              <a:rPr lang="en-US" smtClean="0">
                <a:cs typeface="ＭＳ Ｐゴシック" charset="-128"/>
              </a:rPr>
              <a:t>Content adaptation is about changing the content.</a:t>
            </a:r>
          </a:p>
          <a:p>
            <a:pPr lvl="1"/>
            <a:r>
              <a:rPr lang="en-US" smtClean="0">
                <a:cs typeface="ＭＳ Ｐゴシック" charset="-128"/>
              </a:rPr>
              <a:t>Navigation adaptation is about changing the navigation structure.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917575" y="76200"/>
            <a:ext cx="7659688" cy="1066800"/>
          </a:xfrm>
        </p:spPr>
        <p:txBody>
          <a:bodyPr/>
          <a:lstStyle/>
          <a:p>
            <a:pPr eaLnBrk="1" hangingPunct="1"/>
            <a:r>
              <a:rPr lang="en-US" smtClean="0"/>
              <a:t>Hypertext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513" y="1828800"/>
            <a:ext cx="7648575" cy="3505200"/>
          </a:xfrm>
        </p:spPr>
        <p:txBody>
          <a:bodyPr/>
          <a:lstStyle/>
          <a:p>
            <a:pPr eaLnBrk="1" hangingPunct="1"/>
            <a:r>
              <a:rPr lang="en-US" i="1" smtClean="0"/>
              <a:t>It started with </a:t>
            </a:r>
            <a:r>
              <a:rPr lang="en-US" b="1" i="1" smtClean="0"/>
              <a:t>hypertext</a:t>
            </a:r>
            <a:r>
              <a:rPr lang="en-US" i="1" smtClean="0"/>
              <a:t>, from Vanevar Bush’s Memex (memory extension) and Doug Engelbart (augmenting human intellect) …</a:t>
            </a:r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949325" y="1143000"/>
            <a:ext cx="72040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>
                <a:solidFill>
                  <a:schemeClr val="bg2"/>
                </a:solidFill>
                <a:latin typeface="Bookman Old Style" charset="0"/>
              </a:rPr>
              <a:t>One starting point in research</a:t>
            </a:r>
            <a:endParaRPr lang="en-US">
              <a:solidFill>
                <a:schemeClr val="bg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643188"/>
            <a:ext cx="4697413" cy="3300412"/>
          </a:xfrm>
          <a:prstGeom prst="rect">
            <a:avLst/>
          </a:prstGeom>
          <a:effectLst>
            <a:outerShdw blurRad="635000" dist="381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917575" y="76200"/>
            <a:ext cx="7659688" cy="1066800"/>
          </a:xfrm>
        </p:spPr>
        <p:txBody>
          <a:bodyPr/>
          <a:lstStyle/>
          <a:p>
            <a:pPr eaLnBrk="1" hangingPunct="1"/>
            <a:r>
              <a:rPr lang="en-US" smtClean="0"/>
              <a:t>Hypertext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513" y="1828800"/>
            <a:ext cx="7648575" cy="3505200"/>
          </a:xfrm>
        </p:spPr>
        <p:txBody>
          <a:bodyPr/>
          <a:lstStyle/>
          <a:p>
            <a:pPr eaLnBrk="1" hangingPunct="1"/>
            <a:r>
              <a:rPr lang="en-US" i="1" smtClean="0"/>
              <a:t>… towards navigation-oriented structures of pages and hyperlinks. A lot of research on rich </a:t>
            </a:r>
            <a:r>
              <a:rPr lang="en-US" b="1" i="1" smtClean="0"/>
              <a:t>navigation</a:t>
            </a:r>
            <a:r>
              <a:rPr lang="en-US" i="1" smtClean="0"/>
              <a:t> and </a:t>
            </a:r>
            <a:r>
              <a:rPr lang="en-US" b="1" i="1" smtClean="0"/>
              <a:t>exploration</a:t>
            </a:r>
            <a:r>
              <a:rPr lang="en-US" i="1" smtClean="0"/>
              <a:t> facilities.</a:t>
            </a:r>
          </a:p>
        </p:txBody>
      </p:sp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949325" y="1143000"/>
            <a:ext cx="72040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>
                <a:solidFill>
                  <a:schemeClr val="bg2"/>
                </a:solidFill>
                <a:latin typeface="Bookman Old Style" charset="0"/>
              </a:rPr>
              <a:t>One starting point in research</a:t>
            </a:r>
            <a:endParaRPr lang="en-US">
              <a:solidFill>
                <a:schemeClr val="bg2"/>
              </a:solidFill>
            </a:endParaRPr>
          </a:p>
        </p:txBody>
      </p:sp>
      <p:grpSp>
        <p:nvGrpSpPr>
          <p:cNvPr id="48133" name="Group 63"/>
          <p:cNvGrpSpPr>
            <a:grpSpLocks/>
          </p:cNvGrpSpPr>
          <p:nvPr/>
        </p:nvGrpSpPr>
        <p:grpSpPr bwMode="auto">
          <a:xfrm>
            <a:off x="4114800" y="2590800"/>
            <a:ext cx="3598863" cy="3276600"/>
            <a:chOff x="2614670" y="1434485"/>
            <a:chExt cx="4617911" cy="5195170"/>
          </a:xfrm>
        </p:grpSpPr>
        <p:sp>
          <p:nvSpPr>
            <p:cNvPr id="7" name="Oval 6"/>
            <p:cNvSpPr/>
            <p:nvPr/>
          </p:nvSpPr>
          <p:spPr>
            <a:xfrm>
              <a:off x="2614670" y="1434485"/>
              <a:ext cx="1484984" cy="194567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GB" dirty="0"/>
                <a:t>Home</a:t>
              </a:r>
            </a:p>
          </p:txBody>
        </p:sp>
        <p:pic>
          <p:nvPicPr>
            <p:cNvPr id="8" name="Picture 7"/>
            <p:cNvPicPr>
              <a:picLocks/>
            </p:cNvPicPr>
            <p:nvPr/>
          </p:nvPicPr>
          <p:blipFill>
            <a:blip r:embed="rId2"/>
            <a:srcRect l="12376" r="16953"/>
            <a:stretch>
              <a:fillRect/>
            </a:stretch>
          </p:blipFill>
          <p:spPr>
            <a:xfrm>
              <a:off x="2899852" y="1749116"/>
              <a:ext cx="898324" cy="1218247"/>
            </a:xfrm>
            <a:prstGeom prst="rect">
              <a:avLst/>
            </a:prstGeom>
            <a:effectLst>
              <a:outerShdw blurRad="444500" dist="38100" dir="2700000">
                <a:srgbClr val="000000">
                  <a:alpha val="43000"/>
                </a:srgbClr>
              </a:outerShdw>
            </a:effectLst>
          </p:spPr>
        </p:pic>
        <p:pic>
          <p:nvPicPr>
            <p:cNvPr id="9" name="Picture 8"/>
            <p:cNvPicPr>
              <a:picLocks/>
            </p:cNvPicPr>
            <p:nvPr/>
          </p:nvPicPr>
          <p:blipFill>
            <a:blip r:embed="rId3"/>
            <a:srcRect l="24568" r="15250"/>
            <a:stretch>
              <a:fillRect/>
            </a:stretch>
          </p:blipFill>
          <p:spPr>
            <a:xfrm>
              <a:off x="4647610" y="3241720"/>
              <a:ext cx="888138" cy="1220765"/>
            </a:xfrm>
            <a:prstGeom prst="rect">
              <a:avLst/>
            </a:prstGeom>
            <a:effectLst>
              <a:outerShdw blurRad="444500" dist="38100" dir="2700000">
                <a:srgbClr val="000000">
                  <a:alpha val="43000"/>
                </a:srgbClr>
              </a:outerShdw>
            </a:effectLst>
          </p:spPr>
        </p:pic>
        <p:pic>
          <p:nvPicPr>
            <p:cNvPr id="10" name="Picture 9"/>
            <p:cNvPicPr>
              <a:picLocks/>
            </p:cNvPicPr>
            <p:nvPr/>
          </p:nvPicPr>
          <p:blipFill>
            <a:blip r:embed="rId4"/>
            <a:srcRect l="10673" r="10992"/>
            <a:stretch>
              <a:fillRect/>
            </a:stretch>
          </p:blipFill>
          <p:spPr>
            <a:xfrm>
              <a:off x="4659832" y="5416442"/>
              <a:ext cx="875916" cy="1213213"/>
            </a:xfrm>
            <a:prstGeom prst="rect">
              <a:avLst/>
            </a:prstGeom>
            <a:effectLst>
              <a:outerShdw blurRad="444500" dist="38100" dir="2700000">
                <a:srgbClr val="000000">
                  <a:alpha val="43000"/>
                </a:srgbClr>
              </a:outerShdw>
            </a:effectLst>
          </p:spPr>
        </p:pic>
        <p:grpSp>
          <p:nvGrpSpPr>
            <p:cNvPr id="48152" name="Group 81"/>
            <p:cNvGrpSpPr>
              <a:grpSpLocks/>
            </p:cNvGrpSpPr>
            <p:nvPr/>
          </p:nvGrpSpPr>
          <p:grpSpPr bwMode="auto">
            <a:xfrm>
              <a:off x="6332581" y="4500560"/>
              <a:ext cx="900000" cy="1219255"/>
              <a:chOff x="6332581" y="4500560"/>
              <a:chExt cx="900000" cy="1219255"/>
            </a:xfrm>
          </p:grpSpPr>
          <p:pic>
            <p:nvPicPr>
              <p:cNvPr id="47" name="Picture 5"/>
              <p:cNvPicPr>
                <a:picLocks/>
              </p:cNvPicPr>
              <p:nvPr/>
            </p:nvPicPr>
            <p:blipFill>
              <a:blip r:embed="rId2"/>
              <a:srcRect l="12376" r="16953"/>
              <a:stretch>
                <a:fillRect/>
              </a:stretch>
            </p:blipFill>
            <p:spPr>
              <a:xfrm>
                <a:off x="6332220" y="4500240"/>
                <a:ext cx="900361" cy="1220764"/>
              </a:xfrm>
              <a:prstGeom prst="rect">
                <a:avLst/>
              </a:prstGeom>
              <a:effectLst>
                <a:outerShdw blurRad="444500" dist="38100" dir="270000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48" name="Rectangle 15"/>
              <p:cNvSpPr/>
              <p:nvPr/>
            </p:nvSpPr>
            <p:spPr>
              <a:xfrm>
                <a:off x="6806844" y="4938204"/>
                <a:ext cx="256664" cy="80545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48153" name="Group 80"/>
            <p:cNvGrpSpPr>
              <a:grpSpLocks/>
            </p:cNvGrpSpPr>
            <p:nvPr/>
          </p:nvGrpSpPr>
          <p:grpSpPr bwMode="auto">
            <a:xfrm>
              <a:off x="5536107" y="1565876"/>
              <a:ext cx="876888" cy="1212156"/>
              <a:chOff x="5536107" y="1565876"/>
              <a:chExt cx="876888" cy="1212156"/>
            </a:xfrm>
          </p:grpSpPr>
          <p:pic>
            <p:nvPicPr>
              <p:cNvPr id="45" name="Picture 4"/>
              <p:cNvPicPr>
                <a:picLocks/>
              </p:cNvPicPr>
              <p:nvPr/>
            </p:nvPicPr>
            <p:blipFill>
              <a:blip r:embed="rId4"/>
              <a:srcRect l="10673" r="10992"/>
              <a:stretch>
                <a:fillRect/>
              </a:stretch>
            </p:blipFill>
            <p:spPr>
              <a:xfrm>
                <a:off x="5535748" y="1565372"/>
                <a:ext cx="877953" cy="1213214"/>
              </a:xfrm>
              <a:prstGeom prst="rect">
                <a:avLst/>
              </a:prstGeom>
              <a:effectLst>
                <a:outerShdw blurRad="444500" dist="38100" dir="270000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46" name="Rectangle 21"/>
              <p:cNvSpPr/>
              <p:nvPr/>
            </p:nvSpPr>
            <p:spPr>
              <a:xfrm>
                <a:off x="5696672" y="2106536"/>
                <a:ext cx="256664" cy="83062"/>
              </a:xfrm>
              <a:prstGeom prst="rect">
                <a:avLst/>
              </a:prstGeom>
              <a:solidFill>
                <a:srgbClr val="C0504D"/>
              </a:solidFill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48154" name="Group 67"/>
            <p:cNvGrpSpPr>
              <a:grpSpLocks/>
            </p:cNvGrpSpPr>
            <p:nvPr/>
          </p:nvGrpSpPr>
          <p:grpSpPr bwMode="auto">
            <a:xfrm>
              <a:off x="3120173" y="2066617"/>
              <a:ext cx="2576512" cy="81719"/>
              <a:chOff x="3120173" y="2066617"/>
              <a:chExt cx="2576512" cy="81719"/>
            </a:xfrm>
          </p:grpSpPr>
          <p:sp>
            <p:nvSpPr>
              <p:cNvPr id="43" name="Rectangle 16"/>
              <p:cNvSpPr/>
              <p:nvPr/>
            </p:nvSpPr>
            <p:spPr>
              <a:xfrm>
                <a:off x="3119850" y="2066263"/>
                <a:ext cx="256664" cy="83062"/>
              </a:xfrm>
              <a:prstGeom prst="rect">
                <a:avLst/>
              </a:prstGeom>
              <a:solidFill>
                <a:srgbClr val="C0504D"/>
              </a:solidFill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GB"/>
              </a:p>
            </p:txBody>
          </p:sp>
          <p:cxnSp>
            <p:nvCxnSpPr>
              <p:cNvPr id="44" name="Straight Arrow Connector 23"/>
              <p:cNvCxnSpPr>
                <a:endCxn id="0" idx="1"/>
              </p:cNvCxnSpPr>
              <p:nvPr/>
            </p:nvCxnSpPr>
            <p:spPr>
              <a:xfrm>
                <a:off x="3339847" y="2106536"/>
                <a:ext cx="2356825" cy="42789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tailEnd type="arrow"/>
              </a:ln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155" name="Group 69"/>
            <p:cNvGrpSpPr>
              <a:grpSpLocks/>
            </p:cNvGrpSpPr>
            <p:nvPr/>
          </p:nvGrpSpPr>
          <p:grpSpPr bwMode="auto">
            <a:xfrm>
              <a:off x="3377128" y="2696313"/>
              <a:ext cx="1399252" cy="546579"/>
              <a:chOff x="3377128" y="2696313"/>
              <a:chExt cx="1399252" cy="546579"/>
            </a:xfrm>
          </p:grpSpPr>
          <p:cxnSp>
            <p:nvCxnSpPr>
              <p:cNvPr id="41" name="Straight Arrow Connector 40"/>
              <p:cNvCxnSpPr/>
              <p:nvPr/>
            </p:nvCxnSpPr>
            <p:spPr>
              <a:xfrm rot="16200000" flipH="1">
                <a:off x="3867295" y="2333074"/>
                <a:ext cx="546197" cy="1271097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tailEnd type="arrow"/>
              </a:ln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Rectangle 17"/>
              <p:cNvSpPr/>
              <p:nvPr/>
            </p:nvSpPr>
            <p:spPr>
              <a:xfrm>
                <a:off x="3376513" y="2695523"/>
                <a:ext cx="256664" cy="80545"/>
              </a:xfrm>
              <a:prstGeom prst="rect">
                <a:avLst/>
              </a:prstGeom>
              <a:solidFill>
                <a:srgbClr val="C0504D"/>
              </a:solidFill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48156" name="Group 74"/>
            <p:cNvGrpSpPr>
              <a:grpSpLocks/>
            </p:cNvGrpSpPr>
            <p:nvPr/>
          </p:nvGrpSpPr>
          <p:grpSpPr bwMode="auto">
            <a:xfrm>
              <a:off x="5536108" y="4818929"/>
              <a:ext cx="1133842" cy="900885"/>
              <a:chOff x="5536108" y="4818929"/>
              <a:chExt cx="1133842" cy="900885"/>
            </a:xfrm>
          </p:grpSpPr>
          <p:sp>
            <p:nvSpPr>
              <p:cNvPr id="39" name="Rectangle 19"/>
              <p:cNvSpPr/>
              <p:nvPr/>
            </p:nvSpPr>
            <p:spPr>
              <a:xfrm>
                <a:off x="6413701" y="4819904"/>
                <a:ext cx="256664" cy="80545"/>
              </a:xfrm>
              <a:prstGeom prst="rect">
                <a:avLst/>
              </a:prstGeom>
              <a:solidFill>
                <a:srgbClr val="C0504D"/>
              </a:solidFill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GB"/>
              </a:p>
            </p:txBody>
          </p:sp>
          <p:cxnSp>
            <p:nvCxnSpPr>
              <p:cNvPr id="40" name="Straight Arrow Connector 39"/>
              <p:cNvCxnSpPr/>
              <p:nvPr/>
            </p:nvCxnSpPr>
            <p:spPr>
              <a:xfrm rot="5400000">
                <a:off x="5628612" y="4807585"/>
                <a:ext cx="820555" cy="1006285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tailEnd type="arrow"/>
              </a:ln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157" name="Group 76"/>
            <p:cNvGrpSpPr>
              <a:grpSpLocks/>
            </p:cNvGrpSpPr>
            <p:nvPr/>
          </p:nvGrpSpPr>
          <p:grpSpPr bwMode="auto">
            <a:xfrm>
              <a:off x="6075626" y="2387801"/>
              <a:ext cx="859212" cy="2550129"/>
              <a:chOff x="6075626" y="2387801"/>
              <a:chExt cx="859212" cy="2550129"/>
            </a:xfrm>
          </p:grpSpPr>
          <p:sp>
            <p:nvSpPr>
              <p:cNvPr id="37" name="Rectangle 14"/>
              <p:cNvSpPr/>
              <p:nvPr/>
            </p:nvSpPr>
            <p:spPr>
              <a:xfrm>
                <a:off x="6075557" y="2388443"/>
                <a:ext cx="256664" cy="80545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GB"/>
              </a:p>
            </p:txBody>
          </p:sp>
          <p:cxnSp>
            <p:nvCxnSpPr>
              <p:cNvPr id="38" name="Straight Arrow Connector 37"/>
              <p:cNvCxnSpPr/>
              <p:nvPr/>
            </p:nvCxnSpPr>
            <p:spPr>
              <a:xfrm rot="16200000" flipH="1">
                <a:off x="5334924" y="3337952"/>
                <a:ext cx="2469216" cy="731289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tailEnd type="arrow"/>
              </a:ln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158" name="Group 75"/>
            <p:cNvGrpSpPr>
              <a:grpSpLocks/>
            </p:cNvGrpSpPr>
            <p:nvPr/>
          </p:nvGrpSpPr>
          <p:grpSpPr bwMode="auto">
            <a:xfrm>
              <a:off x="5310699" y="4500561"/>
              <a:ext cx="1359251" cy="998657"/>
              <a:chOff x="5310699" y="4500561"/>
              <a:chExt cx="1359251" cy="998657"/>
            </a:xfrm>
          </p:grpSpPr>
          <p:sp>
            <p:nvSpPr>
              <p:cNvPr id="35" name="Rectangle 20"/>
              <p:cNvSpPr/>
              <p:nvPr/>
            </p:nvSpPr>
            <p:spPr>
              <a:xfrm>
                <a:off x="6413702" y="5418960"/>
                <a:ext cx="256664" cy="80545"/>
              </a:xfrm>
              <a:prstGeom prst="rect">
                <a:avLst/>
              </a:prstGeom>
              <a:solidFill>
                <a:srgbClr val="C0504D"/>
              </a:solidFill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GB"/>
              </a:p>
            </p:txBody>
          </p:sp>
          <p:cxnSp>
            <p:nvCxnSpPr>
              <p:cNvPr id="36" name="Straight Arrow Connector 35"/>
              <p:cNvCxnSpPr/>
              <p:nvPr/>
            </p:nvCxnSpPr>
            <p:spPr>
              <a:xfrm rot="10800000">
                <a:off x="5311677" y="4500239"/>
                <a:ext cx="1102025" cy="958993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tailEnd type="arrow"/>
              </a:ln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159" name="Group 79"/>
            <p:cNvGrpSpPr>
              <a:grpSpLocks/>
            </p:cNvGrpSpPr>
            <p:nvPr/>
          </p:nvGrpSpPr>
          <p:grpSpPr bwMode="auto">
            <a:xfrm>
              <a:off x="3120173" y="3852491"/>
              <a:ext cx="876420" cy="1210955"/>
              <a:chOff x="3120173" y="3852491"/>
              <a:chExt cx="876420" cy="1210955"/>
            </a:xfrm>
          </p:grpSpPr>
          <p:pic>
            <p:nvPicPr>
              <p:cNvPr id="32" name="Picture 7"/>
              <p:cNvPicPr>
                <a:picLocks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19850" y="3853361"/>
                <a:ext cx="875916" cy="1210695"/>
              </a:xfrm>
              <a:prstGeom prst="rect">
                <a:avLst/>
              </a:prstGeom>
              <a:effectLst>
                <a:outerShdw blurRad="444500" dist="38100" dir="270000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33" name="Rectangle 12"/>
              <p:cNvSpPr/>
              <p:nvPr/>
            </p:nvSpPr>
            <p:spPr>
              <a:xfrm>
                <a:off x="3541512" y="4500240"/>
                <a:ext cx="256664" cy="83063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34" name="Rectangle 13"/>
              <p:cNvSpPr/>
              <p:nvPr/>
            </p:nvSpPr>
            <p:spPr>
              <a:xfrm>
                <a:off x="3284848" y="4734325"/>
                <a:ext cx="256664" cy="83061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48160" name="Group 78"/>
            <p:cNvGrpSpPr>
              <a:grpSpLocks/>
            </p:cNvGrpSpPr>
            <p:nvPr/>
          </p:nvGrpSpPr>
          <p:grpSpPr bwMode="auto">
            <a:xfrm>
              <a:off x="3541941" y="4775539"/>
              <a:ext cx="1374233" cy="1498862"/>
              <a:chOff x="3541941" y="4775539"/>
              <a:chExt cx="1374233" cy="1498862"/>
            </a:xfrm>
          </p:grpSpPr>
          <p:cxnSp>
            <p:nvCxnSpPr>
              <p:cNvPr id="30" name="Straight Arrow Connector 29"/>
              <p:cNvCxnSpPr>
                <a:stCxn id="0" idx="2"/>
              </p:cNvCxnSpPr>
              <p:nvPr/>
            </p:nvCxnSpPr>
            <p:spPr>
              <a:xfrm rot="5400000" flipH="1">
                <a:off x="3414761" y="4901349"/>
                <a:ext cx="1500156" cy="1246652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tailEnd type="arrow"/>
              </a:ln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Rectangle 30"/>
              <p:cNvSpPr/>
              <p:nvPr/>
            </p:nvSpPr>
            <p:spPr>
              <a:xfrm>
                <a:off x="4659832" y="6194208"/>
                <a:ext cx="256664" cy="80545"/>
              </a:xfrm>
              <a:prstGeom prst="rect">
                <a:avLst/>
              </a:prstGeom>
              <a:solidFill>
                <a:srgbClr val="C0504D"/>
              </a:solidFill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48161" name="Group 71"/>
            <p:cNvGrpSpPr>
              <a:grpSpLocks/>
            </p:cNvGrpSpPr>
            <p:nvPr/>
          </p:nvGrpSpPr>
          <p:grpSpPr bwMode="auto">
            <a:xfrm>
              <a:off x="5053743" y="2778032"/>
              <a:ext cx="920808" cy="888626"/>
              <a:chOff x="5053743" y="2778032"/>
              <a:chExt cx="920808" cy="888626"/>
            </a:xfrm>
          </p:grpSpPr>
          <p:sp>
            <p:nvSpPr>
              <p:cNvPr id="28" name="Rectangle 11"/>
              <p:cNvSpPr/>
              <p:nvPr/>
            </p:nvSpPr>
            <p:spPr>
              <a:xfrm>
                <a:off x="5052976" y="3586555"/>
                <a:ext cx="256664" cy="80545"/>
              </a:xfrm>
              <a:prstGeom prst="rect">
                <a:avLst/>
              </a:prstGeom>
              <a:solidFill>
                <a:srgbClr val="C0504D"/>
              </a:solidFill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GB"/>
              </a:p>
            </p:txBody>
          </p:sp>
          <p:cxnSp>
            <p:nvCxnSpPr>
              <p:cNvPr id="29" name="Straight Arrow Connector 28"/>
              <p:cNvCxnSpPr>
                <a:endCxn id="32" idx="2"/>
              </p:cNvCxnSpPr>
              <p:nvPr/>
            </p:nvCxnSpPr>
            <p:spPr>
              <a:xfrm rot="5400000" flipH="1" flipV="1">
                <a:off x="5133248" y="2826643"/>
                <a:ext cx="888517" cy="792399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tailEnd type="arrow"/>
              </a:ln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8162" name="TextBox 20"/>
            <p:cNvSpPr txBox="1">
              <a:spLocks noChangeArrowheads="1"/>
            </p:cNvSpPr>
            <p:nvPr/>
          </p:nvSpPr>
          <p:spPr bwMode="auto">
            <a:xfrm>
              <a:off x="2907960" y="2805202"/>
              <a:ext cx="960161" cy="683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GB" b="1">
                  <a:solidFill>
                    <a:schemeClr val="bg1"/>
                  </a:solidFill>
                  <a:latin typeface="Abadi MT Condensed Light" charset="0"/>
                  <a:ea typeface="Abadi MT Condensed Light" charset="0"/>
                  <a:cs typeface="Abadi MT Condensed Light" charset="0"/>
                </a:rPr>
                <a:t>Home</a:t>
              </a:r>
            </a:p>
          </p:txBody>
        </p:sp>
        <p:grpSp>
          <p:nvGrpSpPr>
            <p:cNvPr id="48163" name="Group 70"/>
            <p:cNvGrpSpPr>
              <a:grpSpLocks/>
            </p:cNvGrpSpPr>
            <p:nvPr/>
          </p:nvGrpSpPr>
          <p:grpSpPr bwMode="auto">
            <a:xfrm>
              <a:off x="3505605" y="3666659"/>
              <a:ext cx="1142677" cy="397122"/>
              <a:chOff x="3505605" y="3666659"/>
              <a:chExt cx="1142677" cy="397122"/>
            </a:xfrm>
          </p:grpSpPr>
          <p:cxnSp>
            <p:nvCxnSpPr>
              <p:cNvPr id="26" name="Straight Arrow Connector 25"/>
              <p:cNvCxnSpPr>
                <a:stCxn id="0" idx="3"/>
              </p:cNvCxnSpPr>
              <p:nvPr/>
            </p:nvCxnSpPr>
            <p:spPr>
              <a:xfrm flipV="1">
                <a:off x="3761509" y="3667100"/>
                <a:ext cx="886100" cy="357420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tailEnd type="arrow"/>
              </a:ln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Rectangle 26"/>
              <p:cNvSpPr/>
              <p:nvPr/>
            </p:nvSpPr>
            <p:spPr>
              <a:xfrm>
                <a:off x="3504845" y="3981729"/>
                <a:ext cx="256664" cy="83063"/>
              </a:xfrm>
              <a:prstGeom prst="rect">
                <a:avLst/>
              </a:prstGeom>
              <a:solidFill>
                <a:srgbClr val="C0504D"/>
              </a:solidFill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48164" name="Group 77"/>
            <p:cNvGrpSpPr>
              <a:grpSpLocks/>
            </p:cNvGrpSpPr>
            <p:nvPr/>
          </p:nvGrpSpPr>
          <p:grpSpPr bwMode="auto">
            <a:xfrm>
              <a:off x="3798896" y="4183508"/>
              <a:ext cx="1234440" cy="357911"/>
              <a:chOff x="3798896" y="4183508"/>
              <a:chExt cx="1234440" cy="357911"/>
            </a:xfrm>
          </p:grpSpPr>
          <p:cxnSp>
            <p:nvCxnSpPr>
              <p:cNvPr id="24" name="Straight Arrow Connector 23"/>
              <p:cNvCxnSpPr/>
              <p:nvPr/>
            </p:nvCxnSpPr>
            <p:spPr>
              <a:xfrm rot="16200000" flipH="1" flipV="1">
                <a:off x="4172515" y="3808754"/>
                <a:ext cx="357419" cy="1106098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tailEnd type="arrow"/>
              </a:ln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Rectangle 18"/>
              <p:cNvSpPr/>
              <p:nvPr/>
            </p:nvSpPr>
            <p:spPr>
              <a:xfrm>
                <a:off x="4775943" y="4183093"/>
                <a:ext cx="256664" cy="80545"/>
              </a:xfrm>
              <a:prstGeom prst="rect">
                <a:avLst/>
              </a:prstGeom>
              <a:solidFill>
                <a:srgbClr val="C0504D"/>
              </a:solidFill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GB"/>
              </a:p>
            </p:txBody>
          </p:sp>
        </p:grpSp>
      </p:grpSp>
      <p:grpSp>
        <p:nvGrpSpPr>
          <p:cNvPr id="48134" name="Group 66"/>
          <p:cNvGrpSpPr>
            <a:grpSpLocks/>
          </p:cNvGrpSpPr>
          <p:nvPr/>
        </p:nvGrpSpPr>
        <p:grpSpPr bwMode="auto">
          <a:xfrm>
            <a:off x="1295400" y="3232150"/>
            <a:ext cx="933450" cy="1492250"/>
            <a:chOff x="128089" y="5215948"/>
            <a:chExt cx="933850" cy="1491788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2"/>
            <a:srcRect l="12376" r="16953"/>
            <a:stretch>
              <a:fillRect/>
            </a:stretch>
          </p:blipFill>
          <p:spPr>
            <a:xfrm>
              <a:off x="342494" y="5423847"/>
              <a:ext cx="406574" cy="537995"/>
            </a:xfrm>
            <a:prstGeom prst="rect">
              <a:avLst/>
            </a:prstGeom>
            <a:ln>
              <a:noFill/>
            </a:ln>
            <a:effectLst>
              <a:outerShdw blurRad="444500" dist="38100" dir="2700000">
                <a:srgbClr val="000000">
                  <a:alpha val="43000"/>
                </a:srgbClr>
              </a:outerShdw>
            </a:effectLst>
          </p:spPr>
        </p:pic>
        <p:sp>
          <p:nvSpPr>
            <p:cNvPr id="48136" name="TextBox 50"/>
            <p:cNvSpPr txBox="1">
              <a:spLocks noChangeArrowheads="1"/>
            </p:cNvSpPr>
            <p:nvPr/>
          </p:nvSpPr>
          <p:spPr bwMode="auto">
            <a:xfrm>
              <a:off x="252828" y="5932644"/>
              <a:ext cx="607859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1000">
                  <a:latin typeface="Abadi MT Condensed Light" charset="0"/>
                  <a:ea typeface="Abadi MT Condensed Light" charset="0"/>
                  <a:cs typeface="Abadi MT Condensed Light" charset="0"/>
                </a:rPr>
                <a:t>document</a:t>
              </a: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342494" y="6299875"/>
              <a:ext cx="257285" cy="80937"/>
            </a:xfrm>
            <a:prstGeom prst="rect">
              <a:avLst/>
            </a:prstGeom>
            <a:solidFill>
              <a:srgbClr val="C0504D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48140" name="TextBox 52"/>
            <p:cNvSpPr txBox="1">
              <a:spLocks noChangeArrowheads="1"/>
            </p:cNvSpPr>
            <p:nvPr/>
          </p:nvSpPr>
          <p:spPr bwMode="auto">
            <a:xfrm>
              <a:off x="580404" y="6201836"/>
              <a:ext cx="481535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1000">
                  <a:latin typeface="Abadi MT Condensed Light" charset="0"/>
                  <a:ea typeface="Abadi MT Condensed Light" charset="0"/>
                  <a:cs typeface="Abadi MT Condensed Light" charset="0"/>
                </a:rPr>
                <a:t>anchor</a:t>
              </a:r>
            </a:p>
          </p:txBody>
        </p:sp>
        <p:cxnSp>
          <p:nvCxnSpPr>
            <p:cNvPr id="54" name="Straight Arrow Connector 53"/>
            <p:cNvCxnSpPr/>
            <p:nvPr/>
          </p:nvCxnSpPr>
          <p:spPr>
            <a:xfrm flipV="1">
              <a:off x="342494" y="6550623"/>
              <a:ext cx="385927" cy="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142" name="TextBox 54"/>
            <p:cNvSpPr txBox="1">
              <a:spLocks noChangeArrowheads="1"/>
            </p:cNvSpPr>
            <p:nvPr/>
          </p:nvSpPr>
          <p:spPr bwMode="auto">
            <a:xfrm>
              <a:off x="732804" y="6383434"/>
              <a:ext cx="327559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1000">
                  <a:latin typeface="Abadi MT Condensed Light" charset="0"/>
                  <a:ea typeface="Abadi MT Condensed Light" charset="0"/>
                  <a:cs typeface="Abadi MT Condensed Light" charset="0"/>
                </a:rPr>
                <a:t>link</a:t>
              </a: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128089" y="5215948"/>
              <a:ext cx="933850" cy="1491788"/>
            </a:xfrm>
            <a:prstGeom prst="rect">
              <a:avLst/>
            </a:prstGeom>
            <a:noFill/>
            <a:ln w="3175" cap="flat" cmpd="sng" algn="ctr">
              <a:solidFill>
                <a:schemeClr val="bg1">
                  <a:lumMod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917575" y="76200"/>
            <a:ext cx="7659688" cy="1066800"/>
          </a:xfrm>
        </p:spPr>
        <p:txBody>
          <a:bodyPr/>
          <a:lstStyle/>
          <a:p>
            <a:pPr eaLnBrk="1" hangingPunct="1"/>
            <a:r>
              <a:rPr lang="en-US" smtClean="0"/>
              <a:t>Adaptive hypermedia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513" y="1828800"/>
            <a:ext cx="7648575" cy="3505200"/>
          </a:xfrm>
        </p:spPr>
        <p:txBody>
          <a:bodyPr/>
          <a:lstStyle/>
          <a:p>
            <a:pPr eaLnBrk="1" hangingPunct="1"/>
            <a:r>
              <a:rPr lang="en-US" i="1" dirty="0" smtClean="0"/>
              <a:t>Later hypertext systems were augmented with </a:t>
            </a:r>
            <a:r>
              <a:rPr lang="en-US" b="1" i="1" dirty="0" smtClean="0"/>
              <a:t>adaptation</a:t>
            </a:r>
            <a:r>
              <a:rPr lang="en-US" i="1" dirty="0" smtClean="0"/>
              <a:t>, user-adaptation, making the pages and hyperlinks adaptive to the user.</a:t>
            </a:r>
          </a:p>
          <a:p>
            <a:pPr eaLnBrk="1" hangingPunct="1"/>
            <a:endParaRPr lang="en-US" i="1" dirty="0" smtClean="0"/>
          </a:p>
          <a:p>
            <a:pPr lvl="1" eaLnBrk="1" hangingPunct="1"/>
            <a:r>
              <a:rPr lang="en-US" i="1" dirty="0" smtClean="0">
                <a:cs typeface="ＭＳ Ｐゴシック" charset="-128"/>
              </a:rPr>
              <a:t>“</a:t>
            </a:r>
            <a:r>
              <a:rPr lang="en-US" b="1" i="1" dirty="0" smtClean="0">
                <a:cs typeface="ＭＳ Ｐゴシック" charset="-128"/>
              </a:rPr>
              <a:t>static</a:t>
            </a:r>
            <a:r>
              <a:rPr lang="en-US" i="1" dirty="0" smtClean="0">
                <a:cs typeface="ＭＳ Ｐゴシック" charset="-128"/>
              </a:rPr>
              <a:t>”: adapting to user preferences, determined beforehand,</a:t>
            </a:r>
          </a:p>
          <a:p>
            <a:pPr lvl="2" eaLnBrk="1" hangingPunct="1"/>
            <a:r>
              <a:rPr lang="en-US" i="1" dirty="0" smtClean="0">
                <a:cs typeface="ＭＳ Ｐゴシック" charset="-128"/>
              </a:rPr>
              <a:t>for example, for the device or language the user uses or prefers.</a:t>
            </a:r>
          </a:p>
          <a:p>
            <a:pPr lvl="1" eaLnBrk="1" hangingPunct="1"/>
            <a:endParaRPr lang="en-US" i="1" dirty="0" smtClean="0">
              <a:cs typeface="ＭＳ Ｐゴシック" charset="-128"/>
            </a:endParaRPr>
          </a:p>
          <a:p>
            <a:pPr lvl="1" eaLnBrk="1" hangingPunct="1"/>
            <a:r>
              <a:rPr lang="en-US" i="1" dirty="0" smtClean="0">
                <a:cs typeface="ＭＳ Ｐゴシック" charset="-128"/>
              </a:rPr>
              <a:t>“</a:t>
            </a:r>
            <a:r>
              <a:rPr lang="en-US" b="1" i="1" dirty="0" smtClean="0">
                <a:cs typeface="ＭＳ Ｐゴシック" charset="-128"/>
              </a:rPr>
              <a:t>dynamic</a:t>
            </a:r>
            <a:r>
              <a:rPr lang="en-US" i="1" dirty="0" smtClean="0">
                <a:cs typeface="ＭＳ Ｐゴシック" charset="-128"/>
              </a:rPr>
              <a:t>”: adapting to user behavior, while using the system,</a:t>
            </a:r>
          </a:p>
          <a:p>
            <a:pPr lvl="2" eaLnBrk="1" hangingPunct="1"/>
            <a:r>
              <a:rPr lang="en-US" i="1" dirty="0" smtClean="0">
                <a:cs typeface="ＭＳ Ｐゴシック" charset="-128"/>
              </a:rPr>
              <a:t>for example, for acknowledging the acquisition of knowledge by going through the content.</a:t>
            </a:r>
          </a:p>
          <a:p>
            <a:pPr eaLnBrk="1" hangingPunct="1"/>
            <a:endParaRPr lang="en-US" i="1" dirty="0" smtClean="0"/>
          </a:p>
          <a:p>
            <a:pPr eaLnBrk="1" hangingPunct="1"/>
            <a:r>
              <a:rPr lang="en-US" i="1" dirty="0" smtClean="0"/>
              <a:t>Applications: education, </a:t>
            </a:r>
            <a:r>
              <a:rPr lang="en-US" i="1" dirty="0" err="1" smtClean="0"/>
              <a:t>e</a:t>
            </a:r>
            <a:r>
              <a:rPr lang="en-US" i="1" dirty="0" smtClean="0"/>
              <a:t>-commerce, manuals, individual views or presentations, etc.</a:t>
            </a:r>
          </a:p>
          <a:p>
            <a:pPr eaLnBrk="1" hangingPunct="1"/>
            <a:r>
              <a:rPr lang="en-US" i="1" dirty="0" smtClean="0"/>
              <a:t>Conference series: first AH, now UMAP after merge with UM</a:t>
            </a:r>
          </a:p>
          <a:p>
            <a:pPr eaLnBrk="1" hangingPunct="1"/>
            <a:endParaRPr lang="en-US" i="1" dirty="0" smtClean="0"/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949325" y="1143000"/>
            <a:ext cx="72040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>
                <a:solidFill>
                  <a:schemeClr val="bg2"/>
                </a:solidFill>
                <a:latin typeface="Bookman Old Style" charset="0"/>
              </a:rPr>
              <a:t>Augmenting hypertext with adaptation</a:t>
            </a:r>
            <a:endParaRPr lang="en-US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witt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0411" y="1258042"/>
            <a:ext cx="504993" cy="564486"/>
          </a:xfrm>
          <a:prstGeom prst="rect">
            <a:avLst/>
          </a:prstGeom>
        </p:spPr>
      </p:pic>
      <p:pic>
        <p:nvPicPr>
          <p:cNvPr id="6" name="Picture 20" descr="twitter_logo_head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35308" y="1396843"/>
            <a:ext cx="1111167" cy="305959"/>
          </a:xfrm>
          <a:prstGeom prst="rect">
            <a:avLst/>
          </a:prstGeom>
          <a:noFill/>
        </p:spPr>
      </p:pic>
      <p:pic>
        <p:nvPicPr>
          <p:cNvPr id="7" name="Picture 23" descr="Las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61130" y="1739295"/>
            <a:ext cx="883610" cy="564545"/>
          </a:xfrm>
          <a:prstGeom prst="rect">
            <a:avLst/>
          </a:prstGeom>
          <a:noFill/>
        </p:spPr>
      </p:pic>
      <p:pic>
        <p:nvPicPr>
          <p:cNvPr id="8" name="Picture 25" descr="facebook-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11293" y="1381847"/>
            <a:ext cx="739827" cy="330794"/>
          </a:xfrm>
          <a:prstGeom prst="rect">
            <a:avLst/>
          </a:prstGeom>
          <a:noFill/>
        </p:spPr>
      </p:pic>
      <p:pic>
        <p:nvPicPr>
          <p:cNvPr id="9" name="Picture 26" descr="flickr_log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74844" y="1851746"/>
            <a:ext cx="713186" cy="331451"/>
          </a:xfrm>
          <a:prstGeom prst="rect">
            <a:avLst/>
          </a:prstGeom>
          <a:noFill/>
        </p:spPr>
      </p:pic>
      <p:pic>
        <p:nvPicPr>
          <p:cNvPr id="10" name="Picture 27" descr="linkedin-logo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35934" y="1411917"/>
            <a:ext cx="895580" cy="300660"/>
          </a:xfrm>
          <a:prstGeom prst="rect">
            <a:avLst/>
          </a:prstGeom>
          <a:noFill/>
        </p:spPr>
      </p:pic>
      <p:pic>
        <p:nvPicPr>
          <p:cNvPr id="11" name="Picture 28" descr="stumbleupon-logo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23893" y="1806372"/>
            <a:ext cx="321923" cy="388211"/>
          </a:xfrm>
          <a:prstGeom prst="rect">
            <a:avLst/>
          </a:prstGeom>
          <a:noFill/>
        </p:spPr>
      </p:pic>
      <p:pic>
        <p:nvPicPr>
          <p:cNvPr id="12" name="Picture 11" descr="deliciou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63867" y="1802795"/>
            <a:ext cx="327059" cy="400409"/>
          </a:xfrm>
          <a:prstGeom prst="rect">
            <a:avLst/>
          </a:prstGeom>
        </p:spPr>
      </p:pic>
      <p:pic>
        <p:nvPicPr>
          <p:cNvPr id="14" name="Picture 5" descr="user-happy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438525" y="5118100"/>
            <a:ext cx="866775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6385767" y="1536700"/>
            <a:ext cx="1662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Social Web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307331" y="5283200"/>
            <a:ext cx="2022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Personal Web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865413" y="3568700"/>
            <a:ext cx="19082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music profile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878710" y="3568700"/>
            <a:ext cx="20472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friends profile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072208" y="3568700"/>
            <a:ext cx="2181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location profile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 bwMode="auto">
          <a:xfrm>
            <a:off x="901700" y="3492500"/>
            <a:ext cx="1841500" cy="6223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2908300" y="3492500"/>
            <a:ext cx="1993900" cy="6223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5054600" y="3492500"/>
            <a:ext cx="2159000" cy="6223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cxnSp>
        <p:nvCxnSpPr>
          <p:cNvPr id="24" name="Straight Arrow Connector 23"/>
          <p:cNvCxnSpPr/>
          <p:nvPr/>
        </p:nvCxnSpPr>
        <p:spPr bwMode="auto">
          <a:xfrm rot="5400000">
            <a:off x="3536950" y="2876550"/>
            <a:ext cx="698500" cy="1588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>
            <a:off x="4166394" y="2528094"/>
            <a:ext cx="1916906" cy="697706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 rot="10800000" flipV="1">
            <a:off x="1727200" y="2528094"/>
            <a:ext cx="1804194" cy="697706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 rot="5400000">
            <a:off x="3524250" y="4654550"/>
            <a:ext cx="698500" cy="1588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Straight Arrow Connector 29"/>
          <p:cNvCxnSpPr/>
          <p:nvPr/>
        </p:nvCxnSpPr>
        <p:spPr bwMode="auto">
          <a:xfrm rot="10800000" flipV="1">
            <a:off x="4127500" y="4305300"/>
            <a:ext cx="1955800" cy="67310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1" name="Straight Arrow Connector 30"/>
          <p:cNvCxnSpPr/>
          <p:nvPr/>
        </p:nvCxnSpPr>
        <p:spPr bwMode="auto">
          <a:xfrm>
            <a:off x="1727200" y="4305300"/>
            <a:ext cx="1917700" cy="66040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7" name="TextBox 36"/>
          <p:cNvSpPr txBox="1"/>
          <p:nvPr/>
        </p:nvSpPr>
        <p:spPr>
          <a:xfrm>
            <a:off x="5553773" y="4546600"/>
            <a:ext cx="3351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>
                <a:solidFill>
                  <a:schemeClr val="bg2"/>
                </a:solidFill>
              </a:rPr>
              <a:t>before we adapt to the person</a:t>
            </a:r>
            <a:endParaRPr lang="en-US" sz="1800" i="1" dirty="0">
              <a:solidFill>
                <a:schemeClr val="bg2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645917" y="2489200"/>
            <a:ext cx="3167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>
                <a:solidFill>
                  <a:srgbClr val="FF0000"/>
                </a:solidFill>
              </a:rPr>
              <a:t>we need to know the person</a:t>
            </a:r>
            <a:endParaRPr lang="en-US" sz="1800" i="1" dirty="0">
              <a:solidFill>
                <a:srgbClr val="FF0000"/>
              </a:solidFill>
            </a:endParaRPr>
          </a:p>
        </p:txBody>
      </p:sp>
      <p:sp>
        <p:nvSpPr>
          <p:cNvPr id="28" name="Title 27"/>
          <p:cNvSpPr>
            <a:spLocks noGrp="1"/>
          </p:cNvSpPr>
          <p:nvPr>
            <p:ph type="title"/>
          </p:nvPr>
        </p:nvSpPr>
        <p:spPr>
          <a:xfrm>
            <a:off x="917575" y="190500"/>
            <a:ext cx="7159625" cy="1244600"/>
          </a:xfrm>
        </p:spPr>
        <p:txBody>
          <a:bodyPr/>
          <a:lstStyle/>
          <a:p>
            <a:r>
              <a:rPr lang="en-US" dirty="0" smtClean="0"/>
              <a:t>Social Web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Personal Web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917575" y="76200"/>
            <a:ext cx="7659688" cy="1066800"/>
          </a:xfrm>
        </p:spPr>
        <p:txBody>
          <a:bodyPr/>
          <a:lstStyle/>
          <a:p>
            <a:pPr eaLnBrk="1" hangingPunct="1"/>
            <a:r>
              <a:rPr lang="en-US" smtClean="0"/>
              <a:t>Adaptive hypermedia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513" y="1828800"/>
            <a:ext cx="7648575" cy="3505200"/>
          </a:xfrm>
        </p:spPr>
        <p:txBody>
          <a:bodyPr/>
          <a:lstStyle/>
          <a:p>
            <a:pPr eaLnBrk="1" hangingPunct="1"/>
            <a:r>
              <a:rPr lang="en-US" b="1" i="1" smtClean="0"/>
              <a:t>AHAM</a:t>
            </a:r>
            <a:r>
              <a:rPr lang="en-US" i="1" smtClean="0"/>
              <a:t> Reference model</a:t>
            </a:r>
          </a:p>
          <a:p>
            <a:pPr lvl="1" eaLnBrk="1" hangingPunct="1"/>
            <a:r>
              <a:rPr lang="en-US" i="1" smtClean="0">
                <a:cs typeface="ＭＳ Ｐゴシック" charset="-128"/>
              </a:rPr>
              <a:t>Based on Dexter.</a:t>
            </a:r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949325" y="1143000"/>
            <a:ext cx="72040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>
                <a:solidFill>
                  <a:schemeClr val="bg2"/>
                </a:solidFill>
                <a:latin typeface="Bookman Old Style" charset="0"/>
              </a:rPr>
              <a:t>Augmenting hypertext with adaptation</a:t>
            </a:r>
            <a:endParaRPr lang="en-US">
              <a:solidFill>
                <a:schemeClr val="bg2"/>
              </a:solidFill>
            </a:endParaRPr>
          </a:p>
        </p:txBody>
      </p:sp>
      <p:pic>
        <p:nvPicPr>
          <p:cNvPr id="5018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14800" y="1924050"/>
            <a:ext cx="4581525" cy="401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917575" y="76200"/>
            <a:ext cx="7659688" cy="1066800"/>
          </a:xfrm>
        </p:spPr>
        <p:txBody>
          <a:bodyPr/>
          <a:lstStyle/>
          <a:p>
            <a:pPr eaLnBrk="1" hangingPunct="1"/>
            <a:r>
              <a:rPr lang="en-US" smtClean="0"/>
              <a:t>Adaptive hypermedia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513" y="1828800"/>
            <a:ext cx="7648575" cy="3505200"/>
          </a:xfrm>
        </p:spPr>
        <p:txBody>
          <a:bodyPr/>
          <a:lstStyle/>
          <a:p>
            <a:pPr eaLnBrk="1" hangingPunct="1"/>
            <a:r>
              <a:rPr lang="en-US" b="1" i="1" dirty="0" smtClean="0"/>
              <a:t>AHAM</a:t>
            </a:r>
            <a:r>
              <a:rPr lang="en-US" i="1" dirty="0" smtClean="0"/>
              <a:t> Reference model</a:t>
            </a:r>
          </a:p>
          <a:p>
            <a:pPr lvl="1" eaLnBrk="1" hangingPunct="1"/>
            <a:r>
              <a:rPr lang="en-US" i="1" dirty="0" smtClean="0">
                <a:cs typeface="ＭＳ Ｐゴシック" charset="-128"/>
              </a:rPr>
              <a:t>Based on Dexter.</a:t>
            </a:r>
          </a:p>
          <a:p>
            <a:pPr lvl="1" eaLnBrk="1" hangingPunct="1"/>
            <a:endParaRPr lang="en-US" i="1" dirty="0" smtClean="0">
              <a:cs typeface="ＭＳ Ｐゴシック" charset="-128"/>
            </a:endParaRPr>
          </a:p>
          <a:p>
            <a:pPr lvl="1" eaLnBrk="1" hangingPunct="1">
              <a:buNone/>
            </a:pPr>
            <a:r>
              <a:rPr lang="en-US" i="1" dirty="0" smtClean="0">
                <a:cs typeface="ＭＳ Ｐゴシック" charset="-128"/>
              </a:rPr>
              <a:t>(De Bra et al. 1999) </a:t>
            </a:r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949325" y="1143000"/>
            <a:ext cx="72040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>
                <a:solidFill>
                  <a:schemeClr val="bg2"/>
                </a:solidFill>
                <a:latin typeface="Bookman Old Style" charset="0"/>
              </a:rPr>
              <a:t>Augmenting hypertext with adaptation</a:t>
            </a:r>
            <a:endParaRPr lang="en-US">
              <a:solidFill>
                <a:schemeClr val="bg2"/>
              </a:solidFill>
            </a:endParaRPr>
          </a:p>
        </p:txBody>
      </p:sp>
      <p:pic>
        <p:nvPicPr>
          <p:cNvPr id="5120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14800" y="1924050"/>
            <a:ext cx="4581525" cy="401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4114800" y="2928938"/>
            <a:ext cx="2709863" cy="500062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pt-BR" sz="2000" dirty="0" err="1">
                <a:latin typeface="Papyrus"/>
                <a:cs typeface="Papyrus"/>
              </a:rPr>
              <a:t>Adaptation</a:t>
            </a:r>
            <a:r>
              <a:rPr lang="pt-BR" sz="2000" dirty="0">
                <a:latin typeface="Papyrus"/>
                <a:cs typeface="Papyrus"/>
              </a:rPr>
              <a:t> </a:t>
            </a:r>
            <a:r>
              <a:rPr lang="pt-BR" sz="2000" dirty="0" err="1">
                <a:latin typeface="Papyrus"/>
                <a:cs typeface="Papyrus"/>
              </a:rPr>
              <a:t>Model</a:t>
            </a:r>
            <a:endParaRPr lang="pt-BR" sz="2000" dirty="0">
              <a:latin typeface="Papyrus"/>
              <a:cs typeface="Papyru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86375" y="3394075"/>
            <a:ext cx="357188" cy="1493838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pt-BR">
              <a:latin typeface="Papyrus"/>
              <a:cs typeface="Papyru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04230" y="3518598"/>
            <a:ext cx="990000" cy="1357322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>
              <a:defRPr/>
            </a:pPr>
            <a:r>
              <a:rPr lang="pt-BR" sz="2000" dirty="0">
                <a:latin typeface="Papyrus"/>
                <a:cs typeface="Papyrus"/>
              </a:rPr>
              <a:t>Data / </a:t>
            </a:r>
            <a:r>
              <a:rPr lang="pt-BR" sz="2000" dirty="0" err="1">
                <a:solidFill>
                  <a:schemeClr val="lt1">
                    <a:alpha val="85000"/>
                  </a:schemeClr>
                </a:solidFill>
                <a:latin typeface="Papyrus"/>
                <a:cs typeface="Papyrus"/>
              </a:rPr>
              <a:t>Domain</a:t>
            </a:r>
            <a:r>
              <a:rPr lang="pt-BR" sz="2000" dirty="0">
                <a:latin typeface="Papyrus"/>
                <a:cs typeface="Papyrus"/>
              </a:rPr>
              <a:t> </a:t>
            </a:r>
            <a:r>
              <a:rPr lang="pt-BR" sz="2000" dirty="0" err="1">
                <a:latin typeface="Papyrus"/>
                <a:cs typeface="Papyrus"/>
              </a:rPr>
              <a:t>Model</a:t>
            </a:r>
            <a:endParaRPr lang="pt-BR" sz="2000" dirty="0">
              <a:latin typeface="Papyrus"/>
              <a:cs typeface="Papyru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40400" y="3517900"/>
            <a:ext cx="989013" cy="1357313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>
              <a:defRPr/>
            </a:pPr>
            <a:r>
              <a:rPr lang="pt-BR" sz="2000" dirty="0" err="1">
                <a:latin typeface="Papyrus"/>
                <a:cs typeface="Papyrus"/>
              </a:rPr>
              <a:t>User</a:t>
            </a:r>
            <a:r>
              <a:rPr lang="pt-BR" sz="2000" dirty="0">
                <a:latin typeface="Papyrus"/>
                <a:cs typeface="Papyrus"/>
              </a:rPr>
              <a:t>/ </a:t>
            </a:r>
            <a:r>
              <a:rPr lang="pt-BR" sz="2000" dirty="0" err="1">
                <a:latin typeface="Papyrus"/>
                <a:cs typeface="Papyrus"/>
              </a:rPr>
              <a:t>Context</a:t>
            </a:r>
            <a:endParaRPr lang="pt-BR" sz="2000" dirty="0">
              <a:latin typeface="Papyrus"/>
              <a:cs typeface="Papyrus"/>
            </a:endParaRPr>
          </a:p>
          <a:p>
            <a:pPr>
              <a:defRPr/>
            </a:pPr>
            <a:r>
              <a:rPr lang="pt-BR" sz="2000" dirty="0" err="1">
                <a:latin typeface="Papyrus"/>
                <a:cs typeface="Papyrus"/>
              </a:rPr>
              <a:t>Model</a:t>
            </a:r>
            <a:endParaRPr lang="pt-BR" sz="2000" dirty="0">
              <a:latin typeface="Papyrus"/>
              <a:cs typeface="Papyru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26" name="Group 4"/>
          <p:cNvGrpSpPr>
            <a:grpSpLocks/>
          </p:cNvGrpSpPr>
          <p:nvPr/>
        </p:nvGrpSpPr>
        <p:grpSpPr bwMode="auto">
          <a:xfrm>
            <a:off x="2911475" y="428625"/>
            <a:ext cx="3643313" cy="2143125"/>
            <a:chOff x="2911464" y="428604"/>
            <a:chExt cx="3643338" cy="2143140"/>
          </a:xfrm>
        </p:grpSpPr>
        <p:sp>
          <p:nvSpPr>
            <p:cNvPr id="6" name="Rectangle 5"/>
            <p:cNvSpPr/>
            <p:nvPr/>
          </p:nvSpPr>
          <p:spPr>
            <a:xfrm>
              <a:off x="2911464" y="428604"/>
              <a:ext cx="3643338" cy="500067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pt-BR" sz="2000" b="1" dirty="0">
                  <a:latin typeface="Papyrus"/>
                  <a:cs typeface="Papyrus"/>
                </a:rPr>
                <a:t>Adaptation Model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4411662" y="928671"/>
              <a:ext cx="642941" cy="164307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pt-BR">
                <a:latin typeface="Papyrus"/>
                <a:cs typeface="Papyrus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2911464" y="1071547"/>
              <a:ext cx="1357322" cy="1500197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pt-BR" sz="2000" b="1" dirty="0">
                  <a:latin typeface="Papyrus"/>
                  <a:cs typeface="Papyrus"/>
                </a:rPr>
                <a:t>Data / Domain Model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197480" y="1071547"/>
              <a:ext cx="1357322" cy="1500197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pt-BR" sz="2000" b="1" dirty="0">
                  <a:latin typeface="Papyrus"/>
                  <a:cs typeface="Papyrus"/>
                </a:rPr>
                <a:t>User/ Context</a:t>
              </a:r>
            </a:p>
            <a:p>
              <a:pPr>
                <a:defRPr/>
              </a:pPr>
              <a:r>
                <a:rPr lang="pt-BR" sz="2000" b="1" dirty="0">
                  <a:latin typeface="Papyrus"/>
                  <a:cs typeface="Papyrus"/>
                </a:rPr>
                <a:t>Model</a:t>
              </a:r>
            </a:p>
          </p:txBody>
        </p:sp>
      </p:grpSp>
      <p:cxnSp>
        <p:nvCxnSpPr>
          <p:cNvPr id="10" name="Straight Arrow Connector 9"/>
          <p:cNvCxnSpPr/>
          <p:nvPr/>
        </p:nvCxnSpPr>
        <p:spPr>
          <a:xfrm rot="10800000" flipV="1">
            <a:off x="2109788" y="2646363"/>
            <a:ext cx="1285875" cy="714375"/>
          </a:xfrm>
          <a:prstGeom prst="straightConnector1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972175" y="2697163"/>
            <a:ext cx="936625" cy="663575"/>
          </a:xfrm>
          <a:prstGeom prst="straightConnector1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229" name="Group 29"/>
          <p:cNvGrpSpPr>
            <a:grpSpLocks/>
          </p:cNvGrpSpPr>
          <p:nvPr/>
        </p:nvGrpSpPr>
        <p:grpSpPr bwMode="auto">
          <a:xfrm>
            <a:off x="3108325" y="3929063"/>
            <a:ext cx="3214688" cy="1143000"/>
            <a:chOff x="3071802" y="4000504"/>
            <a:chExt cx="2714644" cy="1143008"/>
          </a:xfrm>
        </p:grpSpPr>
        <p:sp>
          <p:nvSpPr>
            <p:cNvPr id="13" name="Flowchart: Decision 27"/>
            <p:cNvSpPr/>
            <p:nvPr/>
          </p:nvSpPr>
          <p:spPr>
            <a:xfrm>
              <a:off x="3071802" y="4000504"/>
              <a:ext cx="2714644" cy="1143008"/>
            </a:xfrm>
            <a:prstGeom prst="flowChartDecision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pt-BR">
                <a:latin typeface="Papyrus"/>
                <a:cs typeface="Papyrus"/>
              </a:endParaRPr>
            </a:p>
          </p:txBody>
        </p:sp>
        <p:sp>
          <p:nvSpPr>
            <p:cNvPr id="52235" name="TextBox 13"/>
            <p:cNvSpPr txBox="1">
              <a:spLocks noChangeArrowheads="1"/>
            </p:cNvSpPr>
            <p:nvPr/>
          </p:nvSpPr>
          <p:spPr bwMode="auto">
            <a:xfrm>
              <a:off x="3786182" y="4214818"/>
              <a:ext cx="1401296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pt-BR">
                  <a:latin typeface="Papyrus" charset="0"/>
                  <a:ea typeface="Papyrus" charset="0"/>
                  <a:cs typeface="Papyrus" charset="0"/>
                </a:rPr>
                <a:t>If </a:t>
              </a:r>
              <a:r>
                <a:rPr lang="pt-BR" b="1">
                  <a:solidFill>
                    <a:srgbClr val="800000"/>
                  </a:solidFill>
                  <a:latin typeface="Papyrus" charset="0"/>
                  <a:ea typeface="Papyrus" charset="0"/>
                  <a:cs typeface="Papyrus" charset="0"/>
                </a:rPr>
                <a:t>on phone</a:t>
              </a:r>
            </a:p>
            <a:p>
              <a:r>
                <a:rPr lang="pt-BR">
                  <a:latin typeface="Papyrus" charset="0"/>
                  <a:ea typeface="Papyrus" charset="0"/>
                  <a:cs typeface="Papyrus" charset="0"/>
                </a:rPr>
                <a:t>show </a:t>
              </a:r>
              <a:r>
                <a:rPr lang="pt-BR" b="1">
                  <a:latin typeface="Papyrus" charset="0"/>
                  <a:ea typeface="Papyrus" charset="0"/>
                  <a:cs typeface="Papyrus" charset="0"/>
                </a:rPr>
                <a:t>only text</a:t>
              </a:r>
            </a:p>
          </p:txBody>
        </p:sp>
      </p:grpSp>
      <p:cxnSp>
        <p:nvCxnSpPr>
          <p:cNvPr id="15" name="Straight Arrow Connector 14"/>
          <p:cNvCxnSpPr/>
          <p:nvPr/>
        </p:nvCxnSpPr>
        <p:spPr>
          <a:xfrm rot="5400000">
            <a:off x="4303713" y="3089275"/>
            <a:ext cx="785812" cy="1588"/>
          </a:xfrm>
          <a:prstGeom prst="straightConnector1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71500" y="3482975"/>
            <a:ext cx="2159000" cy="2062163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sz="1600" b="1" dirty="0">
                <a:latin typeface="Papyrus"/>
                <a:ea typeface="Arial" pitchFamily="-112" charset="0"/>
                <a:cs typeface="Papyrus"/>
              </a:rPr>
              <a:t>Contact Data</a:t>
            </a:r>
          </a:p>
          <a:p>
            <a:pPr>
              <a:defRPr/>
            </a:pPr>
            <a:r>
              <a:rPr lang="pt-BR" sz="1400" dirty="0">
                <a:latin typeface="Papyrus"/>
                <a:ea typeface="Arial" pitchFamily="-112" charset="0"/>
                <a:cs typeface="Papyrus"/>
              </a:rPr>
              <a:t>------------------------</a:t>
            </a:r>
          </a:p>
          <a:p>
            <a:pPr>
              <a:defRPr/>
            </a:pPr>
            <a:r>
              <a:rPr lang="pt-BR" sz="1400" b="1" dirty="0">
                <a:latin typeface="Papyrus"/>
                <a:ea typeface="Arial" pitchFamily="-112" charset="0"/>
                <a:cs typeface="Papyrus"/>
              </a:rPr>
              <a:t>Name</a:t>
            </a:r>
            <a:r>
              <a:rPr lang="pt-BR" sz="1400" dirty="0">
                <a:latin typeface="Papyrus"/>
                <a:ea typeface="Arial" pitchFamily="-112" charset="0"/>
                <a:cs typeface="Papyrus"/>
              </a:rPr>
              <a:t>: John</a:t>
            </a:r>
          </a:p>
          <a:p>
            <a:pPr>
              <a:defRPr/>
            </a:pPr>
            <a:r>
              <a:rPr lang="pt-BR" sz="1400" b="1" dirty="0" err="1">
                <a:latin typeface="Papyrus"/>
                <a:ea typeface="Arial" pitchFamily="-112" charset="0"/>
                <a:cs typeface="Papyrus"/>
              </a:rPr>
              <a:t>Street</a:t>
            </a:r>
            <a:r>
              <a:rPr lang="pt-BR" sz="1400" dirty="0">
                <a:latin typeface="Papyrus"/>
                <a:ea typeface="Arial" pitchFamily="-112" charset="0"/>
                <a:cs typeface="Papyrus"/>
              </a:rPr>
              <a:t>: 29 </a:t>
            </a:r>
            <a:r>
              <a:rPr lang="pt-BR" sz="1400" dirty="0" err="1">
                <a:latin typeface="Papyrus"/>
                <a:ea typeface="Arial" pitchFamily="-112" charset="0"/>
                <a:cs typeface="Papyrus"/>
              </a:rPr>
              <a:t>Heddon</a:t>
            </a:r>
            <a:r>
              <a:rPr lang="pt-BR" sz="1400" dirty="0">
                <a:latin typeface="Papyrus"/>
                <a:ea typeface="Arial" pitchFamily="-112" charset="0"/>
                <a:cs typeface="Papyrus"/>
              </a:rPr>
              <a:t> </a:t>
            </a:r>
            <a:r>
              <a:rPr lang="pt-BR" sz="1400" dirty="0" err="1">
                <a:latin typeface="Papyrus"/>
                <a:ea typeface="Arial" pitchFamily="-112" charset="0"/>
                <a:cs typeface="Papyrus"/>
              </a:rPr>
              <a:t>Str</a:t>
            </a:r>
            <a:r>
              <a:rPr lang="pt-BR" sz="1400" dirty="0">
                <a:latin typeface="Papyrus"/>
                <a:ea typeface="Arial" pitchFamily="-112" charset="0"/>
                <a:cs typeface="Papyrus"/>
              </a:rPr>
              <a:t>, </a:t>
            </a:r>
            <a:r>
              <a:rPr lang="pt-BR" sz="1400" b="1" dirty="0">
                <a:latin typeface="Papyrus"/>
                <a:ea typeface="Arial" pitchFamily="-112" charset="0"/>
                <a:cs typeface="Papyrus"/>
              </a:rPr>
              <a:t>City</a:t>
            </a:r>
            <a:r>
              <a:rPr lang="pt-BR" sz="1400" dirty="0">
                <a:latin typeface="Papyrus"/>
                <a:ea typeface="Arial" pitchFamily="-112" charset="0"/>
                <a:cs typeface="Papyrus"/>
              </a:rPr>
              <a:t>: </a:t>
            </a:r>
            <a:r>
              <a:rPr lang="pt-BR" sz="1400" dirty="0" err="1">
                <a:latin typeface="Papyrus"/>
                <a:ea typeface="Arial" pitchFamily="-112" charset="0"/>
                <a:cs typeface="Papyrus"/>
              </a:rPr>
              <a:t>London</a:t>
            </a:r>
            <a:endParaRPr lang="pt-BR" sz="1400" dirty="0">
              <a:latin typeface="Papyrus"/>
              <a:ea typeface="Arial" pitchFamily="-112" charset="0"/>
              <a:cs typeface="Papyrus"/>
            </a:endParaRPr>
          </a:p>
          <a:p>
            <a:pPr>
              <a:defRPr/>
            </a:pPr>
            <a:r>
              <a:rPr lang="pt-BR" sz="1400" b="1" dirty="0">
                <a:latin typeface="Papyrus"/>
                <a:ea typeface="Arial" pitchFamily="-112" charset="0"/>
                <a:cs typeface="Papyrus"/>
              </a:rPr>
              <a:t>Picture</a:t>
            </a:r>
            <a:r>
              <a:rPr lang="pt-BR" sz="1400" dirty="0">
                <a:latin typeface="Papyrus"/>
                <a:ea typeface="Arial" pitchFamily="-112" charset="0"/>
                <a:cs typeface="Papyrus"/>
              </a:rPr>
              <a:t>:</a:t>
            </a:r>
          </a:p>
          <a:p>
            <a:pPr>
              <a:defRPr/>
            </a:pPr>
            <a:endParaRPr lang="pt-BR" sz="1400" dirty="0">
              <a:latin typeface="Papyrus"/>
              <a:ea typeface="Arial" pitchFamily="-112" charset="0"/>
              <a:cs typeface="Papyrus"/>
            </a:endParaRPr>
          </a:p>
          <a:p>
            <a:pPr>
              <a:defRPr/>
            </a:pPr>
            <a:endParaRPr lang="pt-BR" sz="1400" dirty="0">
              <a:latin typeface="Papyrus"/>
              <a:ea typeface="Arial" pitchFamily="-112" charset="0"/>
              <a:cs typeface="Papyrus"/>
            </a:endParaRPr>
          </a:p>
          <a:p>
            <a:pPr>
              <a:defRPr/>
            </a:pPr>
            <a:endParaRPr lang="pt-BR" sz="1400" dirty="0">
              <a:latin typeface="Papyrus"/>
              <a:ea typeface="Arial" pitchFamily="-112" charset="0"/>
              <a:cs typeface="Papyrus"/>
            </a:endParaRPr>
          </a:p>
          <a:p>
            <a:pPr>
              <a:defRPr/>
            </a:pPr>
            <a:endParaRPr lang="pt-BR" sz="1400" dirty="0">
              <a:latin typeface="Papyrus"/>
              <a:ea typeface="Arial" pitchFamily="-112" charset="0"/>
              <a:cs typeface="Papyrus"/>
            </a:endParaRPr>
          </a:p>
        </p:txBody>
      </p:sp>
      <p:pic>
        <p:nvPicPr>
          <p:cNvPr id="52232" name="Picture 1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5638" y="4552950"/>
            <a:ext cx="654050" cy="89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3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4788" y="3482975"/>
            <a:ext cx="1611312" cy="211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2911475" y="0"/>
            <a:ext cx="3643313" cy="500063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pt-BR" sz="2000" b="1" dirty="0">
                <a:latin typeface="Papyrus"/>
                <a:cs typeface="Papyrus"/>
              </a:rPr>
              <a:t>Adaptation Model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411663" y="500063"/>
            <a:ext cx="642937" cy="1643062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pt-BR">
              <a:latin typeface="Papyrus"/>
              <a:cs typeface="Papyru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911475" y="642938"/>
            <a:ext cx="1357313" cy="1500187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pt-BR" sz="2000" b="1" dirty="0">
                <a:latin typeface="Papyrus"/>
                <a:cs typeface="Papyrus"/>
              </a:rPr>
              <a:t>Data / Domain Model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197475" y="642938"/>
            <a:ext cx="1357313" cy="1500187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pt-BR" sz="2000" b="1" dirty="0">
                <a:latin typeface="Papyrus"/>
                <a:cs typeface="Papyrus"/>
              </a:rPr>
              <a:t>User/ Context</a:t>
            </a:r>
          </a:p>
          <a:p>
            <a:pPr>
              <a:defRPr/>
            </a:pPr>
            <a:r>
              <a:rPr lang="pt-BR" sz="2000" b="1" dirty="0">
                <a:latin typeface="Papyrus"/>
                <a:cs typeface="Papyrus"/>
              </a:rPr>
              <a:t>Model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rot="10800000" flipV="1">
            <a:off x="2109788" y="2217738"/>
            <a:ext cx="1285875" cy="714375"/>
          </a:xfrm>
          <a:prstGeom prst="straightConnector1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5972175" y="2268538"/>
            <a:ext cx="1114425" cy="785812"/>
          </a:xfrm>
          <a:prstGeom prst="straightConnector1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256" name="Group 29"/>
          <p:cNvGrpSpPr>
            <a:grpSpLocks/>
          </p:cNvGrpSpPr>
          <p:nvPr/>
        </p:nvGrpSpPr>
        <p:grpSpPr bwMode="auto">
          <a:xfrm>
            <a:off x="3108325" y="3500438"/>
            <a:ext cx="3214688" cy="1143000"/>
            <a:chOff x="3071802" y="4000504"/>
            <a:chExt cx="2714644" cy="1143008"/>
          </a:xfrm>
        </p:grpSpPr>
        <p:sp>
          <p:nvSpPr>
            <p:cNvPr id="26" name="Flowchart: Decision 27"/>
            <p:cNvSpPr/>
            <p:nvPr/>
          </p:nvSpPr>
          <p:spPr>
            <a:xfrm>
              <a:off x="3071802" y="4000504"/>
              <a:ext cx="2714644" cy="1143008"/>
            </a:xfrm>
            <a:prstGeom prst="flowChartDecision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pt-BR">
                <a:latin typeface="Papyrus"/>
                <a:cs typeface="Papyrus"/>
              </a:endParaRPr>
            </a:p>
          </p:txBody>
        </p:sp>
        <p:sp>
          <p:nvSpPr>
            <p:cNvPr id="53266" name="TextBox 26"/>
            <p:cNvSpPr txBox="1">
              <a:spLocks noChangeArrowheads="1"/>
            </p:cNvSpPr>
            <p:nvPr/>
          </p:nvSpPr>
          <p:spPr bwMode="auto">
            <a:xfrm>
              <a:off x="3786182" y="4214818"/>
              <a:ext cx="1401296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pt-BR">
                  <a:latin typeface="Papyrus" charset="0"/>
                  <a:ea typeface="Papyrus" charset="0"/>
                  <a:cs typeface="Papyrus" charset="0"/>
                </a:rPr>
                <a:t>If </a:t>
              </a:r>
              <a:r>
                <a:rPr lang="pt-BR" b="1">
                  <a:solidFill>
                    <a:srgbClr val="800000"/>
                  </a:solidFill>
                  <a:latin typeface="Papyrus" charset="0"/>
                  <a:ea typeface="Papyrus" charset="0"/>
                  <a:cs typeface="Papyrus" charset="0"/>
                </a:rPr>
                <a:t>on phone</a:t>
              </a:r>
            </a:p>
            <a:p>
              <a:r>
                <a:rPr lang="pt-BR">
                  <a:latin typeface="Papyrus" charset="0"/>
                  <a:ea typeface="Papyrus" charset="0"/>
                  <a:cs typeface="Papyrus" charset="0"/>
                </a:rPr>
                <a:t>show </a:t>
              </a:r>
              <a:r>
                <a:rPr lang="pt-BR" b="1">
                  <a:latin typeface="Papyrus" charset="0"/>
                  <a:ea typeface="Papyrus" charset="0"/>
                  <a:cs typeface="Papyrus" charset="0"/>
                </a:rPr>
                <a:t>only text</a:t>
              </a:r>
            </a:p>
          </p:txBody>
        </p:sp>
      </p:grpSp>
      <p:cxnSp>
        <p:nvCxnSpPr>
          <p:cNvPr id="28" name="Straight Arrow Connector 27"/>
          <p:cNvCxnSpPr/>
          <p:nvPr/>
        </p:nvCxnSpPr>
        <p:spPr>
          <a:xfrm rot="5400000">
            <a:off x="4303713" y="2660650"/>
            <a:ext cx="785812" cy="1588"/>
          </a:xfrm>
          <a:prstGeom prst="straightConnector1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622675" y="5014913"/>
            <a:ext cx="2144713" cy="120015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sz="1600" b="1" dirty="0">
                <a:latin typeface="Papyrus"/>
                <a:ea typeface="Arial" pitchFamily="-112" charset="0"/>
                <a:cs typeface="Papyrus"/>
              </a:rPr>
              <a:t>Contact Data</a:t>
            </a:r>
          </a:p>
          <a:p>
            <a:pPr>
              <a:defRPr/>
            </a:pPr>
            <a:r>
              <a:rPr lang="pt-BR" sz="1400" dirty="0">
                <a:latin typeface="Papyrus"/>
                <a:ea typeface="Arial" pitchFamily="-112" charset="0"/>
                <a:cs typeface="Papyrus"/>
              </a:rPr>
              <a:t>------------------------</a:t>
            </a:r>
          </a:p>
          <a:p>
            <a:pPr>
              <a:defRPr/>
            </a:pPr>
            <a:r>
              <a:rPr lang="pt-BR" sz="1400" b="1" dirty="0">
                <a:latin typeface="Papyrus"/>
                <a:ea typeface="Arial" pitchFamily="-112" charset="0"/>
                <a:cs typeface="Papyrus"/>
              </a:rPr>
              <a:t>Name</a:t>
            </a:r>
            <a:r>
              <a:rPr lang="pt-BR" sz="1400" dirty="0">
                <a:latin typeface="Papyrus"/>
                <a:ea typeface="Arial" pitchFamily="-112" charset="0"/>
                <a:cs typeface="Papyrus"/>
              </a:rPr>
              <a:t>: John</a:t>
            </a:r>
          </a:p>
          <a:p>
            <a:pPr>
              <a:defRPr/>
            </a:pPr>
            <a:r>
              <a:rPr lang="pt-BR" sz="1400" b="1" dirty="0" err="1">
                <a:latin typeface="Papyrus"/>
                <a:ea typeface="Arial" pitchFamily="-112" charset="0"/>
                <a:cs typeface="Papyrus"/>
              </a:rPr>
              <a:t>Street</a:t>
            </a:r>
            <a:r>
              <a:rPr lang="pt-BR" sz="1400" dirty="0">
                <a:latin typeface="Papyrus"/>
                <a:ea typeface="Arial" pitchFamily="-112" charset="0"/>
                <a:cs typeface="Papyrus"/>
              </a:rPr>
              <a:t>: 29 </a:t>
            </a:r>
            <a:r>
              <a:rPr lang="pt-BR" sz="1400" dirty="0" err="1">
                <a:latin typeface="Papyrus"/>
                <a:ea typeface="Arial" pitchFamily="-112" charset="0"/>
                <a:cs typeface="Papyrus"/>
              </a:rPr>
              <a:t>Heddon</a:t>
            </a:r>
            <a:r>
              <a:rPr lang="pt-BR" sz="1400" dirty="0">
                <a:latin typeface="Papyrus"/>
                <a:ea typeface="Arial" pitchFamily="-112" charset="0"/>
                <a:cs typeface="Papyrus"/>
              </a:rPr>
              <a:t> </a:t>
            </a:r>
            <a:r>
              <a:rPr lang="pt-BR" sz="1400" dirty="0" err="1">
                <a:latin typeface="Papyrus"/>
                <a:ea typeface="Arial" pitchFamily="-112" charset="0"/>
                <a:cs typeface="Papyrus"/>
              </a:rPr>
              <a:t>Str</a:t>
            </a:r>
            <a:endParaRPr lang="pt-BR" sz="1400" dirty="0">
              <a:latin typeface="Papyrus"/>
              <a:ea typeface="Arial" pitchFamily="-112" charset="0"/>
              <a:cs typeface="Papyrus"/>
            </a:endParaRPr>
          </a:p>
          <a:p>
            <a:pPr>
              <a:defRPr/>
            </a:pPr>
            <a:r>
              <a:rPr lang="pt-BR" sz="1400" b="1" dirty="0">
                <a:latin typeface="Papyrus"/>
                <a:ea typeface="Arial" pitchFamily="-112" charset="0"/>
                <a:cs typeface="Papyrus"/>
              </a:rPr>
              <a:t>City</a:t>
            </a:r>
            <a:r>
              <a:rPr lang="pt-BR" sz="1400" dirty="0">
                <a:latin typeface="Papyrus"/>
                <a:ea typeface="Arial" pitchFamily="-112" charset="0"/>
                <a:cs typeface="Papyrus"/>
              </a:rPr>
              <a:t>: </a:t>
            </a:r>
            <a:r>
              <a:rPr lang="pt-BR" sz="1400" dirty="0" err="1">
                <a:latin typeface="Papyrus"/>
                <a:ea typeface="Arial" pitchFamily="-112" charset="0"/>
                <a:cs typeface="Papyrus"/>
              </a:rPr>
              <a:t>London</a:t>
            </a:r>
            <a:endParaRPr lang="pt-BR" sz="1400" dirty="0">
              <a:latin typeface="Papyrus"/>
              <a:ea typeface="Arial" pitchFamily="-112" charset="0"/>
              <a:cs typeface="Papyrus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rot="5400000">
            <a:off x="4535487" y="4833938"/>
            <a:ext cx="339725" cy="0"/>
          </a:xfrm>
          <a:prstGeom prst="straightConnector1">
            <a:avLst/>
          </a:prstGeom>
          <a:ln w="22225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33" idx="3"/>
          </p:cNvCxnSpPr>
          <p:nvPr/>
        </p:nvCxnSpPr>
        <p:spPr>
          <a:xfrm flipV="1">
            <a:off x="2730500" y="4071938"/>
            <a:ext cx="377825" cy="122237"/>
          </a:xfrm>
          <a:prstGeom prst="line">
            <a:avLst/>
          </a:prstGeom>
          <a:ln w="22225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6323013" y="4068763"/>
            <a:ext cx="415925" cy="3175"/>
          </a:xfrm>
          <a:prstGeom prst="line">
            <a:avLst/>
          </a:prstGeom>
          <a:ln w="22225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571500" y="3054350"/>
            <a:ext cx="2159000" cy="2278063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sz="1600" b="1" dirty="0">
                <a:latin typeface="Papyrus"/>
                <a:ea typeface="Arial" pitchFamily="-112" charset="0"/>
                <a:cs typeface="Papyrus"/>
              </a:rPr>
              <a:t>Contact Data</a:t>
            </a:r>
          </a:p>
          <a:p>
            <a:pPr>
              <a:defRPr/>
            </a:pPr>
            <a:r>
              <a:rPr lang="pt-BR" sz="1400" dirty="0">
                <a:latin typeface="Papyrus"/>
                <a:ea typeface="Arial" pitchFamily="-112" charset="0"/>
                <a:cs typeface="Papyrus"/>
              </a:rPr>
              <a:t>------------------------</a:t>
            </a:r>
          </a:p>
          <a:p>
            <a:pPr>
              <a:defRPr/>
            </a:pPr>
            <a:r>
              <a:rPr lang="pt-BR" sz="1400" b="1" dirty="0">
                <a:latin typeface="Papyrus"/>
                <a:ea typeface="Arial" pitchFamily="-112" charset="0"/>
                <a:cs typeface="Papyrus"/>
              </a:rPr>
              <a:t>Name</a:t>
            </a:r>
            <a:r>
              <a:rPr lang="pt-BR" sz="1400" dirty="0">
                <a:latin typeface="Papyrus"/>
                <a:ea typeface="Arial" pitchFamily="-112" charset="0"/>
                <a:cs typeface="Papyrus"/>
              </a:rPr>
              <a:t>: John</a:t>
            </a:r>
          </a:p>
          <a:p>
            <a:pPr>
              <a:defRPr/>
            </a:pPr>
            <a:r>
              <a:rPr lang="pt-BR" sz="1400" b="1" dirty="0" err="1">
                <a:latin typeface="Papyrus"/>
                <a:ea typeface="Arial" pitchFamily="-112" charset="0"/>
                <a:cs typeface="Papyrus"/>
              </a:rPr>
              <a:t>Street</a:t>
            </a:r>
            <a:r>
              <a:rPr lang="pt-BR" sz="1400" dirty="0">
                <a:latin typeface="Papyrus"/>
                <a:ea typeface="Arial" pitchFamily="-112" charset="0"/>
                <a:cs typeface="Papyrus"/>
              </a:rPr>
              <a:t>: 29 </a:t>
            </a:r>
            <a:r>
              <a:rPr lang="pt-BR" sz="1400" dirty="0" err="1">
                <a:latin typeface="Papyrus"/>
                <a:ea typeface="Arial" pitchFamily="-112" charset="0"/>
                <a:cs typeface="Papyrus"/>
              </a:rPr>
              <a:t>Heddon</a:t>
            </a:r>
            <a:r>
              <a:rPr lang="pt-BR" sz="1400" dirty="0">
                <a:latin typeface="Papyrus"/>
                <a:ea typeface="Arial" pitchFamily="-112" charset="0"/>
                <a:cs typeface="Papyrus"/>
              </a:rPr>
              <a:t> </a:t>
            </a:r>
            <a:r>
              <a:rPr lang="pt-BR" sz="1400" dirty="0" err="1">
                <a:latin typeface="Papyrus"/>
                <a:ea typeface="Arial" pitchFamily="-112" charset="0"/>
                <a:cs typeface="Papyrus"/>
              </a:rPr>
              <a:t>Str</a:t>
            </a:r>
            <a:r>
              <a:rPr lang="pt-BR" sz="1400" dirty="0">
                <a:latin typeface="Papyrus"/>
                <a:ea typeface="Arial" pitchFamily="-112" charset="0"/>
                <a:cs typeface="Papyrus"/>
              </a:rPr>
              <a:t> </a:t>
            </a:r>
            <a:r>
              <a:rPr lang="pt-BR" sz="1400" b="1" dirty="0">
                <a:latin typeface="Papyrus"/>
                <a:ea typeface="Arial" pitchFamily="-112" charset="0"/>
                <a:cs typeface="Papyrus"/>
              </a:rPr>
              <a:t>City</a:t>
            </a:r>
            <a:r>
              <a:rPr lang="pt-BR" sz="1400" dirty="0">
                <a:latin typeface="Papyrus"/>
                <a:ea typeface="Arial" pitchFamily="-112" charset="0"/>
                <a:cs typeface="Papyrus"/>
              </a:rPr>
              <a:t>: </a:t>
            </a:r>
            <a:r>
              <a:rPr lang="pt-BR" sz="1400" dirty="0" err="1">
                <a:latin typeface="Papyrus"/>
                <a:ea typeface="Arial" pitchFamily="-112" charset="0"/>
                <a:cs typeface="Papyrus"/>
              </a:rPr>
              <a:t>London</a:t>
            </a:r>
            <a:endParaRPr lang="pt-BR" sz="1400" dirty="0">
              <a:latin typeface="Papyrus"/>
              <a:ea typeface="Arial" pitchFamily="-112" charset="0"/>
              <a:cs typeface="Papyrus"/>
            </a:endParaRPr>
          </a:p>
          <a:p>
            <a:pPr>
              <a:defRPr/>
            </a:pPr>
            <a:r>
              <a:rPr lang="pt-BR" sz="1400" b="1" dirty="0">
                <a:latin typeface="Papyrus"/>
                <a:ea typeface="Arial" pitchFamily="-112" charset="0"/>
                <a:cs typeface="Papyrus"/>
              </a:rPr>
              <a:t>Picture</a:t>
            </a:r>
            <a:r>
              <a:rPr lang="pt-BR" sz="1400" dirty="0">
                <a:latin typeface="Papyrus"/>
                <a:ea typeface="Arial" pitchFamily="-112" charset="0"/>
                <a:cs typeface="Papyrus"/>
              </a:rPr>
              <a:t>:</a:t>
            </a:r>
          </a:p>
          <a:p>
            <a:pPr>
              <a:defRPr/>
            </a:pPr>
            <a:endParaRPr lang="pt-BR" sz="1400" dirty="0">
              <a:latin typeface="Papyrus"/>
              <a:ea typeface="Arial" pitchFamily="-112" charset="0"/>
              <a:cs typeface="Papyrus"/>
            </a:endParaRPr>
          </a:p>
          <a:p>
            <a:pPr>
              <a:defRPr/>
            </a:pPr>
            <a:endParaRPr lang="pt-BR" sz="1400" dirty="0">
              <a:latin typeface="Papyrus"/>
              <a:ea typeface="Arial" pitchFamily="-112" charset="0"/>
              <a:cs typeface="Papyrus"/>
            </a:endParaRPr>
          </a:p>
          <a:p>
            <a:pPr>
              <a:defRPr/>
            </a:pPr>
            <a:endParaRPr lang="pt-BR" sz="1400" dirty="0">
              <a:latin typeface="Papyrus"/>
              <a:ea typeface="Arial" pitchFamily="-112" charset="0"/>
              <a:cs typeface="Papyrus"/>
            </a:endParaRPr>
          </a:p>
          <a:p>
            <a:pPr>
              <a:defRPr/>
            </a:pPr>
            <a:endParaRPr lang="pt-BR" sz="1400" dirty="0">
              <a:latin typeface="Papyrus"/>
              <a:ea typeface="Arial" pitchFamily="-112" charset="0"/>
              <a:cs typeface="Papyrus"/>
            </a:endParaRPr>
          </a:p>
        </p:txBody>
      </p:sp>
      <p:pic>
        <p:nvPicPr>
          <p:cNvPr id="53263" name="Picture 3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5638" y="4124325"/>
            <a:ext cx="654050" cy="89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64" name="Picture 3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38938" y="3254375"/>
            <a:ext cx="2060575" cy="138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917575" y="76200"/>
            <a:ext cx="7659688" cy="1066800"/>
          </a:xfrm>
        </p:spPr>
        <p:txBody>
          <a:bodyPr/>
          <a:lstStyle/>
          <a:p>
            <a:pPr eaLnBrk="1" hangingPunct="1"/>
            <a:r>
              <a:rPr lang="en-US" smtClean="0"/>
              <a:t>Adaptive hypermedia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513" y="1828800"/>
            <a:ext cx="7648575" cy="3505200"/>
          </a:xfrm>
        </p:spPr>
        <p:txBody>
          <a:bodyPr/>
          <a:lstStyle/>
          <a:p>
            <a:pPr eaLnBrk="1" hangingPunct="1"/>
            <a:r>
              <a:rPr lang="en-US" i="1" smtClean="0"/>
              <a:t>Adaptive </a:t>
            </a:r>
            <a:r>
              <a:rPr lang="en-US" b="1" i="1" smtClean="0"/>
              <a:t>navigation</a:t>
            </a:r>
            <a:r>
              <a:rPr lang="en-US" i="1" smtClean="0"/>
              <a:t> support</a:t>
            </a:r>
          </a:p>
          <a:p>
            <a:pPr lvl="1" eaLnBrk="1" hangingPunct="1"/>
            <a:r>
              <a:rPr lang="en-US" i="1" smtClean="0">
                <a:cs typeface="ＭＳ Ｐゴシック" charset="-128"/>
              </a:rPr>
              <a:t>Direct guidance</a:t>
            </a:r>
          </a:p>
          <a:p>
            <a:pPr lvl="1" eaLnBrk="1" hangingPunct="1"/>
            <a:r>
              <a:rPr lang="en-US" i="1" smtClean="0">
                <a:cs typeface="ＭＳ Ｐゴシック" charset="-128"/>
              </a:rPr>
              <a:t>Adaptive link sorting</a:t>
            </a:r>
          </a:p>
          <a:p>
            <a:pPr lvl="1" eaLnBrk="1" hangingPunct="1"/>
            <a:r>
              <a:rPr lang="en-US" i="1" smtClean="0">
                <a:cs typeface="ＭＳ Ｐゴシック" charset="-128"/>
              </a:rPr>
              <a:t>Adaptive link hiding (hiding, disabling, removal)</a:t>
            </a:r>
          </a:p>
          <a:p>
            <a:pPr lvl="1" eaLnBrk="1" hangingPunct="1"/>
            <a:r>
              <a:rPr lang="en-US" i="1" smtClean="0">
                <a:cs typeface="ＭＳ Ｐゴシック" charset="-128"/>
              </a:rPr>
              <a:t>Adaptive link annotation</a:t>
            </a:r>
          </a:p>
          <a:p>
            <a:pPr lvl="1" eaLnBrk="1" hangingPunct="1"/>
            <a:r>
              <a:rPr lang="en-US" i="1" smtClean="0">
                <a:cs typeface="ＭＳ Ｐゴシック" charset="-128"/>
              </a:rPr>
              <a:t>Adaptive link generation</a:t>
            </a:r>
          </a:p>
          <a:p>
            <a:pPr lvl="1" eaLnBrk="1" hangingPunct="1"/>
            <a:r>
              <a:rPr lang="en-US" i="1" smtClean="0">
                <a:cs typeface="ＭＳ Ｐゴシック" charset="-128"/>
              </a:rPr>
              <a:t>Map generation</a:t>
            </a:r>
          </a:p>
          <a:p>
            <a:pPr eaLnBrk="1" hangingPunct="1"/>
            <a:r>
              <a:rPr lang="en-US" i="1" smtClean="0"/>
              <a:t>Adaptive </a:t>
            </a:r>
            <a:r>
              <a:rPr lang="en-US" b="1" i="1" smtClean="0"/>
              <a:t>presentation</a:t>
            </a:r>
          </a:p>
          <a:p>
            <a:pPr lvl="1" eaLnBrk="1" hangingPunct="1"/>
            <a:r>
              <a:rPr lang="en-US" i="1" smtClean="0">
                <a:cs typeface="ＭＳ Ｐゴシック" charset="-128"/>
              </a:rPr>
              <a:t>Adaptive multimedia presentation</a:t>
            </a:r>
          </a:p>
          <a:p>
            <a:pPr lvl="1" eaLnBrk="1" hangingPunct="1"/>
            <a:r>
              <a:rPr lang="en-US" i="1" smtClean="0">
                <a:cs typeface="ＭＳ Ｐゴシック" charset="-128"/>
              </a:rPr>
              <a:t>Adaptive text presentation (natural language adaptation, canned text (fragment) adaptation) </a:t>
            </a:r>
          </a:p>
          <a:p>
            <a:pPr lvl="1" eaLnBrk="1" hangingPunct="1"/>
            <a:r>
              <a:rPr lang="en-US" i="1" smtClean="0">
                <a:cs typeface="ＭＳ Ｐゴシック" charset="-128"/>
              </a:rPr>
              <a:t>Adaptation of modality</a:t>
            </a:r>
          </a:p>
        </p:txBody>
      </p:sp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949325" y="1143000"/>
            <a:ext cx="72040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dirty="0">
                <a:solidFill>
                  <a:schemeClr val="bg2"/>
                </a:solidFill>
                <a:latin typeface="Bookman Old Style" charset="0"/>
              </a:rPr>
              <a:t>Methods and techniques</a:t>
            </a:r>
            <a:r>
              <a:rPr lang="en-US" dirty="0" smtClean="0">
                <a:solidFill>
                  <a:schemeClr val="bg2"/>
                </a:solidFill>
                <a:latin typeface="Bookman Old Style" charset="0"/>
              </a:rPr>
              <a:t> (</a:t>
            </a:r>
            <a:r>
              <a:rPr lang="en-US" dirty="0" err="1" smtClean="0">
                <a:solidFill>
                  <a:schemeClr val="bg2"/>
                </a:solidFill>
                <a:latin typeface="Bookman Old Style" charset="0"/>
              </a:rPr>
              <a:t>Brusilovsky</a:t>
            </a:r>
            <a:r>
              <a:rPr lang="en-US" dirty="0" smtClean="0">
                <a:solidFill>
                  <a:schemeClr val="bg2"/>
                </a:solidFill>
                <a:latin typeface="Bookman Old Style" charset="0"/>
              </a:rPr>
              <a:t> 2001)</a:t>
            </a:r>
            <a:endParaRPr lang="en-US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917575" y="76200"/>
            <a:ext cx="7659688" cy="1066800"/>
          </a:xfrm>
        </p:spPr>
        <p:txBody>
          <a:bodyPr/>
          <a:lstStyle/>
          <a:p>
            <a:pPr eaLnBrk="1" hangingPunct="1"/>
            <a:r>
              <a:rPr lang="en-US" smtClean="0"/>
              <a:t>Adaptive hypermedia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513" y="1663700"/>
            <a:ext cx="7648575" cy="3505200"/>
          </a:xfrm>
        </p:spPr>
        <p:txBody>
          <a:bodyPr/>
          <a:lstStyle/>
          <a:p>
            <a:pPr eaLnBrk="1" hangingPunct="1"/>
            <a:r>
              <a:rPr lang="en-US" i="1" dirty="0" smtClean="0"/>
              <a:t>Many systems being investigated in research and </a:t>
            </a:r>
            <a:r>
              <a:rPr lang="en-US" b="1" i="1" dirty="0" smtClean="0"/>
              <a:t>in use</a:t>
            </a:r>
            <a:r>
              <a:rPr lang="en-US" i="1" dirty="0" smtClean="0"/>
              <a:t>.</a:t>
            </a:r>
          </a:p>
          <a:p>
            <a:pPr lvl="1" eaLnBrk="1" hangingPunct="1"/>
            <a:r>
              <a:rPr lang="en-US" i="1" dirty="0" smtClean="0">
                <a:cs typeface="ＭＳ Ｐゴシック" charset="-128"/>
              </a:rPr>
              <a:t>Examples: </a:t>
            </a:r>
            <a:r>
              <a:rPr lang="en-US" i="1" dirty="0" err="1" smtClean="0">
                <a:cs typeface="ＭＳ Ｐゴシック" charset="-128"/>
              </a:rPr>
              <a:t>InterBook</a:t>
            </a:r>
            <a:r>
              <a:rPr lang="en-US" i="1" dirty="0" smtClean="0">
                <a:cs typeface="ＭＳ Ｐゴシック" charset="-128"/>
              </a:rPr>
              <a:t>, AHA!</a:t>
            </a:r>
          </a:p>
          <a:p>
            <a:pPr lvl="1" eaLnBrk="1" hangingPunct="1">
              <a:buNone/>
            </a:pPr>
            <a:r>
              <a:rPr lang="en-US" i="1" dirty="0" smtClean="0">
                <a:cs typeface="ＭＳ Ｐゴシック" charset="-128"/>
              </a:rPr>
              <a:t>(UMAP conference series on user modeling, adaptation and personalization)</a:t>
            </a:r>
          </a:p>
          <a:p>
            <a:pPr eaLnBrk="1" hangingPunct="1"/>
            <a:endParaRPr lang="en-US" i="1" dirty="0" smtClean="0"/>
          </a:p>
          <a:p>
            <a:pPr eaLnBrk="1" hangingPunct="1"/>
            <a:r>
              <a:rPr lang="en-US" b="1" i="1" dirty="0" smtClean="0"/>
              <a:t>Perspective</a:t>
            </a:r>
            <a:r>
              <a:rPr lang="en-US" i="1" dirty="0" smtClean="0"/>
              <a:t> on systems: </a:t>
            </a:r>
          </a:p>
          <a:p>
            <a:pPr lvl="1" eaLnBrk="1" hangingPunct="1"/>
            <a:r>
              <a:rPr lang="en-US" i="1" dirty="0" smtClean="0">
                <a:cs typeface="ＭＳ Ｐゴシック" charset="-128"/>
              </a:rPr>
              <a:t>Rich in functionality</a:t>
            </a:r>
          </a:p>
          <a:p>
            <a:pPr lvl="2" eaLnBrk="1" hangingPunct="1"/>
            <a:r>
              <a:rPr lang="en-US" i="1" dirty="0" smtClean="0">
                <a:cs typeface="ＭＳ Ｐゴシック" charset="-128"/>
              </a:rPr>
              <a:t>Like original hypertext systems (richer than basic Web apps)</a:t>
            </a:r>
          </a:p>
          <a:p>
            <a:pPr lvl="1" eaLnBrk="1" hangingPunct="1"/>
            <a:r>
              <a:rPr lang="en-US" i="1" dirty="0" smtClean="0">
                <a:cs typeface="ＭＳ Ｐゴシック" charset="-128"/>
              </a:rPr>
              <a:t>Often closed</a:t>
            </a:r>
          </a:p>
          <a:p>
            <a:pPr lvl="2" eaLnBrk="1" hangingPunct="1"/>
            <a:r>
              <a:rPr lang="en-US" i="1" dirty="0" smtClean="0">
                <a:cs typeface="ＭＳ Ｐゴシック" charset="-128"/>
              </a:rPr>
              <a:t>Impossible to interface and re-use. Not Open Corpus.</a:t>
            </a:r>
          </a:p>
          <a:p>
            <a:pPr lvl="1" eaLnBrk="1" hangingPunct="1"/>
            <a:r>
              <a:rPr lang="en-US" i="1" dirty="0" smtClean="0">
                <a:cs typeface="ＭＳ Ｐゴシック" charset="-128"/>
              </a:rPr>
              <a:t>Require effort and investment</a:t>
            </a:r>
          </a:p>
          <a:p>
            <a:pPr lvl="2" eaLnBrk="1" hangingPunct="1"/>
            <a:r>
              <a:rPr lang="en-US" i="1" dirty="0" smtClean="0">
                <a:cs typeface="ＭＳ Ｐゴシック" charset="-128"/>
              </a:rPr>
              <a:t>Learning curve, in software and content/context modeling.</a:t>
            </a:r>
          </a:p>
          <a:p>
            <a:pPr lvl="1" eaLnBrk="1" hangingPunct="1"/>
            <a:r>
              <a:rPr lang="en-US" i="1" dirty="0" smtClean="0">
                <a:cs typeface="ＭＳ Ｐゴシック" charset="-128"/>
              </a:rPr>
              <a:t>Fit for certain domains </a:t>
            </a:r>
          </a:p>
          <a:p>
            <a:pPr lvl="2" eaLnBrk="1" hangingPunct="1"/>
            <a:r>
              <a:rPr lang="en-US" i="1" dirty="0" smtClean="0">
                <a:cs typeface="ＭＳ Ｐゴシック" charset="-128"/>
              </a:rPr>
              <a:t>For example, Adaptive Educational Hypermedia Systems (AEHS).</a:t>
            </a:r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949325" y="1143000"/>
            <a:ext cx="72040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dirty="0">
                <a:solidFill>
                  <a:schemeClr val="bg2"/>
                </a:solidFill>
                <a:latin typeface="Bookman Old Style" charset="0"/>
              </a:rPr>
              <a:t>Tools and systems</a:t>
            </a:r>
            <a:endParaRPr lang="en-US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Lost in hyperspace problem</a:t>
            </a:r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The problem of being lost in hyperspace refers to a state of disorientation, where a user is confused about her position in a hyperspace navigation structure.</a:t>
            </a:r>
          </a:p>
          <a:p>
            <a:endParaRPr lang="en-US" smtClean="0">
              <a:solidFill>
                <a:srgbClr val="000000"/>
              </a:solidFill>
            </a:endParaRPr>
          </a:p>
          <a:p>
            <a:r>
              <a:rPr lang="en-US" smtClean="0">
                <a:solidFill>
                  <a:srgbClr val="000000"/>
                </a:solidFill>
              </a:rPr>
              <a:t>In adaptive hypermedia, the links and the nodes (the navigation and the content) change quickly and significantly, and therefore the lost in hyperspace problem can occur more.</a:t>
            </a:r>
          </a:p>
          <a:p>
            <a:r>
              <a:rPr lang="en-US" smtClean="0">
                <a:solidFill>
                  <a:srgbClr val="000000"/>
                </a:solidFill>
              </a:rPr>
              <a:t>In the design of adaptive hypermedia this design challenge needs to be considered.</a:t>
            </a:r>
          </a:p>
          <a:p>
            <a:r>
              <a:rPr lang="en-US" smtClean="0">
                <a:solidFill>
                  <a:srgbClr val="000000"/>
                </a:solidFill>
              </a:rPr>
              <a:t>Note that sometimes a feeling of being in different places can be created on purpose.</a:t>
            </a:r>
          </a:p>
          <a:p>
            <a:pPr lvl="1"/>
            <a:r>
              <a:rPr lang="en-US" smtClean="0">
                <a:solidFill>
                  <a:srgbClr val="000000"/>
                </a:solidFill>
                <a:cs typeface="ＭＳ Ｐゴシック" charset="-128"/>
              </a:rPr>
              <a:t>Serendipity makes users be alert to new situations.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0" indent="0"/>
            <a:r>
              <a:rPr lang="en-US" smtClean="0"/>
              <a:t>Personalization</a:t>
            </a:r>
          </a:p>
        </p:txBody>
      </p:sp>
      <p:sp>
        <p:nvSpPr>
          <p:cNvPr id="58371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Personalization</a:t>
            </a:r>
          </a:p>
        </p:txBody>
      </p:sp>
      <p:sp>
        <p:nvSpPr>
          <p:cNvPr id="604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With personalization the user-adaptation is really geared towards the individual, the </a:t>
            </a:r>
            <a:r>
              <a:rPr lang="en-US" b="1" smtClean="0"/>
              <a:t>person</a:t>
            </a:r>
            <a:r>
              <a:rPr lang="en-US" smtClean="0"/>
              <a:t>.</a:t>
            </a:r>
          </a:p>
          <a:p>
            <a:endParaRPr lang="en-US" smtClean="0"/>
          </a:p>
          <a:p>
            <a:r>
              <a:rPr lang="en-US" smtClean="0"/>
              <a:t>Examples that use personalization are systems that provide </a:t>
            </a:r>
            <a:r>
              <a:rPr lang="en-US" b="1" smtClean="0"/>
              <a:t>recommendations</a:t>
            </a:r>
            <a:r>
              <a:rPr lang="en-US" smtClean="0"/>
              <a:t> or </a:t>
            </a:r>
            <a:r>
              <a:rPr lang="en-US" b="1" smtClean="0"/>
              <a:t>personalized search</a:t>
            </a:r>
            <a:r>
              <a:rPr lang="en-US" smtClean="0"/>
              <a:t>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Recommender systems</a:t>
            </a:r>
          </a:p>
        </p:txBody>
      </p:sp>
      <p:sp>
        <p:nvSpPr>
          <p:cNvPr id="624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There are two basic classes of recommender systems.</a:t>
            </a:r>
          </a:p>
          <a:p>
            <a:endParaRPr lang="en-US" smtClean="0"/>
          </a:p>
          <a:p>
            <a:r>
              <a:rPr lang="en-US" b="1" smtClean="0"/>
              <a:t>Collaborative filtering</a:t>
            </a:r>
            <a:r>
              <a:rPr lang="en-US" smtClean="0"/>
              <a:t>.</a:t>
            </a:r>
          </a:p>
          <a:p>
            <a:endParaRPr lang="en-US" smtClean="0"/>
          </a:p>
          <a:p>
            <a:r>
              <a:rPr lang="en-US" b="1" smtClean="0"/>
              <a:t>Content-based</a:t>
            </a:r>
            <a:r>
              <a:rPr lang="en-US" smtClean="0"/>
              <a:t> recommenders.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Motivation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To make the Personal Web, to make the Social Web, as engineers of applications we need to </a:t>
            </a:r>
            <a:r>
              <a:rPr lang="en-US" b="1" smtClean="0"/>
              <a:t>know the people</a:t>
            </a:r>
            <a:r>
              <a:rPr lang="en-US" smtClean="0"/>
              <a:t>.</a:t>
            </a:r>
          </a:p>
          <a:p>
            <a:endParaRPr lang="en-US" smtClean="0"/>
          </a:p>
          <a:p>
            <a:r>
              <a:rPr lang="en-US" smtClean="0"/>
              <a:t>To know the people has been the driving challenge in the research field of </a:t>
            </a:r>
            <a:r>
              <a:rPr lang="en-US" b="1" smtClean="0"/>
              <a:t>User Modeling, Adaptation and Personalization</a:t>
            </a:r>
            <a:r>
              <a:rPr lang="en-US" smtClean="0"/>
              <a:t>, in short UMAP.</a:t>
            </a:r>
          </a:p>
          <a:p>
            <a:endParaRPr lang="en-US" smtClean="0"/>
          </a:p>
          <a:p>
            <a:r>
              <a:rPr lang="en-US" smtClean="0"/>
              <a:t>We start with an overview of UMAP and its basic concepts.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Collaborative filtering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5513" y="1181100"/>
            <a:ext cx="7646987" cy="3506788"/>
          </a:xfrm>
        </p:spPr>
        <p:txBody>
          <a:bodyPr/>
          <a:lstStyle/>
          <a:p>
            <a:r>
              <a:rPr lang="en-US" dirty="0" smtClean="0"/>
              <a:t>Input: </a:t>
            </a:r>
          </a:p>
          <a:p>
            <a:pPr lvl="1"/>
            <a:r>
              <a:rPr lang="en-US" dirty="0" smtClean="0"/>
              <a:t>user preferences for items. For example:</a:t>
            </a:r>
          </a:p>
          <a:p>
            <a:pPr marL="1109663" lvl="2" indent="-342900">
              <a:buFont typeface="+mj-lt"/>
              <a:buAutoNum type="alphaLcParenR"/>
            </a:pPr>
            <a:r>
              <a:rPr lang="en-US" dirty="0" smtClean="0"/>
              <a:t>explicit ratings</a:t>
            </a:r>
          </a:p>
          <a:p>
            <a:pPr marL="1109663" lvl="2" indent="-342900">
              <a:buFont typeface="+mj-lt"/>
              <a:buAutoNum type="alphaLcParenR"/>
            </a:pPr>
            <a:r>
              <a:rPr lang="en-US" dirty="0" smtClean="0"/>
              <a:t>implicit observations such as click data</a:t>
            </a:r>
          </a:p>
          <a:p>
            <a:r>
              <a:rPr lang="en-US" dirty="0" smtClean="0"/>
              <a:t>Approach for recommending items to a user </a:t>
            </a:r>
            <a:r>
              <a:rPr lang="en-US" b="1" dirty="0" smtClean="0"/>
              <a:t>u1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recommend items to </a:t>
            </a:r>
            <a:r>
              <a:rPr lang="en-US" b="1" dirty="0" smtClean="0"/>
              <a:t>u1</a:t>
            </a:r>
            <a:r>
              <a:rPr lang="en-US" dirty="0" smtClean="0"/>
              <a:t> that are liked by users who are similar to </a:t>
            </a:r>
            <a:r>
              <a:rPr lang="en-US" b="1" dirty="0" smtClean="0"/>
              <a:t>u1</a:t>
            </a:r>
          </a:p>
          <a:p>
            <a:pPr lvl="1"/>
            <a:r>
              <a:rPr lang="en-US" dirty="0" smtClean="0"/>
              <a:t>similar users = users that like similar items</a:t>
            </a:r>
          </a:p>
          <a:p>
            <a:pPr lvl="1">
              <a:buNone/>
            </a:pP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</a:t>
            </a:r>
            <a:r>
              <a:rPr lang="en-US" i="1" dirty="0" smtClean="0">
                <a:sym typeface="Wingdings"/>
              </a:rPr>
              <a:t>word of mouth</a:t>
            </a:r>
            <a:endParaRPr lang="en-US" i="1" dirty="0"/>
          </a:p>
        </p:txBody>
      </p:sp>
      <p:grpSp>
        <p:nvGrpSpPr>
          <p:cNvPr id="12" name="Group 11"/>
          <p:cNvGrpSpPr/>
          <p:nvPr/>
        </p:nvGrpSpPr>
        <p:grpSpPr>
          <a:xfrm>
            <a:off x="-96734" y="3978990"/>
            <a:ext cx="3578935" cy="2073276"/>
            <a:chOff x="6062766" y="466725"/>
            <a:chExt cx="3578935" cy="2073276"/>
          </a:xfrm>
        </p:grpSpPr>
        <p:pic>
          <p:nvPicPr>
            <p:cNvPr id="5" name="Picture 4" descr="rating-stars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64450" y="2279651"/>
              <a:ext cx="1977251" cy="260350"/>
            </a:xfrm>
            <a:prstGeom prst="rect">
              <a:avLst/>
            </a:prstGeom>
          </p:spPr>
        </p:pic>
        <p:pic>
          <p:nvPicPr>
            <p:cNvPr id="4" name="Picture 3" descr="godfather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77200" y="641350"/>
              <a:ext cx="1110268" cy="1644650"/>
            </a:xfrm>
            <a:prstGeom prst="rect">
              <a:avLst/>
            </a:prstGeom>
          </p:spPr>
        </p:pic>
        <p:pic>
          <p:nvPicPr>
            <p:cNvPr id="6" name="Picture 13" descr="user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062766" y="466725"/>
              <a:ext cx="922234" cy="922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 Box 10"/>
            <p:cNvSpPr txBox="1">
              <a:spLocks noChangeArrowheads="1"/>
            </p:cNvSpPr>
            <p:nvPr/>
          </p:nvSpPr>
          <p:spPr bwMode="auto">
            <a:xfrm>
              <a:off x="6171141" y="1374258"/>
              <a:ext cx="64875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 smtClean="0">
                  <a:solidFill>
                    <a:schemeClr val="tx2"/>
                  </a:solidFill>
                </a:rPr>
                <a:t>u1</a:t>
              </a:r>
              <a:endParaRPr lang="en-US" sz="1400" dirty="0">
                <a:solidFill>
                  <a:schemeClr val="tx2"/>
                </a:solidFill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 bwMode="auto">
            <a:xfrm>
              <a:off x="6858000" y="1161335"/>
              <a:ext cx="1117600" cy="254000"/>
            </a:xfrm>
            <a:prstGeom prst="straightConnector1">
              <a:avLst/>
            </a:prstGeom>
            <a:solidFill>
              <a:schemeClr val="accent1"/>
            </a:solid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11" name="Text Box 10"/>
            <p:cNvSpPr txBox="1">
              <a:spLocks noChangeArrowheads="1"/>
            </p:cNvSpPr>
            <p:nvPr/>
          </p:nvSpPr>
          <p:spPr bwMode="auto">
            <a:xfrm>
              <a:off x="6907741" y="1386958"/>
              <a:ext cx="64875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400" i="1" dirty="0" smtClean="0">
                  <a:solidFill>
                    <a:schemeClr val="tx2"/>
                  </a:solidFill>
                </a:rPr>
                <a:t>likes</a:t>
              </a:r>
              <a:endParaRPr lang="en-US" sz="1400" i="1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111500" y="4182190"/>
            <a:ext cx="5829300" cy="1801114"/>
            <a:chOff x="3111500" y="4182190"/>
            <a:chExt cx="5829300" cy="1801114"/>
          </a:xfrm>
        </p:grpSpPr>
        <p:pic>
          <p:nvPicPr>
            <p:cNvPr id="14" name="Picture 13" descr="pulp-fiction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28736" y="4343400"/>
              <a:ext cx="1107064" cy="1639904"/>
            </a:xfrm>
            <a:prstGeom prst="rect">
              <a:avLst/>
            </a:prstGeom>
          </p:spPr>
        </p:pic>
        <p:pic>
          <p:nvPicPr>
            <p:cNvPr id="17" name="Picture 13" descr="user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865666" y="4182190"/>
              <a:ext cx="922234" cy="922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Text Box 10"/>
            <p:cNvSpPr txBox="1">
              <a:spLocks noChangeArrowheads="1"/>
            </p:cNvSpPr>
            <p:nvPr/>
          </p:nvSpPr>
          <p:spPr bwMode="auto">
            <a:xfrm>
              <a:off x="3974041" y="5089723"/>
              <a:ext cx="64875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 smtClean="0">
                  <a:solidFill>
                    <a:schemeClr val="tx2"/>
                  </a:solidFill>
                </a:rPr>
                <a:t>u2</a:t>
              </a:r>
              <a:endParaRPr lang="en-US" sz="1400" dirty="0">
                <a:solidFill>
                  <a:schemeClr val="tx2"/>
                </a:solidFill>
              </a:endParaRPr>
            </a:p>
          </p:txBody>
        </p:sp>
        <p:sp>
          <p:nvSpPr>
            <p:cNvPr id="19" name="Text Box 10"/>
            <p:cNvSpPr txBox="1">
              <a:spLocks noChangeArrowheads="1"/>
            </p:cNvSpPr>
            <p:nvPr/>
          </p:nvSpPr>
          <p:spPr bwMode="auto">
            <a:xfrm>
              <a:off x="3351741" y="4937323"/>
              <a:ext cx="64875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400" i="1" dirty="0" smtClean="0">
                  <a:solidFill>
                    <a:schemeClr val="tx2"/>
                  </a:solidFill>
                </a:rPr>
                <a:t>likes</a:t>
              </a:r>
              <a:endParaRPr lang="en-US" sz="1400" i="1" dirty="0">
                <a:solidFill>
                  <a:schemeClr val="tx2"/>
                </a:solidFill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 bwMode="auto">
            <a:xfrm rot="10800000" flipV="1">
              <a:off x="3111500" y="4800600"/>
              <a:ext cx="1003300" cy="165100"/>
            </a:xfrm>
            <a:prstGeom prst="straightConnector1">
              <a:avLst/>
            </a:prstGeom>
            <a:solidFill>
              <a:schemeClr val="accent1"/>
            </a:solid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24" name="Straight Arrow Connector 23"/>
            <p:cNvCxnSpPr/>
            <p:nvPr/>
          </p:nvCxnSpPr>
          <p:spPr bwMode="auto">
            <a:xfrm>
              <a:off x="4686300" y="4724400"/>
              <a:ext cx="1117600" cy="254000"/>
            </a:xfrm>
            <a:prstGeom prst="straightConnector1">
              <a:avLst/>
            </a:prstGeom>
            <a:solidFill>
              <a:schemeClr val="accent1"/>
            </a:solid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25" name="Text Box 10"/>
            <p:cNvSpPr txBox="1">
              <a:spLocks noChangeArrowheads="1"/>
            </p:cNvSpPr>
            <p:nvPr/>
          </p:nvSpPr>
          <p:spPr bwMode="auto">
            <a:xfrm>
              <a:off x="4736041" y="4861123"/>
              <a:ext cx="64875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400" i="1" dirty="0" smtClean="0">
                  <a:solidFill>
                    <a:schemeClr val="tx2"/>
                  </a:solidFill>
                </a:rPr>
                <a:t>likes</a:t>
              </a:r>
              <a:endParaRPr lang="en-US" sz="1400" i="1" dirty="0">
                <a:solidFill>
                  <a:schemeClr val="tx2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341348" y="4826000"/>
              <a:ext cx="15994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sym typeface="Wingdings"/>
                </a:rPr>
                <a:t></a:t>
              </a:r>
              <a:r>
                <a:rPr lang="en-US" sz="2000" dirty="0" smtClean="0">
                  <a:sym typeface="Wingdings"/>
                </a:rPr>
                <a:t> u1 likes Pulp Fiction?</a:t>
              </a:r>
              <a:endParaRPr lang="en-US" sz="20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575" y="101600"/>
            <a:ext cx="8023225" cy="1244600"/>
          </a:xfrm>
        </p:spPr>
        <p:txBody>
          <a:bodyPr/>
          <a:lstStyle/>
          <a:p>
            <a:r>
              <a:rPr lang="en-US" dirty="0" smtClean="0"/>
              <a:t>Collaborative filtering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5513" y="787400"/>
            <a:ext cx="7685087" cy="3506788"/>
          </a:xfrm>
        </p:spPr>
        <p:txBody>
          <a:bodyPr/>
          <a:lstStyle/>
          <a:p>
            <a:r>
              <a:rPr lang="en-US" b="1" dirty="0" smtClean="0"/>
              <a:t>Memory-based:</a:t>
            </a:r>
          </a:p>
          <a:p>
            <a:pPr lvl="1"/>
            <a:r>
              <a:rPr lang="en-US" dirty="0" smtClean="0"/>
              <a:t>Via </a:t>
            </a:r>
            <a:r>
              <a:rPr lang="en-US" b="1" dirty="0" smtClean="0"/>
              <a:t>User-Item </a:t>
            </a:r>
            <a:r>
              <a:rPr lang="en-US" dirty="0" smtClean="0"/>
              <a:t>matrix:</a:t>
            </a:r>
          </a:p>
          <a:p>
            <a:pPr lvl="2"/>
            <a:r>
              <a:rPr lang="en-US" dirty="0" smtClean="0"/>
              <a:t>matrix stores ratings/preferences of users regarding items</a:t>
            </a:r>
          </a:p>
          <a:p>
            <a:pPr lvl="2"/>
            <a:r>
              <a:rPr lang="en-US" dirty="0" smtClean="0"/>
              <a:t>compute similarity between users and recommend items of similar users</a:t>
            </a:r>
          </a:p>
          <a:p>
            <a:r>
              <a:rPr lang="en-US" b="1" dirty="0" smtClean="0"/>
              <a:t>Model-based:</a:t>
            </a:r>
          </a:p>
          <a:p>
            <a:pPr lvl="1"/>
            <a:r>
              <a:rPr lang="en-US" dirty="0" smtClean="0"/>
              <a:t>Via </a:t>
            </a:r>
            <a:r>
              <a:rPr lang="en-US" b="1" dirty="0" smtClean="0"/>
              <a:t>Item-Item </a:t>
            </a:r>
            <a:r>
              <a:rPr lang="en-US" dirty="0" smtClean="0"/>
              <a:t>matrix:</a:t>
            </a:r>
          </a:p>
          <a:p>
            <a:pPr lvl="2"/>
            <a:r>
              <a:rPr lang="en-US" dirty="0" smtClean="0"/>
              <a:t>matrix stores similarity (e.g. based on user ratings) between items</a:t>
            </a:r>
          </a:p>
          <a:p>
            <a:pPr lvl="2"/>
            <a:r>
              <a:rPr lang="en-US" dirty="0" smtClean="0"/>
              <a:t>recommend items that are similar to the ones the user already likes</a:t>
            </a:r>
          </a:p>
          <a:p>
            <a:pPr lvl="1"/>
            <a:r>
              <a:rPr lang="en-US" dirty="0" smtClean="0"/>
              <a:t>Based on </a:t>
            </a:r>
            <a:r>
              <a:rPr lang="en-US" b="1" dirty="0" smtClean="0"/>
              <a:t>clustering</a:t>
            </a:r>
            <a:r>
              <a:rPr lang="en-US" dirty="0" smtClean="0"/>
              <a:t>: </a:t>
            </a:r>
          </a:p>
          <a:p>
            <a:pPr lvl="2"/>
            <a:r>
              <a:rPr lang="en-US" dirty="0" smtClean="0"/>
              <a:t>cluster users according to their preferences</a:t>
            </a:r>
          </a:p>
          <a:p>
            <a:pPr lvl="2"/>
            <a:r>
              <a:rPr lang="en-US" dirty="0" smtClean="0"/>
              <a:t>recommend items of users that belong to the same cluster</a:t>
            </a:r>
          </a:p>
          <a:p>
            <a:pPr lvl="1"/>
            <a:r>
              <a:rPr lang="en-US" b="1" dirty="0" smtClean="0"/>
              <a:t>Bayesian networks</a:t>
            </a:r>
            <a:r>
              <a:rPr lang="en-US" dirty="0" smtClean="0"/>
              <a:t>, for example: </a:t>
            </a:r>
          </a:p>
          <a:p>
            <a:pPr lvl="2"/>
            <a:r>
              <a:rPr lang="en-US" dirty="0" err="1" smtClean="0"/>
              <a:t>P(u</a:t>
            </a:r>
            <a:r>
              <a:rPr lang="en-US" dirty="0" smtClean="0"/>
              <a:t> likes item B | </a:t>
            </a:r>
            <a:r>
              <a:rPr lang="en-US" dirty="0" err="1" smtClean="0"/>
              <a:t>u</a:t>
            </a:r>
            <a:r>
              <a:rPr lang="en-US" dirty="0" smtClean="0"/>
              <a:t> likes item A) = how likely is it that a user, who likes item A, will like item B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/>
              <a:t>learn probabilities from user ratings/preferences</a:t>
            </a:r>
          </a:p>
          <a:p>
            <a:pPr lvl="1"/>
            <a:r>
              <a:rPr lang="en-US" dirty="0" smtClean="0"/>
              <a:t>Others: rule-based, other data mining techniques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56134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 err="1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Badrul</a:t>
            </a:r>
            <a:r>
              <a:rPr lang="en-US" sz="1400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Sarwar</a:t>
            </a:r>
            <a:r>
              <a:rPr lang="en-US" sz="1400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, George </a:t>
            </a:r>
            <a:r>
              <a:rPr lang="en-US" sz="1400" dirty="0" err="1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Karypis</a:t>
            </a:r>
            <a:r>
              <a:rPr lang="en-US" sz="1400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, Joseph </a:t>
            </a:r>
            <a:r>
              <a:rPr lang="en-US" sz="1400" dirty="0" err="1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Konstan</a:t>
            </a:r>
            <a:r>
              <a:rPr lang="en-US" sz="1400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, and John </a:t>
            </a:r>
            <a:r>
              <a:rPr lang="en-US" sz="1400" dirty="0" err="1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Riedl</a:t>
            </a:r>
            <a:r>
              <a:rPr lang="en-US" sz="1400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: Item-based Collaborative Filtering Recommendation Algorithms. WWW 2010 </a:t>
            </a:r>
            <a:r>
              <a:rPr lang="en-US" sz="1400" dirty="0" smtClean="0">
                <a:solidFill>
                  <a:schemeClr val="tx2">
                    <a:lumMod val="50000"/>
                    <a:lumOff val="50000"/>
                  </a:schemeClr>
                </a:solidFill>
                <a:hlinkClick r:id="rId2"/>
              </a:rPr>
              <a:t>http://www.grouplens.org/papers/pdf/www10_sarwar.pdf</a:t>
            </a:r>
            <a:r>
              <a:rPr lang="en-US" sz="1400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endParaRPr lang="en-US" sz="14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575" y="12700"/>
            <a:ext cx="7159625" cy="1244600"/>
          </a:xfrm>
        </p:spPr>
        <p:txBody>
          <a:bodyPr/>
          <a:lstStyle/>
          <a:p>
            <a:r>
              <a:rPr lang="en-US" dirty="0" smtClean="0"/>
              <a:t>Collaborative filtering </a:t>
            </a:r>
            <a:br>
              <a:rPr lang="en-US" dirty="0" smtClean="0"/>
            </a:br>
            <a:r>
              <a:rPr lang="en-US" dirty="0" smtClean="0"/>
              <a:t>via User-Item matrix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113" y="1219200"/>
            <a:ext cx="7138987" cy="939800"/>
          </a:xfrm>
        </p:spPr>
        <p:txBody>
          <a:bodyPr/>
          <a:lstStyle/>
          <a:p>
            <a:pPr>
              <a:buNone/>
            </a:pPr>
            <a:r>
              <a:rPr lang="en-US" b="1" dirty="0" smtClean="0"/>
              <a:t>User-Item matrix:</a:t>
            </a:r>
            <a:endParaRPr lang="en-US" b="1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130300" y="1676400"/>
          <a:ext cx="7823200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58900"/>
                <a:gridCol w="1770380"/>
                <a:gridCol w="1564640"/>
                <a:gridCol w="1564640"/>
                <a:gridCol w="156464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User</a:t>
                      </a:r>
                      <a:r>
                        <a:rPr lang="en-US" baseline="0" dirty="0" smtClean="0"/>
                        <a:t> \ Item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The Godfather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Pulp Fiction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Avatar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Toy Story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Adam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Bob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447079" y="1206500"/>
            <a:ext cx="55882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</a:rPr>
              <a:t>Which item should we recommend Adam?</a:t>
            </a:r>
            <a:endParaRPr lang="en-US" sz="2000" b="1" dirty="0">
              <a:solidFill>
                <a:srgbClr val="008000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609601" y="3606800"/>
            <a:ext cx="8534400" cy="93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2000" b="1" dirty="0" smtClean="0"/>
              <a:t>Similarity </a:t>
            </a:r>
            <a:r>
              <a:rPr lang="en-US" sz="2000" dirty="0" smtClean="0"/>
              <a:t>between Adam and the other users (e.g. via cosine similarity):</a:t>
            </a:r>
          </a:p>
          <a:p>
            <a:pPr lvl="1" algn="l">
              <a:buClr>
                <a:schemeClr val="bg2"/>
              </a:buClr>
              <a:buFont typeface="Arial"/>
              <a:buChar char="•"/>
            </a:pPr>
            <a:r>
              <a:rPr lang="en-US" sz="2000" dirty="0" smtClean="0"/>
              <a:t> </a:t>
            </a:r>
            <a:r>
              <a:rPr lang="en-US" sz="2000" dirty="0" err="1" smtClean="0"/>
              <a:t>sim</a:t>
            </a:r>
            <a:r>
              <a:rPr lang="en-US" sz="2000" baseline="-25000" dirty="0" err="1" smtClean="0"/>
              <a:t>cosine</a:t>
            </a:r>
            <a:r>
              <a:rPr lang="en-US" sz="2000" dirty="0" err="1" smtClean="0"/>
              <a:t>(Adam</a:t>
            </a:r>
            <a:r>
              <a:rPr lang="en-US" sz="2000" dirty="0" smtClean="0"/>
              <a:t>, Bob)  = 0.14</a:t>
            </a:r>
          </a:p>
          <a:p>
            <a:pPr lvl="1" algn="l">
              <a:buClr>
                <a:schemeClr val="bg2"/>
              </a:buClr>
              <a:buFont typeface="Arial"/>
              <a:buChar char="•"/>
            </a:pPr>
            <a:r>
              <a:rPr lang="en-US" sz="2000" dirty="0" smtClean="0"/>
              <a:t> </a:t>
            </a:r>
            <a:r>
              <a:rPr lang="en-US" sz="2000" dirty="0" err="1" smtClean="0"/>
              <a:t>sim</a:t>
            </a:r>
            <a:r>
              <a:rPr lang="en-US" sz="2000" baseline="-25000" dirty="0" err="1" smtClean="0"/>
              <a:t>cosine</a:t>
            </a:r>
            <a:r>
              <a:rPr lang="en-US" sz="2000" dirty="0" err="1" smtClean="0"/>
              <a:t>(Adam</a:t>
            </a:r>
            <a:r>
              <a:rPr lang="en-US" sz="2000" dirty="0" smtClean="0"/>
              <a:t>, Mary) = 0.78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620713" y="4864100"/>
            <a:ext cx="8231187" cy="93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2000" dirty="0" smtClean="0"/>
              <a:t>Recommend item that Mary likes most (and that has not been rated yet by Adam):	</a:t>
            </a:r>
          </a:p>
          <a:p>
            <a:pPr algn="l"/>
            <a:r>
              <a:rPr lang="en-US" sz="2000" dirty="0" smtClean="0"/>
              <a:t>		</a:t>
            </a:r>
            <a:r>
              <a:rPr lang="en-US" sz="2000" b="1" dirty="0" smtClean="0">
                <a:solidFill>
                  <a:srgbClr val="008000"/>
                </a:solidFill>
              </a:rPr>
              <a:t>recommendation = Pulp Fiction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Content-based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5513" y="1028700"/>
            <a:ext cx="7761287" cy="3506788"/>
          </a:xfrm>
        </p:spPr>
        <p:txBody>
          <a:bodyPr/>
          <a:lstStyle/>
          <a:p>
            <a:r>
              <a:rPr lang="en-US" b="1" dirty="0" smtClean="0"/>
              <a:t>Idea:</a:t>
            </a:r>
          </a:p>
          <a:p>
            <a:pPr lvl="1"/>
            <a:r>
              <a:rPr lang="en-US" dirty="0" smtClean="0"/>
              <a:t>Input: </a:t>
            </a:r>
          </a:p>
          <a:p>
            <a:pPr lvl="2"/>
            <a:r>
              <a:rPr lang="en-US" dirty="0" smtClean="0"/>
              <a:t>characteristics of items</a:t>
            </a:r>
          </a:p>
          <a:p>
            <a:pPr lvl="2"/>
            <a:r>
              <a:rPr lang="en-US" dirty="0" smtClean="0"/>
              <a:t>interests of a user into characteristics of items</a:t>
            </a:r>
          </a:p>
          <a:p>
            <a:pPr lvl="1"/>
            <a:r>
              <a:rPr lang="en-US" dirty="0" smtClean="0"/>
              <a:t>Recommend items that feature characteristics which meet the interests of a user</a:t>
            </a:r>
          </a:p>
          <a:p>
            <a:r>
              <a:rPr lang="en-US" b="1" dirty="0" smtClean="0"/>
              <a:t>Techniques:</a:t>
            </a:r>
          </a:p>
          <a:p>
            <a:pPr lvl="1"/>
            <a:r>
              <a:rPr lang="en-US" b="1" dirty="0" smtClean="0"/>
              <a:t>Data mining </a:t>
            </a:r>
            <a:r>
              <a:rPr lang="en-US" dirty="0" smtClean="0"/>
              <a:t>methods, for example:</a:t>
            </a:r>
          </a:p>
          <a:p>
            <a:pPr lvl="2"/>
            <a:r>
              <a:rPr lang="en-US" dirty="0" smtClean="0"/>
              <a:t>Cluster items based on their characteristics</a:t>
            </a:r>
          </a:p>
          <a:p>
            <a:pPr lvl="2"/>
            <a:r>
              <a:rPr lang="en-US" dirty="0" smtClean="0"/>
              <a:t>Infer users’ interests into clusters</a:t>
            </a:r>
          </a:p>
          <a:p>
            <a:pPr lvl="1"/>
            <a:r>
              <a:rPr lang="en-US" b="1" dirty="0" smtClean="0"/>
              <a:t>Information retrieval </a:t>
            </a:r>
            <a:r>
              <a:rPr lang="en-US" dirty="0" smtClean="0"/>
              <a:t>methods, for example:</a:t>
            </a:r>
          </a:p>
          <a:p>
            <a:pPr lvl="2"/>
            <a:r>
              <a:rPr lang="en-US" dirty="0" smtClean="0"/>
              <a:t>Represent items and users as term vectors</a:t>
            </a:r>
          </a:p>
          <a:p>
            <a:pPr lvl="2"/>
            <a:r>
              <a:rPr lang="en-US" dirty="0" smtClean="0"/>
              <a:t>Compute similarity between user profile vector and items</a:t>
            </a:r>
          </a:p>
          <a:p>
            <a:pPr lvl="1"/>
            <a:r>
              <a:rPr lang="en-US" b="1" dirty="0" smtClean="0"/>
              <a:t>Utility-based </a:t>
            </a:r>
            <a:r>
              <a:rPr lang="en-US" dirty="0" smtClean="0"/>
              <a:t>methods:</a:t>
            </a:r>
          </a:p>
          <a:p>
            <a:pPr lvl="2"/>
            <a:r>
              <a:rPr lang="en-US" dirty="0" smtClean="0"/>
              <a:t>Utility function that gets an item as input </a:t>
            </a:r>
          </a:p>
          <a:p>
            <a:pPr lvl="2"/>
            <a:r>
              <a:rPr lang="en-US" dirty="0" smtClean="0"/>
              <a:t>Parameters of the utility function are customized via preferences of a user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>
          <a:xfrm>
            <a:off x="917575" y="50800"/>
            <a:ext cx="7159625" cy="1244600"/>
          </a:xfrm>
        </p:spPr>
        <p:txBody>
          <a:bodyPr/>
          <a:lstStyle/>
          <a:p>
            <a:r>
              <a:rPr lang="en-US" dirty="0" smtClean="0"/>
              <a:t>Personalized Search </a:t>
            </a:r>
          </a:p>
        </p:txBody>
      </p:sp>
      <p:sp>
        <p:nvSpPr>
          <p:cNvPr id="68611" name="Content Placeholder 2"/>
          <p:cNvSpPr>
            <a:spLocks noGrp="1"/>
          </p:cNvSpPr>
          <p:nvPr>
            <p:ph idx="1"/>
          </p:nvPr>
        </p:nvSpPr>
        <p:spPr>
          <a:xfrm>
            <a:off x="925513" y="660400"/>
            <a:ext cx="8015287" cy="7874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Personalize search result rankings according to personal preferences and current demands of a user.</a:t>
            </a:r>
          </a:p>
        </p:txBody>
      </p:sp>
      <p:pic>
        <p:nvPicPr>
          <p:cNvPr id="4" name="Picture 3" descr="adaptat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" y="1507733"/>
            <a:ext cx="5926138" cy="4486666"/>
          </a:xfrm>
          <a:prstGeom prst="rect">
            <a:avLst/>
          </a:prstGeom>
        </p:spPr>
      </p:pic>
      <p:pic>
        <p:nvPicPr>
          <p:cNvPr id="6" name="Picture 13" descr="us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34366" y="1172290"/>
            <a:ext cx="922234" cy="922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 bwMode="auto">
          <a:xfrm rot="10800000" flipV="1">
            <a:off x="6604000" y="1625600"/>
            <a:ext cx="889000" cy="21590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6743411" y="2044700"/>
            <a:ext cx="23878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smtClean="0">
                <a:solidFill>
                  <a:srgbClr val="008000"/>
                </a:solidFill>
              </a:rPr>
              <a:t>Bob searches for “adaptation”…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1727200" y="2133600"/>
            <a:ext cx="7400081" cy="3873500"/>
            <a:chOff x="1727200" y="2133600"/>
            <a:chExt cx="7400081" cy="3873500"/>
          </a:xfrm>
        </p:grpSpPr>
        <p:sp>
          <p:nvSpPr>
            <p:cNvPr id="12" name="Rectangle 11"/>
            <p:cNvSpPr/>
            <p:nvPr/>
          </p:nvSpPr>
          <p:spPr bwMode="auto">
            <a:xfrm>
              <a:off x="1739900" y="2133600"/>
              <a:ext cx="3924300" cy="723900"/>
            </a:xfrm>
            <a:prstGeom prst="rect">
              <a:avLst/>
            </a:prstGeom>
            <a:noFill/>
            <a:ln w="635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1727200" y="3492500"/>
              <a:ext cx="3924300" cy="622300"/>
            </a:xfrm>
            <a:prstGeom prst="rect">
              <a:avLst/>
            </a:prstGeom>
            <a:noFill/>
            <a:ln w="635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1727200" y="4203700"/>
              <a:ext cx="3924300" cy="622300"/>
            </a:xfrm>
            <a:prstGeom prst="rect">
              <a:avLst/>
            </a:prstGeom>
            <a:noFill/>
            <a:ln w="635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1727200" y="4978400"/>
              <a:ext cx="3924300" cy="431800"/>
            </a:xfrm>
            <a:prstGeom prst="rect">
              <a:avLst/>
            </a:prstGeom>
            <a:noFill/>
            <a:ln w="635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1727200" y="5524500"/>
              <a:ext cx="3924300" cy="482600"/>
            </a:xfrm>
            <a:prstGeom prst="rect">
              <a:avLst/>
            </a:prstGeom>
            <a:noFill/>
            <a:ln w="635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358399" y="3263900"/>
              <a:ext cx="276888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</a:rPr>
                <a:t>not relevant for Bob</a:t>
              </a:r>
            </a:p>
            <a:p>
              <a:r>
                <a:rPr lang="en-US" sz="2000" b="1" dirty="0" smtClean="0">
                  <a:solidFill>
                    <a:srgbClr val="FF0000"/>
                  </a:solidFill>
                </a:rPr>
                <a:t>(at least not </a:t>
              </a:r>
              <a:r>
                <a:rPr lang="en-US" sz="2000" b="1" i="1" dirty="0" smtClean="0">
                  <a:solidFill>
                    <a:srgbClr val="FF0000"/>
                  </a:solidFill>
                </a:rPr>
                <a:t>now</a:t>
              </a:r>
              <a:r>
                <a:rPr lang="en-US" sz="2000" b="1" dirty="0" smtClean="0">
                  <a:solidFill>
                    <a:srgbClr val="FF0000"/>
                  </a:solidFill>
                </a:rPr>
                <a:t>)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 bwMode="auto">
            <a:xfrm rot="16200000" flipV="1">
              <a:off x="5727700" y="2565400"/>
              <a:ext cx="723900" cy="647700"/>
            </a:xfrm>
            <a:prstGeom prst="straightConnector1">
              <a:avLst/>
            </a:prstGeom>
            <a:solidFill>
              <a:schemeClr val="accent1"/>
            </a:solidFill>
            <a:ln w="635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21" name="Straight Arrow Connector 20"/>
            <p:cNvCxnSpPr>
              <a:stCxn id="17" idx="1"/>
            </p:cNvCxnSpPr>
            <p:nvPr/>
          </p:nvCxnSpPr>
          <p:spPr bwMode="auto">
            <a:xfrm rot="10800000" flipV="1">
              <a:off x="5727703" y="3617843"/>
              <a:ext cx="630697" cy="230256"/>
            </a:xfrm>
            <a:prstGeom prst="straightConnector1">
              <a:avLst/>
            </a:prstGeom>
            <a:solidFill>
              <a:schemeClr val="accent1"/>
            </a:solidFill>
            <a:ln w="635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25" name="Straight Arrow Connector 24"/>
            <p:cNvCxnSpPr/>
            <p:nvPr/>
          </p:nvCxnSpPr>
          <p:spPr bwMode="auto">
            <a:xfrm rot="5400000">
              <a:off x="5652117" y="3920537"/>
              <a:ext cx="981046" cy="626680"/>
            </a:xfrm>
            <a:prstGeom prst="straightConnector1">
              <a:avLst/>
            </a:prstGeom>
            <a:solidFill>
              <a:schemeClr val="accent1"/>
            </a:solidFill>
            <a:ln w="635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33" name="Group 32"/>
          <p:cNvGrpSpPr/>
          <p:nvPr/>
        </p:nvGrpSpPr>
        <p:grpSpPr>
          <a:xfrm>
            <a:off x="1676400" y="1968500"/>
            <a:ext cx="7467600" cy="4191000"/>
            <a:chOff x="1676400" y="1968500"/>
            <a:chExt cx="7467600" cy="4191000"/>
          </a:xfrm>
        </p:grpSpPr>
        <p:sp>
          <p:nvSpPr>
            <p:cNvPr id="5" name="TextBox 4"/>
            <p:cNvSpPr txBox="1"/>
            <p:nvPr/>
          </p:nvSpPr>
          <p:spPr>
            <a:xfrm>
              <a:off x="5790911" y="4737100"/>
              <a:ext cx="335308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000" b="1" dirty="0" smtClean="0">
                  <a:solidFill>
                    <a:srgbClr val="008000"/>
                  </a:solidFill>
                </a:rPr>
                <a:t>Bob might now rather be interested in computer science research on adaptation.</a:t>
              </a: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1676400" y="1968500"/>
              <a:ext cx="4045091" cy="4191000"/>
              <a:chOff x="1676400" y="1968500"/>
              <a:chExt cx="4045091" cy="4191000"/>
            </a:xfrm>
          </p:grpSpPr>
          <p:pic>
            <p:nvPicPr>
              <p:cNvPr id="30" name="Picture 29" descr="adaptation-personalized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76400" y="1971675"/>
                <a:ext cx="4045091" cy="4137025"/>
              </a:xfrm>
              <a:prstGeom prst="rect">
                <a:avLst/>
              </a:prstGeom>
            </p:spPr>
          </p:pic>
          <p:sp>
            <p:nvSpPr>
              <p:cNvPr id="31" name="Rectangle 30"/>
              <p:cNvSpPr/>
              <p:nvPr/>
            </p:nvSpPr>
            <p:spPr bwMode="auto">
              <a:xfrm>
                <a:off x="1727200" y="1968500"/>
                <a:ext cx="3987800" cy="4191000"/>
              </a:xfrm>
              <a:prstGeom prst="rect">
                <a:avLst/>
              </a:prstGeom>
              <a:noFill/>
              <a:ln w="63500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" charset="-128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0" indent="0"/>
            <a:r>
              <a:rPr lang="en-US" smtClean="0"/>
              <a:t>Evaluation of UMAP systems</a:t>
            </a:r>
          </a:p>
        </p:txBody>
      </p:sp>
      <p:sp>
        <p:nvSpPr>
          <p:cNvPr id="72707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good user modeling and personalization?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From the consumer perspective of an UMAP system: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From the provider perspective of an UMAP system:</a:t>
            </a:r>
            <a:endParaRPr lang="en-US" dirty="0"/>
          </a:p>
        </p:txBody>
      </p:sp>
      <p:pic>
        <p:nvPicPr>
          <p:cNvPr id="5" name="Picture 5" descr="user-happ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16050" y="2305050"/>
            <a:ext cx="866775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231043" y="2425700"/>
            <a:ext cx="35220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UMAP system maximizes satisfaction of the user</a:t>
            </a:r>
            <a:endParaRPr lang="en-US" sz="2000" dirty="0">
              <a:solidFill>
                <a:schemeClr val="accent4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27100" y="4025900"/>
            <a:ext cx="4838701" cy="1612900"/>
            <a:chOff x="2679700" y="4038600"/>
            <a:chExt cx="4838701" cy="1612900"/>
          </a:xfrm>
        </p:grpSpPr>
        <p:pic>
          <p:nvPicPr>
            <p:cNvPr id="6" name="Picture 5" descr="Money_Bag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79700" y="4038600"/>
              <a:ext cx="1612900" cy="16129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996343" y="4432300"/>
              <a:ext cx="352205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chemeClr val="accent4">
                      <a:lumMod val="50000"/>
                      <a:lumOff val="50000"/>
                    </a:schemeClr>
                  </a:solidFill>
                </a:rPr>
                <a:t>UMAP system maximizes </a:t>
              </a:r>
            </a:p>
            <a:p>
              <a:r>
                <a:rPr lang="en-US" sz="2000" dirty="0" smtClean="0">
                  <a:solidFill>
                    <a:schemeClr val="accent4">
                      <a:lumMod val="50000"/>
                      <a:lumOff val="50000"/>
                    </a:schemeClr>
                  </a:solidFill>
                </a:rPr>
                <a:t>the profit</a:t>
              </a:r>
              <a:endParaRPr lang="en-US" sz="2000" dirty="0">
                <a:solidFill>
                  <a:schemeClr val="accent4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664200" y="2565400"/>
            <a:ext cx="3568700" cy="400110"/>
            <a:chOff x="5664200" y="2565400"/>
            <a:chExt cx="3568700" cy="400110"/>
          </a:xfrm>
        </p:grpSpPr>
        <p:cxnSp>
          <p:nvCxnSpPr>
            <p:cNvPr id="12" name="Straight Arrow Connector 11"/>
            <p:cNvCxnSpPr/>
            <p:nvPr/>
          </p:nvCxnSpPr>
          <p:spPr bwMode="auto">
            <a:xfrm flipV="1">
              <a:off x="5664200" y="2781300"/>
              <a:ext cx="736600" cy="0"/>
            </a:xfrm>
            <a:prstGeom prst="straightConnector1">
              <a:avLst/>
            </a:prstGeom>
            <a:solidFill>
              <a:schemeClr val="accent1"/>
            </a:solidFill>
            <a:ln w="635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  <p:sp>
          <p:nvSpPr>
            <p:cNvPr id="16" name="TextBox 15"/>
            <p:cNvSpPr txBox="1"/>
            <p:nvPr/>
          </p:nvSpPr>
          <p:spPr>
            <a:xfrm>
              <a:off x="6382490" y="2565400"/>
              <a:ext cx="28504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</a:rPr>
                <a:t>hard to measure/obtain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575300" y="4114800"/>
            <a:ext cx="3568708" cy="1015663"/>
            <a:chOff x="5575300" y="4114800"/>
            <a:chExt cx="3568708" cy="1015663"/>
          </a:xfrm>
        </p:grpSpPr>
        <p:cxnSp>
          <p:nvCxnSpPr>
            <p:cNvPr id="17" name="Straight Arrow Connector 16"/>
            <p:cNvCxnSpPr/>
            <p:nvPr/>
          </p:nvCxnSpPr>
          <p:spPr bwMode="auto">
            <a:xfrm flipV="1">
              <a:off x="5575300" y="4648200"/>
              <a:ext cx="736600" cy="0"/>
            </a:xfrm>
            <a:prstGeom prst="straightConnector1">
              <a:avLst/>
            </a:prstGeom>
            <a:solidFill>
              <a:schemeClr val="accent1"/>
            </a:solidFill>
            <a:ln w="635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  <p:sp>
          <p:nvSpPr>
            <p:cNvPr id="18" name="TextBox 17"/>
            <p:cNvSpPr txBox="1"/>
            <p:nvPr/>
          </p:nvSpPr>
          <p:spPr>
            <a:xfrm>
              <a:off x="6293598" y="4114800"/>
              <a:ext cx="285041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</a:rPr>
                <a:t>influence of UM &amp; </a:t>
              </a:r>
            </a:p>
            <a:p>
              <a:r>
                <a:rPr lang="en-US" sz="2000" dirty="0" smtClean="0">
                  <a:solidFill>
                    <a:srgbClr val="FF0000"/>
                  </a:solidFill>
                </a:rPr>
                <a:t>personalization may be </a:t>
              </a:r>
            </a:p>
            <a:p>
              <a:r>
                <a:rPr lang="en-US" sz="2000" dirty="0" smtClean="0">
                  <a:solidFill>
                    <a:srgbClr val="FF0000"/>
                  </a:solidFill>
                </a:rPr>
                <a:t>hard to measure/obtain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575" y="571500"/>
            <a:ext cx="7159625" cy="1244600"/>
          </a:xfrm>
        </p:spPr>
        <p:txBody>
          <a:bodyPr/>
          <a:lstStyle/>
          <a:p>
            <a:r>
              <a:rPr lang="en-US" dirty="0" smtClean="0"/>
              <a:t>Good user modeling?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4713" y="1460500"/>
            <a:ext cx="7138987" cy="9652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Depends on the application and domain: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 bwMode="auto">
          <a:xfrm>
            <a:off x="3551042" y="2407937"/>
            <a:ext cx="3311285" cy="822531"/>
          </a:xfrm>
          <a:prstGeom prst="roundRect">
            <a:avLst/>
          </a:prstGeom>
          <a:ln w="63500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48930" tIns="24465" rIns="48930" bIns="24465" numCol="1" rtlCol="0" anchor="ctr" anchorCtr="0" compatLnSpc="1">
            <a:prstTxWarp prst="textNoShape">
              <a:avLst/>
            </a:prstTxWarp>
          </a:bodyPr>
          <a:lstStyle/>
          <a:p>
            <a:pPr defTabSz="240401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sz="2100" dirty="0" smtClean="0">
                <a:latin typeface="Arial" charset="0"/>
                <a:ea typeface="SimSun" charset="-122"/>
              </a:rPr>
              <a:t>User </a:t>
            </a:r>
            <a:r>
              <a:rPr lang="en-US" sz="2100" dirty="0">
                <a:latin typeface="Arial" charset="0"/>
                <a:ea typeface="SimSun" charset="-122"/>
              </a:rPr>
              <a:t>Modeling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1671677" y="3832669"/>
            <a:ext cx="2219480" cy="822531"/>
          </a:xfrm>
          <a:prstGeom prst="roundRect">
            <a:avLst/>
          </a:prstGeom>
          <a:ln w="63500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48930" tIns="24465" rIns="48930" bIns="24465" numCol="1" rtlCol="0" anchor="ctr" anchorCtr="0" compatLnSpc="1">
            <a:prstTxWarp prst="textNoShape">
              <a:avLst/>
            </a:prstTxWarp>
          </a:bodyPr>
          <a:lstStyle/>
          <a:p>
            <a:pPr defTabSz="240401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sz="1900" dirty="0">
                <a:latin typeface="Arial" charset="0"/>
                <a:ea typeface="SimSun" charset="-122"/>
              </a:rPr>
              <a:t>Personalized</a:t>
            </a:r>
          </a:p>
          <a:p>
            <a:pPr defTabSz="240401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sz="1900" dirty="0">
                <a:latin typeface="Arial" charset="0"/>
                <a:ea typeface="SimSun" charset="-122"/>
              </a:rPr>
              <a:t>Recommendations</a:t>
            </a:r>
          </a:p>
        </p:txBody>
      </p:sp>
      <p:sp>
        <p:nvSpPr>
          <p:cNvPr id="6" name="Right Arrow 5"/>
          <p:cNvSpPr/>
          <p:nvPr/>
        </p:nvSpPr>
        <p:spPr bwMode="auto">
          <a:xfrm rot="5400000" flipV="1">
            <a:off x="5020277" y="3427374"/>
            <a:ext cx="310019" cy="230888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48930" tIns="24465" rIns="48930" bIns="24465" numCol="1" rtlCol="0" anchor="t" anchorCtr="0" compatLnSpc="1">
            <a:prstTxWarp prst="textNoShape">
              <a:avLst/>
            </a:prstTxWarp>
          </a:bodyPr>
          <a:lstStyle/>
          <a:p>
            <a:pPr algn="l" defTabSz="240401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sz="1000" dirty="0">
              <a:latin typeface="Arial" charset="0"/>
              <a:ea typeface="SimSun" charset="-122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4046911" y="3832669"/>
            <a:ext cx="2219480" cy="822531"/>
          </a:xfrm>
          <a:prstGeom prst="roundRect">
            <a:avLst/>
          </a:prstGeom>
          <a:ln w="63500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48930" tIns="24465" rIns="48930" bIns="24465" numCol="1" rtlCol="0" anchor="ctr" anchorCtr="0" compatLnSpc="1">
            <a:prstTxWarp prst="textNoShape">
              <a:avLst/>
            </a:prstTxWarp>
          </a:bodyPr>
          <a:lstStyle/>
          <a:p>
            <a:pPr defTabSz="240401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sz="1900" dirty="0">
                <a:latin typeface="Arial" charset="0"/>
                <a:ea typeface="SimSun" charset="-122"/>
              </a:rPr>
              <a:t>Personalized Search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6461083" y="3837125"/>
            <a:ext cx="2219480" cy="822531"/>
          </a:xfrm>
          <a:prstGeom prst="roundRect">
            <a:avLst/>
          </a:prstGeom>
          <a:ln w="63500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48930" tIns="24465" rIns="48930" bIns="24465" numCol="1" rtlCol="0" anchor="ctr" anchorCtr="0" compatLnSpc="1">
            <a:prstTxWarp prst="textNoShape">
              <a:avLst/>
            </a:prstTxWarp>
          </a:bodyPr>
          <a:lstStyle/>
          <a:p>
            <a:pPr defTabSz="240401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sz="1900" dirty="0">
                <a:latin typeface="Arial" charset="0"/>
                <a:ea typeface="SimSun" charset="-122"/>
              </a:rPr>
              <a:t>Adaptive Systems </a:t>
            </a:r>
          </a:p>
        </p:txBody>
      </p:sp>
      <p:sp>
        <p:nvSpPr>
          <p:cNvPr id="9" name="Right Arrow 8"/>
          <p:cNvSpPr/>
          <p:nvPr/>
        </p:nvSpPr>
        <p:spPr bwMode="auto">
          <a:xfrm rot="7470462" flipV="1">
            <a:off x="3838055" y="3427374"/>
            <a:ext cx="310019" cy="230888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48930" tIns="24465" rIns="48930" bIns="24465" numCol="1" rtlCol="0" anchor="t" anchorCtr="0" compatLnSpc="1">
            <a:prstTxWarp prst="textNoShape">
              <a:avLst/>
            </a:prstTxWarp>
          </a:bodyPr>
          <a:lstStyle/>
          <a:p>
            <a:pPr algn="l" defTabSz="240401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sz="1000" dirty="0">
              <a:latin typeface="Arial" charset="0"/>
              <a:ea typeface="SimSun" charset="-122"/>
            </a:endParaRPr>
          </a:p>
        </p:txBody>
      </p:sp>
      <p:sp>
        <p:nvSpPr>
          <p:cNvPr id="10" name="Right Arrow 9"/>
          <p:cNvSpPr/>
          <p:nvPr/>
        </p:nvSpPr>
        <p:spPr bwMode="auto">
          <a:xfrm rot="3730665" flipV="1">
            <a:off x="6216030" y="3427374"/>
            <a:ext cx="310019" cy="230888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48930" tIns="24465" rIns="48930" bIns="24465" numCol="1" rtlCol="0" anchor="t" anchorCtr="0" compatLnSpc="1">
            <a:prstTxWarp prst="textNoShape">
              <a:avLst/>
            </a:prstTxWarp>
          </a:bodyPr>
          <a:lstStyle/>
          <a:p>
            <a:pPr algn="l" defTabSz="240401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sz="1000" dirty="0">
              <a:latin typeface="Arial" charset="0"/>
              <a:ea typeface="SimSun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03" y="5080000"/>
            <a:ext cx="922279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9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domains: </a:t>
            </a:r>
            <a:r>
              <a:rPr lang="en-US" sz="1900" b="1" dirty="0" smtClean="0">
                <a:solidFill>
                  <a:srgbClr val="800000"/>
                </a:solidFill>
              </a:rPr>
              <a:t>news  </a:t>
            </a:r>
            <a:r>
              <a:rPr lang="en-US" sz="1900" b="1" dirty="0" smtClean="0">
                <a:solidFill>
                  <a:srgbClr val="FF6600"/>
                </a:solidFill>
              </a:rPr>
              <a:t>social media</a:t>
            </a:r>
            <a:r>
              <a:rPr lang="en-US" sz="1900" b="1" dirty="0" smtClean="0"/>
              <a:t>  </a:t>
            </a:r>
            <a:r>
              <a:rPr lang="en-US" sz="1900" b="1" dirty="0" smtClean="0">
                <a:solidFill>
                  <a:schemeClr val="bg2">
                    <a:lumMod val="75000"/>
                  </a:schemeClr>
                </a:solidFill>
              </a:rPr>
              <a:t>cultural heritage  </a:t>
            </a:r>
            <a:r>
              <a:rPr lang="en-US" sz="1900" b="1" dirty="0" smtClean="0">
                <a:solidFill>
                  <a:srgbClr val="008000"/>
                </a:solidFill>
              </a:rPr>
              <a:t>public data</a:t>
            </a:r>
            <a:r>
              <a:rPr lang="en-US" sz="1900" b="1" dirty="0" smtClean="0"/>
              <a:t>   </a:t>
            </a:r>
            <a:r>
              <a:rPr lang="en-US" sz="1900" b="1" dirty="0" err="1" smtClean="0">
                <a:solidFill>
                  <a:srgbClr val="FFBF23"/>
                </a:solidFill>
              </a:rPr>
              <a:t>e</a:t>
            </a:r>
            <a:r>
              <a:rPr lang="en-US" sz="1900" b="1" dirty="0" smtClean="0">
                <a:solidFill>
                  <a:srgbClr val="FFBF23"/>
                </a:solidFill>
              </a:rPr>
              <a:t>-learning…</a:t>
            </a:r>
            <a:endParaRPr lang="en-US" sz="1900" b="1" dirty="0">
              <a:solidFill>
                <a:srgbClr val="660066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40697" y="3911600"/>
            <a:ext cx="162828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type of </a:t>
            </a:r>
          </a:p>
          <a:p>
            <a:r>
              <a:rPr lang="en-US" sz="19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application:</a:t>
            </a:r>
            <a:endParaRPr lang="en-US" sz="1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575" y="457200"/>
            <a:ext cx="8226425" cy="1244600"/>
          </a:xfrm>
        </p:spPr>
        <p:txBody>
          <a:bodyPr/>
          <a:lstStyle/>
          <a:p>
            <a:r>
              <a:rPr lang="en-US" dirty="0" smtClean="0"/>
              <a:t>Example: User Modeling for supporting users in filling forms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 bwMode="auto">
          <a:xfrm>
            <a:off x="736599" y="2280937"/>
            <a:ext cx="2235201" cy="822531"/>
          </a:xfrm>
          <a:prstGeom prst="roundRect">
            <a:avLst/>
          </a:prstGeom>
          <a:ln w="63500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48930" tIns="24465" rIns="48930" bIns="24465" numCol="1" rtlCol="0" anchor="ctr" anchorCtr="0" compatLnSpc="1">
            <a:prstTxWarp prst="textNoShape">
              <a:avLst/>
            </a:prstTxWarp>
          </a:bodyPr>
          <a:lstStyle/>
          <a:p>
            <a:pPr defTabSz="240401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sz="2100" dirty="0" smtClean="0">
                <a:latin typeface="Arial" charset="0"/>
                <a:ea typeface="SimSun" charset="-122"/>
              </a:rPr>
              <a:t>User </a:t>
            </a:r>
            <a:r>
              <a:rPr lang="en-US" sz="2100" dirty="0">
                <a:latin typeface="Arial" charset="0"/>
                <a:ea typeface="SimSun" charset="-122"/>
              </a:rPr>
              <a:t>Modeling</a:t>
            </a:r>
          </a:p>
        </p:txBody>
      </p:sp>
      <p:sp>
        <p:nvSpPr>
          <p:cNvPr id="5" name="Right Arrow 4"/>
          <p:cNvSpPr/>
          <p:nvPr/>
        </p:nvSpPr>
        <p:spPr bwMode="auto">
          <a:xfrm rot="5400000" flipV="1">
            <a:off x="1705577" y="3300374"/>
            <a:ext cx="310019" cy="230888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48930" tIns="24465" rIns="48930" bIns="24465" numCol="1" rtlCol="0" anchor="t" anchorCtr="0" compatLnSpc="1">
            <a:prstTxWarp prst="textNoShape">
              <a:avLst/>
            </a:prstTxWarp>
          </a:bodyPr>
          <a:lstStyle/>
          <a:p>
            <a:pPr algn="l" defTabSz="240401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sz="1000" dirty="0">
              <a:latin typeface="Arial" charset="0"/>
              <a:ea typeface="SimSun" charset="-122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732211" y="3705669"/>
            <a:ext cx="2219480" cy="822531"/>
          </a:xfrm>
          <a:prstGeom prst="roundRect">
            <a:avLst/>
          </a:prstGeom>
          <a:ln w="63500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48930" tIns="24465" rIns="48930" bIns="24465" numCol="1" rtlCol="0" anchor="ctr" anchorCtr="0" compatLnSpc="1">
            <a:prstTxWarp prst="textNoShape">
              <a:avLst/>
            </a:prstTxWarp>
          </a:bodyPr>
          <a:lstStyle/>
          <a:p>
            <a:pPr defTabSz="240401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sz="1900" dirty="0" smtClean="0">
                <a:latin typeface="Arial" charset="0"/>
                <a:ea typeface="SimSun" charset="-122"/>
              </a:rPr>
              <a:t>Completing profile information</a:t>
            </a:r>
            <a:endParaRPr lang="en-US" sz="1900" dirty="0">
              <a:latin typeface="Arial" charset="0"/>
              <a:ea typeface="SimSun" charset="-122"/>
            </a:endParaRPr>
          </a:p>
        </p:txBody>
      </p:sp>
      <p:pic>
        <p:nvPicPr>
          <p:cNvPr id="7" name="Picture 6" descr="linkedin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500" y="1812174"/>
            <a:ext cx="2552700" cy="2220075"/>
          </a:xfrm>
          <a:prstGeom prst="rect">
            <a:avLst/>
          </a:prstGeom>
        </p:spPr>
      </p:pic>
      <p:pic>
        <p:nvPicPr>
          <p:cNvPr id="8" name="Picture 7" descr="linkedin-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3700" y="3433660"/>
            <a:ext cx="3530600" cy="23321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78204" y="2641600"/>
            <a:ext cx="197201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/>
              <a:t>Required profile </a:t>
            </a:r>
          </a:p>
          <a:p>
            <a:pPr algn="l"/>
            <a:r>
              <a:rPr lang="en-US" sz="2000" dirty="0" smtClean="0"/>
              <a:t>information:</a:t>
            </a:r>
          </a:p>
          <a:p>
            <a:pPr algn="l">
              <a:buFontTx/>
              <a:buChar char="-"/>
            </a:pPr>
            <a:r>
              <a:rPr lang="en-US" sz="1600" dirty="0" smtClean="0"/>
              <a:t> first name</a:t>
            </a:r>
          </a:p>
          <a:p>
            <a:pPr algn="l">
              <a:buFontTx/>
              <a:buChar char="-"/>
            </a:pPr>
            <a:r>
              <a:rPr lang="en-US" sz="1600" dirty="0" smtClean="0"/>
              <a:t> last name</a:t>
            </a:r>
          </a:p>
          <a:p>
            <a:pPr algn="l">
              <a:buFontTx/>
              <a:buChar char="-"/>
            </a:pPr>
            <a:r>
              <a:rPr lang="en-US" sz="1600" dirty="0" smtClean="0"/>
              <a:t> address </a:t>
            </a:r>
          </a:p>
          <a:p>
            <a:pPr algn="l">
              <a:buFontTx/>
              <a:buChar char="-"/>
            </a:pPr>
            <a:r>
              <a:rPr lang="en-US" sz="1600" dirty="0" smtClean="0"/>
              <a:t> current company</a:t>
            </a:r>
          </a:p>
          <a:p>
            <a:pPr algn="l">
              <a:buFontTx/>
              <a:buChar char="-"/>
            </a:pPr>
            <a:r>
              <a:rPr lang="en-US" sz="1600" dirty="0" smtClean="0"/>
              <a:t> …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User Modeling for movie recommendations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 bwMode="auto">
          <a:xfrm>
            <a:off x="736599" y="2280937"/>
            <a:ext cx="2235201" cy="822531"/>
          </a:xfrm>
          <a:prstGeom prst="roundRect">
            <a:avLst/>
          </a:prstGeom>
          <a:ln w="63500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48930" tIns="24465" rIns="48930" bIns="24465" numCol="1" rtlCol="0" anchor="ctr" anchorCtr="0" compatLnSpc="1">
            <a:prstTxWarp prst="textNoShape">
              <a:avLst/>
            </a:prstTxWarp>
          </a:bodyPr>
          <a:lstStyle/>
          <a:p>
            <a:pPr defTabSz="240401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sz="2100" dirty="0" smtClean="0">
                <a:latin typeface="Arial" charset="0"/>
                <a:ea typeface="SimSun" charset="-122"/>
              </a:rPr>
              <a:t>User </a:t>
            </a:r>
            <a:r>
              <a:rPr lang="en-US" sz="2100" dirty="0">
                <a:latin typeface="Arial" charset="0"/>
                <a:ea typeface="SimSun" charset="-122"/>
              </a:rPr>
              <a:t>Modeling</a:t>
            </a:r>
          </a:p>
        </p:txBody>
      </p:sp>
      <p:sp>
        <p:nvSpPr>
          <p:cNvPr id="5" name="Right Arrow 4"/>
          <p:cNvSpPr/>
          <p:nvPr/>
        </p:nvSpPr>
        <p:spPr bwMode="auto">
          <a:xfrm rot="5400000" flipV="1">
            <a:off x="1705577" y="3300374"/>
            <a:ext cx="310019" cy="230888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48930" tIns="24465" rIns="48930" bIns="24465" numCol="1" rtlCol="0" anchor="t" anchorCtr="0" compatLnSpc="1">
            <a:prstTxWarp prst="textNoShape">
              <a:avLst/>
            </a:prstTxWarp>
          </a:bodyPr>
          <a:lstStyle/>
          <a:p>
            <a:pPr algn="l" defTabSz="240401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sz="1000" dirty="0">
              <a:latin typeface="Arial" charset="0"/>
              <a:ea typeface="SimSun" charset="-122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732211" y="3705669"/>
            <a:ext cx="2219480" cy="822531"/>
          </a:xfrm>
          <a:prstGeom prst="roundRect">
            <a:avLst/>
          </a:prstGeom>
          <a:ln w="63500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48930" tIns="24465" rIns="48930" bIns="24465" numCol="1" rtlCol="0" anchor="ctr" anchorCtr="0" compatLnSpc="1">
            <a:prstTxWarp prst="textNoShape">
              <a:avLst/>
            </a:prstTxWarp>
          </a:bodyPr>
          <a:lstStyle/>
          <a:p>
            <a:pPr defTabSz="240401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sz="1900" dirty="0" smtClean="0">
                <a:latin typeface="Arial" charset="0"/>
                <a:ea typeface="SimSun" charset="-122"/>
              </a:rPr>
              <a:t>movie recommendations</a:t>
            </a:r>
            <a:endParaRPr lang="en-US" sz="1900" dirty="0">
              <a:latin typeface="Arial" charset="0"/>
              <a:ea typeface="SimSun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78204" y="2641600"/>
            <a:ext cx="2223686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/>
              <a:t>Required profile </a:t>
            </a:r>
          </a:p>
          <a:p>
            <a:pPr algn="l"/>
            <a:r>
              <a:rPr lang="en-US" sz="2000" dirty="0" smtClean="0"/>
              <a:t>information:</a:t>
            </a:r>
          </a:p>
          <a:p>
            <a:pPr algn="l">
              <a:buFontTx/>
              <a:buChar char="-"/>
            </a:pPr>
            <a:r>
              <a:rPr lang="en-US" sz="1600" dirty="0" smtClean="0"/>
              <a:t> preferences in videos</a:t>
            </a:r>
          </a:p>
          <a:p>
            <a:pPr algn="l">
              <a:buFontTx/>
              <a:buChar char="-"/>
            </a:pPr>
            <a:r>
              <a:rPr lang="en-US" sz="1600" dirty="0" smtClean="0"/>
              <a:t> language</a:t>
            </a:r>
          </a:p>
          <a:p>
            <a:pPr algn="l">
              <a:buFontTx/>
              <a:buChar char="-"/>
            </a:pPr>
            <a:r>
              <a:rPr lang="en-US" sz="1600" dirty="0" smtClean="0"/>
              <a:t> cultural background</a:t>
            </a:r>
          </a:p>
          <a:p>
            <a:pPr algn="l">
              <a:buFontTx/>
              <a:buChar char="-"/>
            </a:pPr>
            <a:r>
              <a:rPr lang="en-US" sz="1600" dirty="0" smtClean="0"/>
              <a:t> …</a:t>
            </a:r>
            <a:endParaRPr lang="en-US" sz="1600" dirty="0"/>
          </a:p>
        </p:txBody>
      </p:sp>
      <p:pic>
        <p:nvPicPr>
          <p:cNvPr id="8" name="Picture 7" descr="youtube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7900" y="1939606"/>
            <a:ext cx="2768600" cy="411829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86951" y="1587500"/>
            <a:ext cx="29173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Recommendations:</a:t>
            </a:r>
            <a:endParaRPr lang="en-US" sz="2200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5513" y="1511300"/>
            <a:ext cx="7685087" cy="350678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400" b="1" dirty="0" smtClean="0"/>
              <a:t>Introduction: UMAP</a:t>
            </a:r>
          </a:p>
          <a:p>
            <a:pPr marL="838200" lvl="1" indent="-457200">
              <a:buFont typeface="Arial"/>
              <a:buChar char="•"/>
            </a:pPr>
            <a:r>
              <a:rPr lang="en-US" dirty="0" smtClean="0"/>
              <a:t>User Modeling</a:t>
            </a:r>
          </a:p>
          <a:p>
            <a:pPr marL="838200" lvl="1" indent="-457200">
              <a:buFont typeface="Arial"/>
              <a:buChar char="•"/>
            </a:pPr>
            <a:r>
              <a:rPr lang="en-US" dirty="0" smtClean="0"/>
              <a:t>Adaptation</a:t>
            </a:r>
          </a:p>
          <a:p>
            <a:pPr marL="838200" lvl="1" indent="-457200">
              <a:buFont typeface="Arial"/>
              <a:buChar char="•"/>
            </a:pPr>
            <a:r>
              <a:rPr lang="en-US" dirty="0" smtClean="0"/>
              <a:t>Personalization</a:t>
            </a:r>
          </a:p>
          <a:p>
            <a:pPr marL="838200" lvl="1" indent="-457200">
              <a:spcAft>
                <a:spcPts val="1800"/>
              </a:spcAft>
              <a:buFont typeface="Arial"/>
              <a:buChar char="•"/>
            </a:pPr>
            <a:r>
              <a:rPr lang="en-US" dirty="0" smtClean="0"/>
              <a:t>Evaluation of UMAP Systems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 smtClean="0"/>
              <a:t>UMAP in Social Web Systems</a:t>
            </a:r>
          </a:p>
          <a:p>
            <a:pPr marL="838200" lvl="1" indent="-457200"/>
            <a:r>
              <a:rPr lang="en-US" dirty="0" smtClean="0"/>
              <a:t>UMAP in Social Tagging Systems</a:t>
            </a:r>
          </a:p>
          <a:p>
            <a:pPr marL="838200" lvl="1" indent="-457200">
              <a:spcAft>
                <a:spcPts val="1800"/>
              </a:spcAft>
            </a:pPr>
            <a:r>
              <a:rPr lang="en-US" dirty="0" smtClean="0"/>
              <a:t>UMAP across Social Web systems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 smtClean="0"/>
              <a:t>Engineering UMAP on the Social Semantic Web</a:t>
            </a:r>
          </a:p>
          <a:p>
            <a:pPr marL="838200" lvl="1" indent="-457200"/>
            <a:r>
              <a:rPr lang="en-US" dirty="0" smtClean="0"/>
              <a:t>Towards the Personal Web</a:t>
            </a:r>
          </a:p>
          <a:p>
            <a:pPr marL="838200" lvl="1" indent="-457200"/>
            <a:r>
              <a:rPr lang="en-US" dirty="0" smtClean="0"/>
              <a:t>Exploiting </a:t>
            </a:r>
            <a:r>
              <a:rPr lang="en-US" dirty="0" err="1" smtClean="0"/>
              <a:t>Microblogging</a:t>
            </a:r>
            <a:r>
              <a:rPr lang="en-US" dirty="0" smtClean="0"/>
              <a:t> Activities for Personalizing the Social Web</a:t>
            </a:r>
            <a:endParaRPr lang="en-US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575" y="457200"/>
            <a:ext cx="8226425" cy="1244600"/>
          </a:xfrm>
        </p:spPr>
        <p:txBody>
          <a:bodyPr/>
          <a:lstStyle/>
          <a:p>
            <a:r>
              <a:rPr lang="en-US" dirty="0" smtClean="0"/>
              <a:t>Short Overview on evaluation strategies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5513" y="1384300"/>
            <a:ext cx="7138987" cy="3506788"/>
          </a:xfrm>
        </p:spPr>
        <p:txBody>
          <a:bodyPr/>
          <a:lstStyle/>
          <a:p>
            <a:r>
              <a:rPr lang="en-US" dirty="0" smtClean="0"/>
              <a:t>User studies:</a:t>
            </a:r>
          </a:p>
          <a:p>
            <a:pPr lvl="1"/>
            <a:r>
              <a:rPr lang="en-US" dirty="0" smtClean="0"/>
              <a:t>Clean-room study: ask/observe (selected) people whether you did a good job</a:t>
            </a:r>
          </a:p>
          <a:p>
            <a:r>
              <a:rPr lang="en-US" dirty="0" smtClean="0"/>
              <a:t>Log analysis:</a:t>
            </a:r>
          </a:p>
          <a:p>
            <a:pPr lvl="1"/>
            <a:r>
              <a:rPr lang="en-US" dirty="0" smtClean="0"/>
              <a:t>Analyze (click) data and infer whether you did a good job</a:t>
            </a:r>
          </a:p>
          <a:p>
            <a:pPr lvl="1"/>
            <a:r>
              <a:rPr lang="en-US" dirty="0" smtClean="0"/>
              <a:t>For example: cross-validation such as </a:t>
            </a:r>
            <a:r>
              <a:rPr lang="en-US" i="1" dirty="0" smtClean="0"/>
              <a:t>Leave-one-out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Evaluation of user modeling:</a:t>
            </a:r>
          </a:p>
          <a:p>
            <a:pPr lvl="1"/>
            <a:r>
              <a:rPr lang="en-US" dirty="0" smtClean="0"/>
              <a:t>measure quality of profiles directly, for example: </a:t>
            </a:r>
          </a:p>
          <a:p>
            <a:pPr lvl="2"/>
            <a:r>
              <a:rPr lang="en-US" dirty="0" smtClean="0"/>
              <a:t>measure overlap with existing (true) profiles  </a:t>
            </a:r>
          </a:p>
          <a:p>
            <a:pPr lvl="2"/>
            <a:r>
              <a:rPr lang="en-US" dirty="0" smtClean="0"/>
              <a:t>let people judge the quality of the generated user profiles </a:t>
            </a:r>
          </a:p>
          <a:p>
            <a:pPr lvl="1"/>
            <a:r>
              <a:rPr lang="en-US" dirty="0" smtClean="0"/>
              <a:t>measure quality of application that exploits the user profile, for example:</a:t>
            </a:r>
          </a:p>
          <a:p>
            <a:pPr lvl="2"/>
            <a:r>
              <a:rPr lang="en-US" dirty="0" smtClean="0"/>
              <a:t>apply user modeling strategies in a recommender system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1" y="127000"/>
            <a:ext cx="8648700" cy="1244600"/>
          </a:xfrm>
        </p:spPr>
        <p:txBody>
          <a:bodyPr/>
          <a:lstStyle/>
          <a:p>
            <a:r>
              <a:rPr lang="en-US" dirty="0" smtClean="0"/>
              <a:t>Example: Evaluating User Modeling Strategies in a recommender system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947389" y="3486228"/>
            <a:ext cx="6931009" cy="907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lg" len="med"/>
          </a:ln>
          <a:effectLst/>
        </p:spPr>
      </p:cxnSp>
      <p:cxnSp>
        <p:nvCxnSpPr>
          <p:cNvPr id="5" name="Straight Arrow Connector 4"/>
          <p:cNvCxnSpPr/>
          <p:nvPr/>
        </p:nvCxnSpPr>
        <p:spPr bwMode="auto">
          <a:xfrm rot="5400000" flipH="1" flipV="1">
            <a:off x="1001806" y="3499702"/>
            <a:ext cx="201862" cy="811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Arrow Connector 5"/>
          <p:cNvCxnSpPr/>
          <p:nvPr/>
        </p:nvCxnSpPr>
        <p:spPr bwMode="auto">
          <a:xfrm rot="5400000" flipH="1" flipV="1">
            <a:off x="1898197" y="3499702"/>
            <a:ext cx="201862" cy="811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Arrow Connector 6"/>
          <p:cNvCxnSpPr/>
          <p:nvPr/>
        </p:nvCxnSpPr>
        <p:spPr bwMode="auto">
          <a:xfrm rot="5400000" flipH="1" flipV="1">
            <a:off x="2754839" y="3499702"/>
            <a:ext cx="201862" cy="811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rot="5400000" flipH="1" flipV="1">
            <a:off x="3651230" y="3499702"/>
            <a:ext cx="201862" cy="811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rot="5400000" flipH="1" flipV="1">
            <a:off x="4543564" y="3499702"/>
            <a:ext cx="201862" cy="811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rot="5400000" flipH="1" flipV="1">
            <a:off x="5439955" y="3499702"/>
            <a:ext cx="201862" cy="811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 rot="5400000" flipH="1" flipV="1">
            <a:off x="6296597" y="3499702"/>
            <a:ext cx="201862" cy="811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rot="5400000" flipH="1" flipV="1">
            <a:off x="7192988" y="3499702"/>
            <a:ext cx="201862" cy="811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7093513" y="3068977"/>
            <a:ext cx="544137" cy="326407"/>
          </a:xfrm>
          <a:prstGeom prst="rect">
            <a:avLst/>
          </a:prstGeom>
          <a:noFill/>
        </p:spPr>
        <p:txBody>
          <a:bodyPr wrap="none" lIns="48930" tIns="24465" rIns="48930" bIns="24465" rtlCol="0">
            <a:spAutoFit/>
          </a:bodyPr>
          <a:lstStyle/>
          <a:p>
            <a:pPr algn="l"/>
            <a:r>
              <a:rPr lang="en-US" sz="1800" dirty="0" smtClean="0"/>
              <a:t>time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43237" y="2451100"/>
            <a:ext cx="7873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item A</a:t>
            </a:r>
            <a:endParaRPr lang="en-US" sz="1600" dirty="0"/>
          </a:p>
        </p:txBody>
      </p:sp>
      <p:sp>
        <p:nvSpPr>
          <p:cNvPr id="29" name="TextBox 28"/>
          <p:cNvSpPr txBox="1"/>
          <p:nvPr/>
        </p:nvSpPr>
        <p:spPr>
          <a:xfrm>
            <a:off x="1552837" y="2832100"/>
            <a:ext cx="7873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item B</a:t>
            </a:r>
            <a:endParaRPr lang="en-US" sz="1600" dirty="0"/>
          </a:p>
        </p:txBody>
      </p:sp>
      <p:sp>
        <p:nvSpPr>
          <p:cNvPr id="35" name="TextBox 34"/>
          <p:cNvSpPr txBox="1"/>
          <p:nvPr/>
        </p:nvSpPr>
        <p:spPr>
          <a:xfrm>
            <a:off x="2429137" y="2184400"/>
            <a:ext cx="7873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item C</a:t>
            </a:r>
            <a:endParaRPr lang="en-US" sz="1600" dirty="0"/>
          </a:p>
        </p:txBody>
      </p:sp>
      <p:sp>
        <p:nvSpPr>
          <p:cNvPr id="39" name="TextBox 38"/>
          <p:cNvSpPr txBox="1"/>
          <p:nvPr/>
        </p:nvSpPr>
        <p:spPr>
          <a:xfrm>
            <a:off x="2822837" y="2959100"/>
            <a:ext cx="7873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item D</a:t>
            </a:r>
            <a:endParaRPr lang="en-US" sz="1600" dirty="0"/>
          </a:p>
        </p:txBody>
      </p:sp>
      <p:sp>
        <p:nvSpPr>
          <p:cNvPr id="46" name="TextBox 45"/>
          <p:cNvSpPr txBox="1"/>
          <p:nvPr/>
        </p:nvSpPr>
        <p:spPr>
          <a:xfrm>
            <a:off x="4194437" y="2628900"/>
            <a:ext cx="7873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item E</a:t>
            </a:r>
            <a:endParaRPr lang="en-US" sz="1600" dirty="0"/>
          </a:p>
        </p:txBody>
      </p:sp>
      <p:sp>
        <p:nvSpPr>
          <p:cNvPr id="53" name="TextBox 52"/>
          <p:cNvSpPr txBox="1"/>
          <p:nvPr/>
        </p:nvSpPr>
        <p:spPr>
          <a:xfrm>
            <a:off x="6229142" y="2235200"/>
            <a:ext cx="7819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item G</a:t>
            </a:r>
            <a:endParaRPr lang="en-US" sz="1600" dirty="0"/>
          </a:p>
        </p:txBody>
      </p:sp>
      <p:sp>
        <p:nvSpPr>
          <p:cNvPr id="60" name="TextBox 59"/>
          <p:cNvSpPr txBox="1"/>
          <p:nvPr/>
        </p:nvSpPr>
        <p:spPr>
          <a:xfrm>
            <a:off x="6914942" y="2476500"/>
            <a:ext cx="7819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item H</a:t>
            </a:r>
            <a:endParaRPr lang="en-US" sz="1600" dirty="0"/>
          </a:p>
        </p:txBody>
      </p:sp>
      <p:sp>
        <p:nvSpPr>
          <p:cNvPr id="67" name="TextBox 66"/>
          <p:cNvSpPr txBox="1"/>
          <p:nvPr/>
        </p:nvSpPr>
        <p:spPr>
          <a:xfrm>
            <a:off x="5746542" y="3048000"/>
            <a:ext cx="7819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item F</a:t>
            </a:r>
            <a:endParaRPr lang="en-US" sz="1600" dirty="0"/>
          </a:p>
        </p:txBody>
      </p:sp>
      <p:grpSp>
        <p:nvGrpSpPr>
          <p:cNvPr id="73" name="Group 72"/>
          <p:cNvGrpSpPr/>
          <p:nvPr/>
        </p:nvGrpSpPr>
        <p:grpSpPr>
          <a:xfrm>
            <a:off x="1130300" y="1989138"/>
            <a:ext cx="404813" cy="490537"/>
            <a:chOff x="1130300" y="1989138"/>
            <a:chExt cx="404813" cy="490537"/>
          </a:xfrm>
        </p:grpSpPr>
        <p:sp>
          <p:nvSpPr>
            <p:cNvPr id="18" name="Rectangle 17"/>
            <p:cNvSpPr/>
            <p:nvPr/>
          </p:nvSpPr>
          <p:spPr bwMode="auto">
            <a:xfrm>
              <a:off x="1130300" y="1989138"/>
              <a:ext cx="404813" cy="490537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solidFill>
                <a:srgbClr val="646464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anchor="ctr">
              <a:prstTxWarp prst="textNoShape">
                <a:avLst/>
              </a:prstTxWarp>
            </a:bodyPr>
            <a:lstStyle/>
            <a:p>
              <a:pPr defTabSz="518831" eaLnBrk="0" hangingPunct="0">
                <a:defRPr/>
              </a:pPr>
              <a:endParaRPr lang="en-US" sz="1800" dirty="0">
                <a:solidFill>
                  <a:schemeClr val="bg2">
                    <a:lumMod val="50000"/>
                  </a:schemeClr>
                </a:solidFill>
                <a:latin typeface="Arial" charset="0"/>
              </a:endParaRPr>
            </a:p>
          </p:txBody>
        </p:sp>
        <p:pic>
          <p:nvPicPr>
            <p:cNvPr id="72" name="Picture 71" descr="like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81100" y="2108200"/>
              <a:ext cx="304800" cy="304800"/>
            </a:xfrm>
            <a:prstGeom prst="rect">
              <a:avLst/>
            </a:prstGeom>
          </p:spPr>
        </p:pic>
      </p:grpSp>
      <p:grpSp>
        <p:nvGrpSpPr>
          <p:cNvPr id="74" name="Group 73"/>
          <p:cNvGrpSpPr/>
          <p:nvPr/>
        </p:nvGrpSpPr>
        <p:grpSpPr>
          <a:xfrm>
            <a:off x="2616200" y="1747838"/>
            <a:ext cx="404813" cy="490537"/>
            <a:chOff x="1130300" y="1989138"/>
            <a:chExt cx="404813" cy="490537"/>
          </a:xfrm>
        </p:grpSpPr>
        <p:sp>
          <p:nvSpPr>
            <p:cNvPr id="75" name="Rectangle 74"/>
            <p:cNvSpPr/>
            <p:nvPr/>
          </p:nvSpPr>
          <p:spPr bwMode="auto">
            <a:xfrm>
              <a:off x="1130300" y="1989138"/>
              <a:ext cx="404813" cy="490537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solidFill>
                <a:srgbClr val="646464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anchor="ctr">
              <a:prstTxWarp prst="textNoShape">
                <a:avLst/>
              </a:prstTxWarp>
            </a:bodyPr>
            <a:lstStyle/>
            <a:p>
              <a:pPr defTabSz="518831" eaLnBrk="0" hangingPunct="0">
                <a:defRPr/>
              </a:pPr>
              <a:endParaRPr lang="en-US" sz="1800" dirty="0">
                <a:solidFill>
                  <a:schemeClr val="bg2">
                    <a:lumMod val="50000"/>
                  </a:schemeClr>
                </a:solidFill>
                <a:latin typeface="Arial" charset="0"/>
              </a:endParaRPr>
            </a:p>
          </p:txBody>
        </p:sp>
        <p:pic>
          <p:nvPicPr>
            <p:cNvPr id="76" name="Picture 75" descr="like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81100" y="2108200"/>
              <a:ext cx="304800" cy="304800"/>
            </a:xfrm>
            <a:prstGeom prst="rect">
              <a:avLst/>
            </a:prstGeom>
          </p:spPr>
        </p:pic>
      </p:grpSp>
      <p:grpSp>
        <p:nvGrpSpPr>
          <p:cNvPr id="77" name="Group 76"/>
          <p:cNvGrpSpPr/>
          <p:nvPr/>
        </p:nvGrpSpPr>
        <p:grpSpPr>
          <a:xfrm>
            <a:off x="1739900" y="2332038"/>
            <a:ext cx="404813" cy="490537"/>
            <a:chOff x="1130300" y="1989138"/>
            <a:chExt cx="404813" cy="490537"/>
          </a:xfrm>
        </p:grpSpPr>
        <p:sp>
          <p:nvSpPr>
            <p:cNvPr id="78" name="Rectangle 77"/>
            <p:cNvSpPr/>
            <p:nvPr/>
          </p:nvSpPr>
          <p:spPr bwMode="auto">
            <a:xfrm>
              <a:off x="1130300" y="1989138"/>
              <a:ext cx="404813" cy="490537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solidFill>
                <a:srgbClr val="646464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anchor="ctr">
              <a:prstTxWarp prst="textNoShape">
                <a:avLst/>
              </a:prstTxWarp>
            </a:bodyPr>
            <a:lstStyle/>
            <a:p>
              <a:pPr defTabSz="518831" eaLnBrk="0" hangingPunct="0">
                <a:defRPr/>
              </a:pPr>
              <a:endParaRPr lang="en-US" sz="1800" dirty="0">
                <a:solidFill>
                  <a:schemeClr val="bg2">
                    <a:lumMod val="50000"/>
                  </a:schemeClr>
                </a:solidFill>
                <a:latin typeface="Arial" charset="0"/>
              </a:endParaRPr>
            </a:p>
          </p:txBody>
        </p:sp>
        <p:pic>
          <p:nvPicPr>
            <p:cNvPr id="79" name="Picture 78" descr="like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81100" y="2108200"/>
              <a:ext cx="304800" cy="304800"/>
            </a:xfrm>
            <a:prstGeom prst="rect">
              <a:avLst/>
            </a:prstGeom>
          </p:spPr>
        </p:pic>
      </p:grpSp>
      <p:grpSp>
        <p:nvGrpSpPr>
          <p:cNvPr id="80" name="Group 79"/>
          <p:cNvGrpSpPr/>
          <p:nvPr/>
        </p:nvGrpSpPr>
        <p:grpSpPr>
          <a:xfrm>
            <a:off x="4381500" y="2141538"/>
            <a:ext cx="404813" cy="490537"/>
            <a:chOff x="1130300" y="1989138"/>
            <a:chExt cx="404813" cy="490537"/>
          </a:xfrm>
        </p:grpSpPr>
        <p:sp>
          <p:nvSpPr>
            <p:cNvPr id="81" name="Rectangle 80"/>
            <p:cNvSpPr/>
            <p:nvPr/>
          </p:nvSpPr>
          <p:spPr bwMode="auto">
            <a:xfrm>
              <a:off x="1130300" y="1989138"/>
              <a:ext cx="404813" cy="490537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solidFill>
                <a:srgbClr val="646464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anchor="ctr">
              <a:prstTxWarp prst="textNoShape">
                <a:avLst/>
              </a:prstTxWarp>
            </a:bodyPr>
            <a:lstStyle/>
            <a:p>
              <a:pPr defTabSz="518831" eaLnBrk="0" hangingPunct="0">
                <a:defRPr/>
              </a:pPr>
              <a:endParaRPr lang="en-US" sz="1800" dirty="0">
                <a:solidFill>
                  <a:schemeClr val="bg2">
                    <a:lumMod val="50000"/>
                  </a:schemeClr>
                </a:solidFill>
                <a:latin typeface="Arial" charset="0"/>
              </a:endParaRPr>
            </a:p>
          </p:txBody>
        </p:sp>
        <p:pic>
          <p:nvPicPr>
            <p:cNvPr id="82" name="Picture 81" descr="like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81100" y="2108200"/>
              <a:ext cx="304800" cy="304800"/>
            </a:xfrm>
            <a:prstGeom prst="rect">
              <a:avLst/>
            </a:prstGeom>
          </p:spPr>
        </p:pic>
      </p:grpSp>
      <p:grpSp>
        <p:nvGrpSpPr>
          <p:cNvPr id="83" name="Group 82"/>
          <p:cNvGrpSpPr/>
          <p:nvPr/>
        </p:nvGrpSpPr>
        <p:grpSpPr>
          <a:xfrm>
            <a:off x="6400800" y="1798638"/>
            <a:ext cx="404813" cy="490537"/>
            <a:chOff x="1130300" y="1989138"/>
            <a:chExt cx="404813" cy="490537"/>
          </a:xfrm>
        </p:grpSpPr>
        <p:sp>
          <p:nvSpPr>
            <p:cNvPr id="84" name="Rectangle 83"/>
            <p:cNvSpPr/>
            <p:nvPr/>
          </p:nvSpPr>
          <p:spPr bwMode="auto">
            <a:xfrm>
              <a:off x="1130300" y="1989138"/>
              <a:ext cx="404813" cy="490537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solidFill>
                <a:srgbClr val="646464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anchor="ctr">
              <a:prstTxWarp prst="textNoShape">
                <a:avLst/>
              </a:prstTxWarp>
            </a:bodyPr>
            <a:lstStyle/>
            <a:p>
              <a:pPr defTabSz="518831" eaLnBrk="0" hangingPunct="0">
                <a:defRPr/>
              </a:pPr>
              <a:endParaRPr lang="en-US" sz="1800" dirty="0">
                <a:solidFill>
                  <a:schemeClr val="bg2">
                    <a:lumMod val="50000"/>
                  </a:schemeClr>
                </a:solidFill>
                <a:latin typeface="Arial" charset="0"/>
              </a:endParaRPr>
            </a:p>
          </p:txBody>
        </p:sp>
        <p:pic>
          <p:nvPicPr>
            <p:cNvPr id="85" name="Picture 84" descr="like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81100" y="2108200"/>
              <a:ext cx="304800" cy="304800"/>
            </a:xfrm>
            <a:prstGeom prst="rect">
              <a:avLst/>
            </a:prstGeom>
          </p:spPr>
        </p:pic>
      </p:grpSp>
      <p:grpSp>
        <p:nvGrpSpPr>
          <p:cNvPr id="86" name="Group 85"/>
          <p:cNvGrpSpPr/>
          <p:nvPr/>
        </p:nvGrpSpPr>
        <p:grpSpPr>
          <a:xfrm>
            <a:off x="7124700" y="1976438"/>
            <a:ext cx="404813" cy="490537"/>
            <a:chOff x="1130300" y="1989138"/>
            <a:chExt cx="404813" cy="490537"/>
          </a:xfrm>
        </p:grpSpPr>
        <p:sp>
          <p:nvSpPr>
            <p:cNvPr id="87" name="Rectangle 86"/>
            <p:cNvSpPr/>
            <p:nvPr/>
          </p:nvSpPr>
          <p:spPr bwMode="auto">
            <a:xfrm>
              <a:off x="1130300" y="1989138"/>
              <a:ext cx="404813" cy="490537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solidFill>
                <a:srgbClr val="646464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anchor="ctr">
              <a:prstTxWarp prst="textNoShape">
                <a:avLst/>
              </a:prstTxWarp>
            </a:bodyPr>
            <a:lstStyle/>
            <a:p>
              <a:pPr defTabSz="518831" eaLnBrk="0" hangingPunct="0">
                <a:defRPr/>
              </a:pPr>
              <a:endParaRPr lang="en-US" sz="1800" dirty="0">
                <a:solidFill>
                  <a:schemeClr val="bg2">
                    <a:lumMod val="50000"/>
                  </a:schemeClr>
                </a:solidFill>
                <a:latin typeface="Arial" charset="0"/>
              </a:endParaRPr>
            </a:p>
          </p:txBody>
        </p:sp>
        <p:pic>
          <p:nvPicPr>
            <p:cNvPr id="88" name="Picture 87" descr="like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81100" y="2108200"/>
              <a:ext cx="304800" cy="304800"/>
            </a:xfrm>
            <a:prstGeom prst="rect">
              <a:avLst/>
            </a:prstGeom>
          </p:spPr>
        </p:pic>
      </p:grpSp>
      <p:grpSp>
        <p:nvGrpSpPr>
          <p:cNvPr id="93" name="Group 92"/>
          <p:cNvGrpSpPr/>
          <p:nvPr/>
        </p:nvGrpSpPr>
        <p:grpSpPr>
          <a:xfrm>
            <a:off x="3022600" y="2509838"/>
            <a:ext cx="404813" cy="490537"/>
            <a:chOff x="1968500" y="4262438"/>
            <a:chExt cx="404813" cy="490537"/>
          </a:xfrm>
        </p:grpSpPr>
        <p:sp>
          <p:nvSpPr>
            <p:cNvPr id="90" name="Rectangle 89"/>
            <p:cNvSpPr/>
            <p:nvPr/>
          </p:nvSpPr>
          <p:spPr bwMode="auto">
            <a:xfrm>
              <a:off x="1968500" y="4262438"/>
              <a:ext cx="404813" cy="490537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solidFill>
                <a:srgbClr val="646464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anchor="ctr">
              <a:prstTxWarp prst="textNoShape">
                <a:avLst/>
              </a:prstTxWarp>
            </a:bodyPr>
            <a:lstStyle/>
            <a:p>
              <a:pPr defTabSz="518831" eaLnBrk="0" hangingPunct="0">
                <a:defRPr/>
              </a:pPr>
              <a:endParaRPr lang="en-US" sz="1800" dirty="0">
                <a:solidFill>
                  <a:schemeClr val="bg2">
                    <a:lumMod val="50000"/>
                  </a:schemeClr>
                </a:solidFill>
                <a:latin typeface="Arial" charset="0"/>
              </a:endParaRPr>
            </a:p>
          </p:txBody>
        </p:sp>
        <p:pic>
          <p:nvPicPr>
            <p:cNvPr id="92" name="Picture 91" descr="dislike.g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19300" y="4381500"/>
              <a:ext cx="304800" cy="304800"/>
            </a:xfrm>
            <a:prstGeom prst="rect">
              <a:avLst/>
            </a:prstGeom>
          </p:spPr>
        </p:pic>
      </p:grpSp>
      <p:grpSp>
        <p:nvGrpSpPr>
          <p:cNvPr id="94" name="Group 93"/>
          <p:cNvGrpSpPr/>
          <p:nvPr/>
        </p:nvGrpSpPr>
        <p:grpSpPr>
          <a:xfrm>
            <a:off x="5969000" y="2573338"/>
            <a:ext cx="404813" cy="490537"/>
            <a:chOff x="1968500" y="4262438"/>
            <a:chExt cx="404813" cy="490537"/>
          </a:xfrm>
        </p:grpSpPr>
        <p:sp>
          <p:nvSpPr>
            <p:cNvPr id="95" name="Rectangle 94"/>
            <p:cNvSpPr/>
            <p:nvPr/>
          </p:nvSpPr>
          <p:spPr bwMode="auto">
            <a:xfrm>
              <a:off x="1968500" y="4262438"/>
              <a:ext cx="404813" cy="490537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solidFill>
                <a:srgbClr val="646464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anchor="ctr">
              <a:prstTxWarp prst="textNoShape">
                <a:avLst/>
              </a:prstTxWarp>
            </a:bodyPr>
            <a:lstStyle/>
            <a:p>
              <a:pPr defTabSz="518831" eaLnBrk="0" hangingPunct="0">
                <a:defRPr/>
              </a:pPr>
              <a:endParaRPr lang="en-US" sz="1800" dirty="0">
                <a:solidFill>
                  <a:schemeClr val="bg2">
                    <a:lumMod val="50000"/>
                  </a:schemeClr>
                </a:solidFill>
                <a:latin typeface="Arial" charset="0"/>
              </a:endParaRPr>
            </a:p>
          </p:txBody>
        </p:sp>
        <p:pic>
          <p:nvPicPr>
            <p:cNvPr id="96" name="Picture 95" descr="dislike.g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19300" y="4381500"/>
              <a:ext cx="304800" cy="304800"/>
            </a:xfrm>
            <a:prstGeom prst="rect">
              <a:avLst/>
            </a:prstGeom>
          </p:spPr>
        </p:pic>
      </p:grpSp>
      <p:cxnSp>
        <p:nvCxnSpPr>
          <p:cNvPr id="98" name="Straight Connector 97"/>
          <p:cNvCxnSpPr/>
          <p:nvPr/>
        </p:nvCxnSpPr>
        <p:spPr bwMode="auto">
          <a:xfrm rot="5400000">
            <a:off x="4279900" y="2590800"/>
            <a:ext cx="2540000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chemeClr val="bg2">
                <a:lumMod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99" name="TextBox 98"/>
          <p:cNvSpPr txBox="1"/>
          <p:nvPr/>
        </p:nvSpPr>
        <p:spPr>
          <a:xfrm>
            <a:off x="3637546" y="1295400"/>
            <a:ext cx="1901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training data</a:t>
            </a: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669609" y="1308100"/>
            <a:ext cx="34302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test data (ground truth)</a:t>
            </a: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grpSp>
        <p:nvGrpSpPr>
          <p:cNvPr id="194" name="Group 193"/>
          <p:cNvGrpSpPr/>
          <p:nvPr/>
        </p:nvGrpSpPr>
        <p:grpSpPr>
          <a:xfrm>
            <a:off x="281517" y="2438400"/>
            <a:ext cx="5687483" cy="3727510"/>
            <a:chOff x="281517" y="2438400"/>
            <a:chExt cx="5687483" cy="3727510"/>
          </a:xfrm>
        </p:grpSpPr>
        <p:sp>
          <p:nvSpPr>
            <p:cNvPr id="101" name="Rounded Rectangle 100"/>
            <p:cNvSpPr/>
            <p:nvPr/>
          </p:nvSpPr>
          <p:spPr bwMode="auto">
            <a:xfrm>
              <a:off x="1689099" y="4058937"/>
              <a:ext cx="1752601" cy="449563"/>
            </a:xfrm>
            <a:prstGeom prst="roundRect">
              <a:avLst/>
            </a:prstGeom>
            <a:ln w="3810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48930" tIns="24465" rIns="48930" bIns="24465" numCol="1" rtlCol="0" anchor="ctr" anchorCtr="0" compatLnSpc="1">
              <a:prstTxWarp prst="textNoShape">
                <a:avLst/>
              </a:prstTxWarp>
            </a:bodyPr>
            <a:lstStyle/>
            <a:p>
              <a:pPr defTabSz="240401" hangingPunct="0">
                <a:lnSpc>
                  <a:spcPct val="93000"/>
                </a:lnSpc>
                <a:buClr>
                  <a:srgbClr val="000000"/>
                </a:buClr>
                <a:buSzPct val="100000"/>
              </a:pPr>
              <a:r>
                <a:rPr lang="en-US" sz="1800" dirty="0" smtClean="0">
                  <a:latin typeface="Arial" charset="0"/>
                  <a:ea typeface="SimSun" charset="-122"/>
                </a:rPr>
                <a:t>Strategy X</a:t>
              </a:r>
              <a:endParaRPr lang="en-US" sz="1800" dirty="0">
                <a:latin typeface="Arial" charset="0"/>
                <a:ea typeface="SimSun" charset="-122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395096" y="5765800"/>
              <a:ext cx="43728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tx2">
                      <a:lumMod val="65000"/>
                      <a:lumOff val="35000"/>
                    </a:schemeClr>
                  </a:solidFill>
                  <a:latin typeface="Arial" charset="0"/>
                  <a:ea typeface="SimSun" charset="-122"/>
                </a:rPr>
                <a:t>User Modeling</a:t>
              </a:r>
              <a:r>
                <a:rPr lang="en-US" sz="2000" dirty="0" smtClean="0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 strategies to compare</a:t>
              </a:r>
              <a:endParaRPr lang="en-US" sz="2000" dirty="0" smtClean="0">
                <a:solidFill>
                  <a:schemeClr val="tx2">
                    <a:lumMod val="65000"/>
                    <a:lumOff val="35000"/>
                  </a:schemeClr>
                </a:solidFill>
                <a:latin typeface="Arial" charset="0"/>
                <a:ea typeface="SimSun" charset="-122"/>
              </a:endParaRPr>
            </a:p>
          </p:txBody>
        </p:sp>
        <p:sp>
          <p:nvSpPr>
            <p:cNvPr id="103" name="Rounded Rectangle 102"/>
            <p:cNvSpPr/>
            <p:nvPr/>
          </p:nvSpPr>
          <p:spPr bwMode="auto">
            <a:xfrm>
              <a:off x="1689099" y="4706637"/>
              <a:ext cx="1752601" cy="449563"/>
            </a:xfrm>
            <a:prstGeom prst="roundRect">
              <a:avLst/>
            </a:prstGeom>
            <a:ln w="3810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48930" tIns="24465" rIns="48930" bIns="24465" numCol="1" rtlCol="0" anchor="ctr" anchorCtr="0" compatLnSpc="1">
              <a:prstTxWarp prst="textNoShape">
                <a:avLst/>
              </a:prstTxWarp>
            </a:bodyPr>
            <a:lstStyle/>
            <a:p>
              <a:pPr defTabSz="240401" hangingPunct="0">
                <a:lnSpc>
                  <a:spcPct val="93000"/>
                </a:lnSpc>
                <a:buClr>
                  <a:srgbClr val="000000"/>
                </a:buClr>
                <a:buSzPct val="100000"/>
              </a:pPr>
              <a:r>
                <a:rPr lang="en-US" sz="1800" dirty="0" smtClean="0">
                  <a:latin typeface="Arial" charset="0"/>
                  <a:ea typeface="SimSun" charset="-122"/>
                </a:rPr>
                <a:t>Strategy Y</a:t>
              </a:r>
              <a:endParaRPr lang="en-US" sz="1800" dirty="0">
                <a:latin typeface="Arial" charset="0"/>
                <a:ea typeface="SimSun" charset="-122"/>
              </a:endParaRPr>
            </a:p>
          </p:txBody>
        </p:sp>
        <p:sp>
          <p:nvSpPr>
            <p:cNvPr id="104" name="Rounded Rectangle 103"/>
            <p:cNvSpPr/>
            <p:nvPr/>
          </p:nvSpPr>
          <p:spPr bwMode="auto">
            <a:xfrm>
              <a:off x="1689099" y="5316237"/>
              <a:ext cx="1752601" cy="449563"/>
            </a:xfrm>
            <a:prstGeom prst="roundRect">
              <a:avLst/>
            </a:prstGeom>
            <a:ln w="3810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48930" tIns="24465" rIns="48930" bIns="24465" numCol="1" rtlCol="0" anchor="ctr" anchorCtr="0" compatLnSpc="1">
              <a:prstTxWarp prst="textNoShape">
                <a:avLst/>
              </a:prstTxWarp>
            </a:bodyPr>
            <a:lstStyle/>
            <a:p>
              <a:pPr defTabSz="240401" hangingPunct="0">
                <a:lnSpc>
                  <a:spcPct val="93000"/>
                </a:lnSpc>
                <a:buClr>
                  <a:srgbClr val="000000"/>
                </a:buClr>
                <a:buSzPct val="100000"/>
              </a:pPr>
              <a:r>
                <a:rPr lang="en-US" sz="1800" dirty="0" smtClean="0">
                  <a:latin typeface="Arial" charset="0"/>
                  <a:ea typeface="SimSun" charset="-122"/>
                </a:rPr>
                <a:t>Strategy Z</a:t>
              </a:r>
              <a:endParaRPr lang="en-US" sz="1800" dirty="0">
                <a:latin typeface="Arial" charset="0"/>
                <a:ea typeface="SimSun" charset="-122"/>
              </a:endParaRPr>
            </a:p>
          </p:txBody>
        </p:sp>
        <p:sp>
          <p:nvSpPr>
            <p:cNvPr id="105" name="Rounded Rectangle 104"/>
            <p:cNvSpPr/>
            <p:nvPr/>
          </p:nvSpPr>
          <p:spPr bwMode="auto">
            <a:xfrm>
              <a:off x="4216399" y="4706637"/>
              <a:ext cx="1752601" cy="449563"/>
            </a:xfrm>
            <a:prstGeom prst="roundRect">
              <a:avLst/>
            </a:prstGeom>
            <a:ln w="3810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48930" tIns="24465" rIns="48930" bIns="24465" numCol="1" rtlCol="0" anchor="ctr" anchorCtr="0" compatLnSpc="1">
              <a:prstTxWarp prst="textNoShape">
                <a:avLst/>
              </a:prstTxWarp>
            </a:bodyPr>
            <a:lstStyle/>
            <a:p>
              <a:pPr defTabSz="240401" hangingPunct="0">
                <a:lnSpc>
                  <a:spcPct val="93000"/>
                </a:lnSpc>
                <a:buClr>
                  <a:srgbClr val="000000"/>
                </a:buClr>
                <a:buSzPct val="100000"/>
              </a:pPr>
              <a:r>
                <a:rPr lang="en-US" sz="1800" dirty="0" smtClean="0">
                  <a:latin typeface="Arial" charset="0"/>
                  <a:ea typeface="SimSun" charset="-122"/>
                </a:rPr>
                <a:t>Recommender</a:t>
              </a:r>
              <a:endParaRPr lang="en-US" sz="1800" dirty="0">
                <a:latin typeface="Arial" charset="0"/>
                <a:ea typeface="SimSun" charset="-122"/>
              </a:endParaRPr>
            </a:p>
          </p:txBody>
        </p:sp>
        <p:sp>
          <p:nvSpPr>
            <p:cNvPr id="106" name="Freeform 105"/>
            <p:cNvSpPr/>
            <p:nvPr/>
          </p:nvSpPr>
          <p:spPr bwMode="auto">
            <a:xfrm>
              <a:off x="281517" y="2438400"/>
              <a:ext cx="1128183" cy="2489200"/>
            </a:xfrm>
            <a:custGeom>
              <a:avLst/>
              <a:gdLst>
                <a:gd name="connsiteX0" fmla="*/ 607483 w 1128183"/>
                <a:gd name="connsiteY0" fmla="*/ 0 h 2489200"/>
                <a:gd name="connsiteX1" fmla="*/ 86783 w 1128183"/>
                <a:gd name="connsiteY1" fmla="*/ 1422400 h 2489200"/>
                <a:gd name="connsiteX2" fmla="*/ 1128183 w 1128183"/>
                <a:gd name="connsiteY2" fmla="*/ 2489200 h 248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8183" h="2489200">
                  <a:moveTo>
                    <a:pt x="607483" y="0"/>
                  </a:moveTo>
                  <a:cubicBezTo>
                    <a:pt x="303741" y="503766"/>
                    <a:pt x="0" y="1007533"/>
                    <a:pt x="86783" y="1422400"/>
                  </a:cubicBezTo>
                  <a:cubicBezTo>
                    <a:pt x="173566" y="1837267"/>
                    <a:pt x="1128183" y="2489200"/>
                    <a:pt x="1128183" y="2489200"/>
                  </a:cubicBezTo>
                </a:path>
              </a:pathLst>
            </a:custGeom>
            <a:noFill/>
            <a:ln w="63500" cap="flat" cmpd="sng" algn="ctr">
              <a:solidFill>
                <a:srgbClr val="0C68A3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 w="63500">
                  <a:solidFill>
                    <a:schemeClr val="tx1"/>
                  </a:solidFill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316165" y="3581400"/>
              <a:ext cx="9919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chemeClr val="bg2">
                      <a:lumMod val="75000"/>
                    </a:schemeClr>
                  </a:solidFill>
                </a:rPr>
                <a:t>training data</a:t>
              </a:r>
              <a:endParaRPr lang="en-US" sz="1800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cxnSp>
          <p:nvCxnSpPr>
            <p:cNvPr id="109" name="Straight Arrow Connector 108"/>
            <p:cNvCxnSpPr>
              <a:stCxn id="101" idx="3"/>
            </p:cNvCxnSpPr>
            <p:nvPr/>
          </p:nvCxnSpPr>
          <p:spPr bwMode="auto">
            <a:xfrm>
              <a:off x="3441700" y="4283719"/>
              <a:ext cx="787400" cy="466081"/>
            </a:xfrm>
            <a:prstGeom prst="straightConnector1">
              <a:avLst/>
            </a:prstGeom>
            <a:solidFill>
              <a:schemeClr val="accent1"/>
            </a:solidFill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  <p:cxnSp>
          <p:nvCxnSpPr>
            <p:cNvPr id="110" name="Straight Arrow Connector 109"/>
            <p:cNvCxnSpPr>
              <a:stCxn id="103" idx="3"/>
              <a:endCxn id="105" idx="1"/>
            </p:cNvCxnSpPr>
            <p:nvPr/>
          </p:nvCxnSpPr>
          <p:spPr bwMode="auto">
            <a:xfrm>
              <a:off x="3441700" y="4931419"/>
              <a:ext cx="774699" cy="1588"/>
            </a:xfrm>
            <a:prstGeom prst="straightConnector1">
              <a:avLst/>
            </a:prstGeom>
            <a:solidFill>
              <a:schemeClr val="accent1"/>
            </a:solidFill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  <p:cxnSp>
          <p:nvCxnSpPr>
            <p:cNvPr id="113" name="Straight Arrow Connector 112"/>
            <p:cNvCxnSpPr>
              <a:stCxn id="104" idx="3"/>
            </p:cNvCxnSpPr>
            <p:nvPr/>
          </p:nvCxnSpPr>
          <p:spPr bwMode="auto">
            <a:xfrm flipV="1">
              <a:off x="3441700" y="5118100"/>
              <a:ext cx="787400" cy="422919"/>
            </a:xfrm>
            <a:prstGeom prst="straightConnector1">
              <a:avLst/>
            </a:prstGeom>
            <a:solidFill>
              <a:schemeClr val="accent1"/>
            </a:solidFill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</p:grpSp>
      <p:grpSp>
        <p:nvGrpSpPr>
          <p:cNvPr id="195" name="Group 194"/>
          <p:cNvGrpSpPr/>
          <p:nvPr/>
        </p:nvGrpSpPr>
        <p:grpSpPr>
          <a:xfrm>
            <a:off x="6134100" y="2654300"/>
            <a:ext cx="3035300" cy="3515499"/>
            <a:chOff x="6134100" y="2654300"/>
            <a:chExt cx="3035300" cy="3515499"/>
          </a:xfrm>
        </p:grpSpPr>
        <p:cxnSp>
          <p:nvCxnSpPr>
            <p:cNvPr id="116" name="Straight Arrow Connector 115"/>
            <p:cNvCxnSpPr/>
            <p:nvPr/>
          </p:nvCxnSpPr>
          <p:spPr bwMode="auto">
            <a:xfrm>
              <a:off x="6134100" y="4914900"/>
              <a:ext cx="406400" cy="1588"/>
            </a:xfrm>
            <a:prstGeom prst="straightConnector1">
              <a:avLst/>
            </a:prstGeom>
            <a:solidFill>
              <a:schemeClr val="accent1"/>
            </a:solidFill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  <p:sp>
          <p:nvSpPr>
            <p:cNvPr id="119" name="TextBox 118"/>
            <p:cNvSpPr txBox="1"/>
            <p:nvPr/>
          </p:nvSpPr>
          <p:spPr>
            <a:xfrm>
              <a:off x="6400479" y="3898900"/>
              <a:ext cx="24205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 smtClean="0"/>
                <a:t>Recommendations:</a:t>
              </a:r>
              <a:endParaRPr lang="en-US" sz="1800" b="1" dirty="0"/>
            </a:p>
          </p:txBody>
        </p:sp>
        <p:grpSp>
          <p:nvGrpSpPr>
            <p:cNvPr id="137" name="Group 136"/>
            <p:cNvGrpSpPr/>
            <p:nvPr/>
          </p:nvGrpSpPr>
          <p:grpSpPr>
            <a:xfrm>
              <a:off x="6735006" y="5100639"/>
              <a:ext cx="633857" cy="523060"/>
              <a:chOff x="7865306" y="5367339"/>
              <a:chExt cx="633857" cy="523060"/>
            </a:xfrm>
          </p:grpSpPr>
          <p:sp>
            <p:nvSpPr>
              <p:cNvPr id="120" name="TextBox 119"/>
              <p:cNvSpPr txBox="1"/>
              <p:nvPr/>
            </p:nvSpPr>
            <p:spPr>
              <a:xfrm>
                <a:off x="7865306" y="5613400"/>
                <a:ext cx="63385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item H</a:t>
                </a:r>
                <a:endParaRPr lang="en-US" sz="1200" dirty="0"/>
              </a:p>
            </p:txBody>
          </p:sp>
          <p:grpSp>
            <p:nvGrpSpPr>
              <p:cNvPr id="121" name="Group 120"/>
              <p:cNvGrpSpPr/>
              <p:nvPr/>
            </p:nvGrpSpPr>
            <p:grpSpPr>
              <a:xfrm>
                <a:off x="8064501" y="5367339"/>
                <a:ext cx="215900" cy="271462"/>
                <a:chOff x="1130300" y="1989138"/>
                <a:chExt cx="404813" cy="490537"/>
              </a:xfrm>
            </p:grpSpPr>
            <p:sp>
              <p:nvSpPr>
                <p:cNvPr id="122" name="Rectangle 121"/>
                <p:cNvSpPr/>
                <p:nvPr/>
              </p:nvSpPr>
              <p:spPr bwMode="auto">
                <a:xfrm>
                  <a:off x="1130300" y="1989138"/>
                  <a:ext cx="404813" cy="490537"/>
                </a:xfrm>
                <a:prstGeom prst="rect">
                  <a:avLst/>
                </a:prstGeom>
                <a:solidFill>
                  <a:schemeClr val="bg1"/>
                </a:solidFill>
                <a:ln w="38100" cap="flat" cmpd="sng" algn="ctr">
                  <a:solidFill>
                    <a:srgbClr val="646464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defTabSz="518831" eaLnBrk="0" hangingPunct="0">
                    <a:defRPr/>
                  </a:pPr>
                  <a:endParaRPr lang="en-US" sz="1800" dirty="0">
                    <a:solidFill>
                      <a:schemeClr val="bg2">
                        <a:lumMod val="50000"/>
                      </a:schemeClr>
                    </a:solidFill>
                    <a:latin typeface="Arial" charset="0"/>
                  </a:endParaRPr>
                </a:p>
              </p:txBody>
            </p:sp>
            <p:pic>
              <p:nvPicPr>
                <p:cNvPr id="123" name="Picture 122" descr="like.gif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181100" y="2108200"/>
                  <a:ext cx="304800" cy="304800"/>
                </a:xfrm>
                <a:prstGeom prst="rect">
                  <a:avLst/>
                </a:prstGeom>
              </p:spPr>
            </p:pic>
          </p:grpSp>
        </p:grpSp>
        <p:sp>
          <p:nvSpPr>
            <p:cNvPr id="124" name="TextBox 123"/>
            <p:cNvSpPr txBox="1"/>
            <p:nvPr/>
          </p:nvSpPr>
          <p:spPr>
            <a:xfrm>
              <a:off x="6880589" y="4178300"/>
              <a:ext cx="3426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 smtClean="0"/>
                <a:t>X</a:t>
              </a:r>
              <a:endParaRPr lang="en-US" sz="1800" b="1" dirty="0"/>
            </a:p>
          </p:txBody>
        </p:sp>
        <p:grpSp>
          <p:nvGrpSpPr>
            <p:cNvPr id="136" name="Group 135"/>
            <p:cNvGrpSpPr/>
            <p:nvPr/>
          </p:nvGrpSpPr>
          <p:grpSpPr>
            <a:xfrm>
              <a:off x="6740944" y="4546600"/>
              <a:ext cx="647383" cy="543699"/>
              <a:chOff x="6779044" y="5283200"/>
              <a:chExt cx="647383" cy="543699"/>
            </a:xfrm>
          </p:grpSpPr>
          <p:sp>
            <p:nvSpPr>
              <p:cNvPr id="125" name="TextBox 124"/>
              <p:cNvSpPr txBox="1"/>
              <p:nvPr/>
            </p:nvSpPr>
            <p:spPr>
              <a:xfrm>
                <a:off x="6779044" y="5549900"/>
                <a:ext cx="64738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item R</a:t>
                </a:r>
                <a:endParaRPr lang="en-US" sz="1200" dirty="0"/>
              </a:p>
            </p:txBody>
          </p:sp>
          <p:sp>
            <p:nvSpPr>
              <p:cNvPr id="127" name="Rectangle 126"/>
              <p:cNvSpPr/>
              <p:nvPr/>
            </p:nvSpPr>
            <p:spPr bwMode="auto">
              <a:xfrm>
                <a:off x="6985001" y="5303839"/>
                <a:ext cx="215900" cy="271462"/>
              </a:xfrm>
              <a:prstGeom prst="rect">
                <a:avLst/>
              </a:prstGeom>
              <a:solidFill>
                <a:schemeClr val="bg1"/>
              </a:solidFill>
              <a:ln w="38100" cap="flat" cmpd="sng" algn="ctr">
                <a:solidFill>
                  <a:srgbClr val="646464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defTabSz="518831" eaLnBrk="0" hangingPunct="0">
                  <a:defRPr/>
                </a:pPr>
                <a:endParaRPr lang="en-US" sz="1800" dirty="0">
                  <a:solidFill>
                    <a:schemeClr val="bg2">
                      <a:lumMod val="50000"/>
                    </a:schemeClr>
                  </a:solidFill>
                  <a:latin typeface="Arial" charset="0"/>
                </a:endParaRPr>
              </a:p>
            </p:txBody>
          </p:sp>
          <p:sp>
            <p:nvSpPr>
              <p:cNvPr id="130" name="TextBox 129"/>
              <p:cNvSpPr txBox="1"/>
              <p:nvPr/>
            </p:nvSpPr>
            <p:spPr>
              <a:xfrm>
                <a:off x="6955183" y="5283200"/>
                <a:ext cx="2697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?</a:t>
                </a:r>
                <a:endParaRPr lang="en-US" sz="1400" dirty="0"/>
              </a:p>
            </p:txBody>
          </p:sp>
        </p:grpSp>
        <p:grpSp>
          <p:nvGrpSpPr>
            <p:cNvPr id="138" name="Group 137"/>
            <p:cNvGrpSpPr/>
            <p:nvPr/>
          </p:nvGrpSpPr>
          <p:grpSpPr>
            <a:xfrm>
              <a:off x="6715544" y="5626100"/>
              <a:ext cx="647383" cy="543699"/>
              <a:chOff x="6779044" y="5283200"/>
              <a:chExt cx="647383" cy="543699"/>
            </a:xfrm>
          </p:grpSpPr>
          <p:sp>
            <p:nvSpPr>
              <p:cNvPr id="139" name="TextBox 138"/>
              <p:cNvSpPr txBox="1"/>
              <p:nvPr/>
            </p:nvSpPr>
            <p:spPr>
              <a:xfrm>
                <a:off x="6779044" y="5549900"/>
                <a:ext cx="64738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item M</a:t>
                </a:r>
                <a:endParaRPr lang="en-US" sz="1200" dirty="0"/>
              </a:p>
            </p:txBody>
          </p:sp>
          <p:sp>
            <p:nvSpPr>
              <p:cNvPr id="140" name="Rectangle 139"/>
              <p:cNvSpPr/>
              <p:nvPr/>
            </p:nvSpPr>
            <p:spPr bwMode="auto">
              <a:xfrm>
                <a:off x="6985001" y="5303839"/>
                <a:ext cx="215900" cy="271462"/>
              </a:xfrm>
              <a:prstGeom prst="rect">
                <a:avLst/>
              </a:prstGeom>
              <a:solidFill>
                <a:schemeClr val="bg1"/>
              </a:solidFill>
              <a:ln w="38100" cap="flat" cmpd="sng" algn="ctr">
                <a:solidFill>
                  <a:srgbClr val="646464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defTabSz="518831" eaLnBrk="0" hangingPunct="0">
                  <a:defRPr/>
                </a:pPr>
                <a:endParaRPr lang="en-US" sz="1800" dirty="0">
                  <a:solidFill>
                    <a:schemeClr val="bg2">
                      <a:lumMod val="50000"/>
                    </a:schemeClr>
                  </a:solidFill>
                  <a:latin typeface="Arial" charset="0"/>
                </a:endParaRPr>
              </a:p>
            </p:txBody>
          </p:sp>
          <p:sp>
            <p:nvSpPr>
              <p:cNvPr id="141" name="TextBox 140"/>
              <p:cNvSpPr txBox="1"/>
              <p:nvPr/>
            </p:nvSpPr>
            <p:spPr>
              <a:xfrm>
                <a:off x="6955183" y="5283200"/>
                <a:ext cx="2697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?</a:t>
                </a:r>
                <a:endParaRPr lang="en-US" sz="1400" dirty="0"/>
              </a:p>
            </p:txBody>
          </p:sp>
        </p:grpSp>
        <p:sp>
          <p:nvSpPr>
            <p:cNvPr id="142" name="TextBox 141"/>
            <p:cNvSpPr txBox="1"/>
            <p:nvPr/>
          </p:nvSpPr>
          <p:spPr>
            <a:xfrm>
              <a:off x="7587011" y="4178300"/>
              <a:ext cx="3522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 smtClean="0"/>
                <a:t>Y</a:t>
              </a:r>
              <a:endParaRPr lang="en-US" sz="1800" b="1" dirty="0"/>
            </a:p>
          </p:txBody>
        </p:sp>
        <p:grpSp>
          <p:nvGrpSpPr>
            <p:cNvPr id="143" name="Group 142"/>
            <p:cNvGrpSpPr/>
            <p:nvPr/>
          </p:nvGrpSpPr>
          <p:grpSpPr>
            <a:xfrm>
              <a:off x="7471606" y="4554539"/>
              <a:ext cx="633857" cy="523060"/>
              <a:chOff x="7865306" y="5367339"/>
              <a:chExt cx="633857" cy="523060"/>
            </a:xfrm>
          </p:grpSpPr>
          <p:sp>
            <p:nvSpPr>
              <p:cNvPr id="144" name="TextBox 143"/>
              <p:cNvSpPr txBox="1"/>
              <p:nvPr/>
            </p:nvSpPr>
            <p:spPr>
              <a:xfrm>
                <a:off x="7865306" y="5613400"/>
                <a:ext cx="63385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item H</a:t>
                </a:r>
                <a:endParaRPr lang="en-US" sz="1200" dirty="0"/>
              </a:p>
            </p:txBody>
          </p:sp>
          <p:grpSp>
            <p:nvGrpSpPr>
              <p:cNvPr id="145" name="Group 120"/>
              <p:cNvGrpSpPr/>
              <p:nvPr/>
            </p:nvGrpSpPr>
            <p:grpSpPr>
              <a:xfrm>
                <a:off x="8064501" y="5367339"/>
                <a:ext cx="215900" cy="271462"/>
                <a:chOff x="1130300" y="1989138"/>
                <a:chExt cx="404813" cy="490537"/>
              </a:xfrm>
            </p:grpSpPr>
            <p:sp>
              <p:nvSpPr>
                <p:cNvPr id="146" name="Rectangle 145"/>
                <p:cNvSpPr/>
                <p:nvPr/>
              </p:nvSpPr>
              <p:spPr bwMode="auto">
                <a:xfrm>
                  <a:off x="1130300" y="1989138"/>
                  <a:ext cx="404813" cy="490537"/>
                </a:xfrm>
                <a:prstGeom prst="rect">
                  <a:avLst/>
                </a:prstGeom>
                <a:solidFill>
                  <a:schemeClr val="bg1"/>
                </a:solidFill>
                <a:ln w="38100" cap="flat" cmpd="sng" algn="ctr">
                  <a:solidFill>
                    <a:srgbClr val="646464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defTabSz="518831" eaLnBrk="0" hangingPunct="0">
                    <a:defRPr/>
                  </a:pPr>
                  <a:endParaRPr lang="en-US" sz="1800" dirty="0">
                    <a:solidFill>
                      <a:schemeClr val="bg2">
                        <a:lumMod val="50000"/>
                      </a:schemeClr>
                    </a:solidFill>
                    <a:latin typeface="Arial" charset="0"/>
                  </a:endParaRPr>
                </a:p>
              </p:txBody>
            </p:sp>
            <p:pic>
              <p:nvPicPr>
                <p:cNvPr id="147" name="Picture 146" descr="like.gif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181100" y="2108200"/>
                  <a:ext cx="304800" cy="30480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48" name="Group 147"/>
            <p:cNvGrpSpPr/>
            <p:nvPr/>
          </p:nvGrpSpPr>
          <p:grpSpPr>
            <a:xfrm>
              <a:off x="7471606" y="5100639"/>
              <a:ext cx="633857" cy="523060"/>
              <a:chOff x="7865306" y="5367339"/>
              <a:chExt cx="633857" cy="523060"/>
            </a:xfrm>
          </p:grpSpPr>
          <p:sp>
            <p:nvSpPr>
              <p:cNvPr id="149" name="TextBox 148"/>
              <p:cNvSpPr txBox="1"/>
              <p:nvPr/>
            </p:nvSpPr>
            <p:spPr>
              <a:xfrm>
                <a:off x="7865306" y="5613400"/>
                <a:ext cx="63385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item G</a:t>
                </a:r>
                <a:endParaRPr lang="en-US" sz="1200" dirty="0"/>
              </a:p>
            </p:txBody>
          </p:sp>
          <p:grpSp>
            <p:nvGrpSpPr>
              <p:cNvPr id="150" name="Group 120"/>
              <p:cNvGrpSpPr/>
              <p:nvPr/>
            </p:nvGrpSpPr>
            <p:grpSpPr>
              <a:xfrm>
                <a:off x="8064501" y="5367339"/>
                <a:ext cx="215900" cy="271462"/>
                <a:chOff x="1130300" y="1989138"/>
                <a:chExt cx="404813" cy="490537"/>
              </a:xfrm>
            </p:grpSpPr>
            <p:sp>
              <p:nvSpPr>
                <p:cNvPr id="151" name="Rectangle 150"/>
                <p:cNvSpPr/>
                <p:nvPr/>
              </p:nvSpPr>
              <p:spPr bwMode="auto">
                <a:xfrm>
                  <a:off x="1130300" y="1989138"/>
                  <a:ext cx="404813" cy="490537"/>
                </a:xfrm>
                <a:prstGeom prst="rect">
                  <a:avLst/>
                </a:prstGeom>
                <a:solidFill>
                  <a:schemeClr val="bg1"/>
                </a:solidFill>
                <a:ln w="38100" cap="flat" cmpd="sng" algn="ctr">
                  <a:solidFill>
                    <a:srgbClr val="646464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defTabSz="518831" eaLnBrk="0" hangingPunct="0">
                    <a:defRPr/>
                  </a:pPr>
                  <a:endParaRPr lang="en-US" sz="1800" dirty="0">
                    <a:solidFill>
                      <a:schemeClr val="bg2">
                        <a:lumMod val="50000"/>
                      </a:schemeClr>
                    </a:solidFill>
                    <a:latin typeface="Arial" charset="0"/>
                  </a:endParaRPr>
                </a:p>
              </p:txBody>
            </p:sp>
            <p:pic>
              <p:nvPicPr>
                <p:cNvPr id="152" name="Picture 151" descr="like.gif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181100" y="2108200"/>
                  <a:ext cx="304800" cy="30480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53" name="Group 152"/>
            <p:cNvGrpSpPr/>
            <p:nvPr/>
          </p:nvGrpSpPr>
          <p:grpSpPr>
            <a:xfrm>
              <a:off x="7477544" y="5626100"/>
              <a:ext cx="647383" cy="543699"/>
              <a:chOff x="6779044" y="5283200"/>
              <a:chExt cx="647383" cy="543699"/>
            </a:xfrm>
          </p:grpSpPr>
          <p:sp>
            <p:nvSpPr>
              <p:cNvPr id="154" name="TextBox 153"/>
              <p:cNvSpPr txBox="1"/>
              <p:nvPr/>
            </p:nvSpPr>
            <p:spPr>
              <a:xfrm>
                <a:off x="6779044" y="5549900"/>
                <a:ext cx="64738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item N</a:t>
                </a:r>
                <a:endParaRPr lang="en-US" sz="1200" dirty="0"/>
              </a:p>
            </p:txBody>
          </p:sp>
          <p:sp>
            <p:nvSpPr>
              <p:cNvPr id="155" name="Rectangle 154"/>
              <p:cNvSpPr/>
              <p:nvPr/>
            </p:nvSpPr>
            <p:spPr bwMode="auto">
              <a:xfrm>
                <a:off x="6985001" y="5303839"/>
                <a:ext cx="215900" cy="271462"/>
              </a:xfrm>
              <a:prstGeom prst="rect">
                <a:avLst/>
              </a:prstGeom>
              <a:solidFill>
                <a:schemeClr val="bg1"/>
              </a:solidFill>
              <a:ln w="38100" cap="flat" cmpd="sng" algn="ctr">
                <a:solidFill>
                  <a:srgbClr val="646464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defTabSz="518831" eaLnBrk="0" hangingPunct="0">
                  <a:defRPr/>
                </a:pPr>
                <a:endParaRPr lang="en-US" sz="1800" dirty="0">
                  <a:solidFill>
                    <a:schemeClr val="bg2">
                      <a:lumMod val="50000"/>
                    </a:schemeClr>
                  </a:solidFill>
                  <a:latin typeface="Arial" charset="0"/>
                </a:endParaRPr>
              </a:p>
            </p:txBody>
          </p:sp>
          <p:sp>
            <p:nvSpPr>
              <p:cNvPr id="156" name="TextBox 155"/>
              <p:cNvSpPr txBox="1"/>
              <p:nvPr/>
            </p:nvSpPr>
            <p:spPr>
              <a:xfrm>
                <a:off x="6955183" y="5283200"/>
                <a:ext cx="2697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?</a:t>
                </a:r>
                <a:endParaRPr lang="en-US" sz="1400" dirty="0"/>
              </a:p>
            </p:txBody>
          </p:sp>
        </p:grpSp>
        <p:grpSp>
          <p:nvGrpSpPr>
            <p:cNvPr id="177" name="Group 176"/>
            <p:cNvGrpSpPr/>
            <p:nvPr/>
          </p:nvGrpSpPr>
          <p:grpSpPr>
            <a:xfrm>
              <a:off x="8271706" y="5087939"/>
              <a:ext cx="633857" cy="523060"/>
              <a:chOff x="7865306" y="5367339"/>
              <a:chExt cx="633857" cy="523060"/>
            </a:xfrm>
          </p:grpSpPr>
          <p:sp>
            <p:nvSpPr>
              <p:cNvPr id="178" name="TextBox 177"/>
              <p:cNvSpPr txBox="1"/>
              <p:nvPr/>
            </p:nvSpPr>
            <p:spPr>
              <a:xfrm>
                <a:off x="7865306" y="5613400"/>
                <a:ext cx="63385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item H</a:t>
                </a:r>
                <a:endParaRPr lang="en-US" sz="1200" dirty="0"/>
              </a:p>
            </p:txBody>
          </p:sp>
          <p:grpSp>
            <p:nvGrpSpPr>
              <p:cNvPr id="179" name="Group 120"/>
              <p:cNvGrpSpPr/>
              <p:nvPr/>
            </p:nvGrpSpPr>
            <p:grpSpPr>
              <a:xfrm>
                <a:off x="8064501" y="5367339"/>
                <a:ext cx="215900" cy="271462"/>
                <a:chOff x="1130300" y="1989138"/>
                <a:chExt cx="404813" cy="490537"/>
              </a:xfrm>
            </p:grpSpPr>
            <p:sp>
              <p:nvSpPr>
                <p:cNvPr id="180" name="Rectangle 179"/>
                <p:cNvSpPr/>
                <p:nvPr/>
              </p:nvSpPr>
              <p:spPr bwMode="auto">
                <a:xfrm>
                  <a:off x="1130300" y="1989138"/>
                  <a:ext cx="404813" cy="490537"/>
                </a:xfrm>
                <a:prstGeom prst="rect">
                  <a:avLst/>
                </a:prstGeom>
                <a:solidFill>
                  <a:schemeClr val="bg1"/>
                </a:solidFill>
                <a:ln w="38100" cap="flat" cmpd="sng" algn="ctr">
                  <a:solidFill>
                    <a:srgbClr val="646464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defTabSz="518831" eaLnBrk="0" hangingPunct="0">
                    <a:defRPr/>
                  </a:pPr>
                  <a:endParaRPr lang="en-US" sz="1800" dirty="0">
                    <a:solidFill>
                      <a:schemeClr val="bg2">
                        <a:lumMod val="50000"/>
                      </a:schemeClr>
                    </a:solidFill>
                    <a:latin typeface="Arial" charset="0"/>
                  </a:endParaRPr>
                </a:p>
              </p:txBody>
            </p:sp>
            <p:pic>
              <p:nvPicPr>
                <p:cNvPr id="181" name="Picture 180" descr="like.gif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181100" y="2108200"/>
                  <a:ext cx="304800" cy="304800"/>
                </a:xfrm>
                <a:prstGeom prst="rect">
                  <a:avLst/>
                </a:prstGeom>
              </p:spPr>
            </p:pic>
          </p:grpSp>
        </p:grpSp>
        <p:sp>
          <p:nvSpPr>
            <p:cNvPr id="182" name="TextBox 181"/>
            <p:cNvSpPr txBox="1"/>
            <p:nvPr/>
          </p:nvSpPr>
          <p:spPr>
            <a:xfrm>
              <a:off x="8424446" y="4165600"/>
              <a:ext cx="3283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 smtClean="0"/>
                <a:t>Z</a:t>
              </a:r>
              <a:endParaRPr lang="en-US" sz="1800" b="1" dirty="0"/>
            </a:p>
          </p:txBody>
        </p:sp>
        <p:grpSp>
          <p:nvGrpSpPr>
            <p:cNvPr id="183" name="Group 182"/>
            <p:cNvGrpSpPr/>
            <p:nvPr/>
          </p:nvGrpSpPr>
          <p:grpSpPr>
            <a:xfrm>
              <a:off x="8296241" y="4554539"/>
              <a:ext cx="610188" cy="523060"/>
              <a:chOff x="6797641" y="5303839"/>
              <a:chExt cx="610188" cy="523060"/>
            </a:xfrm>
          </p:grpSpPr>
          <p:sp>
            <p:nvSpPr>
              <p:cNvPr id="184" name="TextBox 183"/>
              <p:cNvSpPr txBox="1"/>
              <p:nvPr/>
            </p:nvSpPr>
            <p:spPr>
              <a:xfrm>
                <a:off x="6797641" y="5549900"/>
                <a:ext cx="61018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item F</a:t>
                </a:r>
                <a:endParaRPr lang="en-US" sz="1200" dirty="0"/>
              </a:p>
            </p:txBody>
          </p:sp>
          <p:sp>
            <p:nvSpPr>
              <p:cNvPr id="185" name="Rectangle 184"/>
              <p:cNvSpPr/>
              <p:nvPr/>
            </p:nvSpPr>
            <p:spPr bwMode="auto">
              <a:xfrm>
                <a:off x="6985001" y="5303839"/>
                <a:ext cx="215900" cy="271462"/>
              </a:xfrm>
              <a:prstGeom prst="rect">
                <a:avLst/>
              </a:prstGeom>
              <a:solidFill>
                <a:schemeClr val="bg1"/>
              </a:solidFill>
              <a:ln w="38100" cap="flat" cmpd="sng" algn="ctr">
                <a:solidFill>
                  <a:srgbClr val="646464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defTabSz="518831" eaLnBrk="0" hangingPunct="0">
                  <a:defRPr/>
                </a:pPr>
                <a:endParaRPr lang="en-US" sz="1800" dirty="0">
                  <a:solidFill>
                    <a:schemeClr val="bg2">
                      <a:lumMod val="50000"/>
                    </a:schemeClr>
                  </a:solidFill>
                  <a:latin typeface="Arial" charset="0"/>
                </a:endParaRPr>
              </a:p>
            </p:txBody>
          </p:sp>
        </p:grpSp>
        <p:grpSp>
          <p:nvGrpSpPr>
            <p:cNvPr id="187" name="Group 186"/>
            <p:cNvGrpSpPr/>
            <p:nvPr/>
          </p:nvGrpSpPr>
          <p:grpSpPr>
            <a:xfrm>
              <a:off x="8252244" y="5613400"/>
              <a:ext cx="647383" cy="543699"/>
              <a:chOff x="6779044" y="5283200"/>
              <a:chExt cx="647383" cy="543699"/>
            </a:xfrm>
          </p:grpSpPr>
          <p:sp>
            <p:nvSpPr>
              <p:cNvPr id="188" name="TextBox 187"/>
              <p:cNvSpPr txBox="1"/>
              <p:nvPr/>
            </p:nvSpPr>
            <p:spPr>
              <a:xfrm>
                <a:off x="6779044" y="5549900"/>
                <a:ext cx="64738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item M</a:t>
                </a:r>
                <a:endParaRPr lang="en-US" sz="1200" dirty="0"/>
              </a:p>
            </p:txBody>
          </p:sp>
          <p:sp>
            <p:nvSpPr>
              <p:cNvPr id="189" name="Rectangle 188"/>
              <p:cNvSpPr/>
              <p:nvPr/>
            </p:nvSpPr>
            <p:spPr bwMode="auto">
              <a:xfrm>
                <a:off x="6985001" y="5303839"/>
                <a:ext cx="215900" cy="271462"/>
              </a:xfrm>
              <a:prstGeom prst="rect">
                <a:avLst/>
              </a:prstGeom>
              <a:solidFill>
                <a:schemeClr val="bg1"/>
              </a:solidFill>
              <a:ln w="38100" cap="flat" cmpd="sng" algn="ctr">
                <a:solidFill>
                  <a:srgbClr val="646464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defTabSz="518831" eaLnBrk="0" hangingPunct="0">
                  <a:defRPr/>
                </a:pPr>
                <a:endParaRPr lang="en-US" sz="1800" dirty="0">
                  <a:solidFill>
                    <a:schemeClr val="bg2">
                      <a:lumMod val="50000"/>
                    </a:schemeClr>
                  </a:solidFill>
                  <a:latin typeface="Arial" charset="0"/>
                </a:endParaRPr>
              </a:p>
            </p:txBody>
          </p:sp>
          <p:sp>
            <p:nvSpPr>
              <p:cNvPr id="190" name="TextBox 189"/>
              <p:cNvSpPr txBox="1"/>
              <p:nvPr/>
            </p:nvSpPr>
            <p:spPr>
              <a:xfrm>
                <a:off x="6955183" y="5283200"/>
                <a:ext cx="2697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?</a:t>
                </a:r>
                <a:endParaRPr lang="en-US" sz="1400" dirty="0"/>
              </a:p>
            </p:txBody>
          </p:sp>
        </p:grpSp>
        <p:pic>
          <p:nvPicPr>
            <p:cNvPr id="191" name="Picture 190" descr="dislike.g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96300" y="4610100"/>
              <a:ext cx="177800" cy="177800"/>
            </a:xfrm>
            <a:prstGeom prst="rect">
              <a:avLst/>
            </a:prstGeom>
          </p:spPr>
        </p:pic>
        <p:sp>
          <p:nvSpPr>
            <p:cNvPr id="192" name="Freeform 191"/>
            <p:cNvSpPr/>
            <p:nvPr/>
          </p:nvSpPr>
          <p:spPr bwMode="auto">
            <a:xfrm flipH="1">
              <a:off x="7531100" y="2654300"/>
              <a:ext cx="635000" cy="1333500"/>
            </a:xfrm>
            <a:custGeom>
              <a:avLst/>
              <a:gdLst>
                <a:gd name="connsiteX0" fmla="*/ 607483 w 1128183"/>
                <a:gd name="connsiteY0" fmla="*/ 0 h 2489200"/>
                <a:gd name="connsiteX1" fmla="*/ 86783 w 1128183"/>
                <a:gd name="connsiteY1" fmla="*/ 1422400 h 2489200"/>
                <a:gd name="connsiteX2" fmla="*/ 1128183 w 1128183"/>
                <a:gd name="connsiteY2" fmla="*/ 2489200 h 248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8183" h="2489200">
                  <a:moveTo>
                    <a:pt x="607483" y="0"/>
                  </a:moveTo>
                  <a:cubicBezTo>
                    <a:pt x="303741" y="503766"/>
                    <a:pt x="0" y="1007533"/>
                    <a:pt x="86783" y="1422400"/>
                  </a:cubicBezTo>
                  <a:cubicBezTo>
                    <a:pt x="173566" y="1837267"/>
                    <a:pt x="1128183" y="2489200"/>
                    <a:pt x="1128183" y="2489200"/>
                  </a:cubicBezTo>
                </a:path>
              </a:pathLst>
            </a:custGeom>
            <a:noFill/>
            <a:ln w="63500" cap="flat" cmpd="sng" algn="ctr">
              <a:solidFill>
                <a:srgbClr val="0C68A3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 w="63500">
                  <a:solidFill>
                    <a:schemeClr val="tx1"/>
                  </a:solidFill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93" name="TextBox 192"/>
            <p:cNvSpPr txBox="1"/>
            <p:nvPr/>
          </p:nvSpPr>
          <p:spPr>
            <a:xfrm>
              <a:off x="7988300" y="2882900"/>
              <a:ext cx="11811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chemeClr val="bg2">
                      <a:lumMod val="75000"/>
                    </a:schemeClr>
                  </a:solidFill>
                </a:rPr>
                <a:t>measure</a:t>
              </a:r>
            </a:p>
            <a:p>
              <a:r>
                <a:rPr lang="en-US" sz="1800" dirty="0" smtClean="0">
                  <a:solidFill>
                    <a:schemeClr val="bg2">
                      <a:lumMod val="75000"/>
                    </a:schemeClr>
                  </a:solidFill>
                </a:rPr>
                <a:t>quality</a:t>
              </a:r>
              <a:endParaRPr lang="en-US" sz="1800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575" y="127000"/>
            <a:ext cx="7159625" cy="1244600"/>
          </a:xfrm>
        </p:spPr>
        <p:txBody>
          <a:bodyPr/>
          <a:lstStyle/>
          <a:p>
            <a:r>
              <a:rPr lang="en-US" dirty="0" smtClean="0"/>
              <a:t>Metrics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713" y="1003300"/>
            <a:ext cx="7989887" cy="3506788"/>
          </a:xfrm>
        </p:spPr>
        <p:txBody>
          <a:bodyPr/>
          <a:lstStyle/>
          <a:p>
            <a:r>
              <a:rPr lang="en-US" dirty="0" smtClean="0"/>
              <a:t>Usual suspects from IR: </a:t>
            </a:r>
          </a:p>
          <a:p>
            <a:pPr lvl="1"/>
            <a:r>
              <a:rPr lang="en-US" b="1" dirty="0" smtClean="0"/>
              <a:t>Precision</a:t>
            </a:r>
            <a:r>
              <a:rPr lang="en-US" dirty="0" smtClean="0"/>
              <a:t>: fraction of retrieved items that are relevant</a:t>
            </a:r>
          </a:p>
          <a:p>
            <a:pPr lvl="1"/>
            <a:r>
              <a:rPr lang="en-US" b="1" dirty="0" smtClean="0"/>
              <a:t>Recall</a:t>
            </a:r>
            <a:r>
              <a:rPr lang="en-US" dirty="0" smtClean="0"/>
              <a:t>: fraction of relevant items that have been retrieved</a:t>
            </a:r>
          </a:p>
          <a:p>
            <a:pPr lvl="1"/>
            <a:r>
              <a:rPr lang="en-US" b="1" dirty="0" smtClean="0"/>
              <a:t>F-Measure</a:t>
            </a:r>
            <a:r>
              <a:rPr lang="en-US" dirty="0" smtClean="0"/>
              <a:t>: (harmonic) mean of precision and recall</a:t>
            </a:r>
          </a:p>
          <a:p>
            <a:pPr lvl="1"/>
            <a:endParaRPr lang="en-US" dirty="0" smtClean="0"/>
          </a:p>
          <a:p>
            <a:pPr>
              <a:spcAft>
                <a:spcPts val="0"/>
              </a:spcAft>
            </a:pPr>
            <a:r>
              <a:rPr lang="en-US" dirty="0" smtClean="0"/>
              <a:t>Useful metrics for evaluating recommendation (rankings):</a:t>
            </a:r>
          </a:p>
          <a:p>
            <a:pPr lvl="1"/>
            <a:r>
              <a:rPr lang="en-US" b="1" dirty="0" smtClean="0"/>
              <a:t>Mean Reciprocal Rank (MRR) </a:t>
            </a:r>
            <a:r>
              <a:rPr lang="en-US" dirty="0" smtClean="0"/>
              <a:t>of first relevant item:</a:t>
            </a:r>
          </a:p>
          <a:p>
            <a:pPr lvl="1">
              <a:buNone/>
            </a:pPr>
            <a:r>
              <a:rPr lang="en-US" dirty="0" smtClean="0"/>
              <a:t> </a:t>
            </a:r>
          </a:p>
          <a:p>
            <a:pPr lvl="1"/>
            <a:endParaRPr lang="en-US" dirty="0" smtClean="0"/>
          </a:p>
          <a:p>
            <a:pPr lvl="1"/>
            <a:r>
              <a:rPr lang="en-US" b="1" dirty="0" err="1" smtClean="0"/>
              <a:t>Success@k</a:t>
            </a:r>
            <a:r>
              <a:rPr lang="en-US" dirty="0" smtClean="0"/>
              <a:t>: probability that a relevant item occurs within the top </a:t>
            </a:r>
            <a:r>
              <a:rPr lang="en-US" dirty="0" err="1" smtClean="0"/>
              <a:t>k</a:t>
            </a:r>
            <a:endParaRPr lang="en-US" dirty="0" smtClean="0"/>
          </a:p>
          <a:p>
            <a:pPr lvl="1"/>
            <a:r>
              <a:rPr lang="en-US" dirty="0" smtClean="0"/>
              <a:t>If a true ranking is given: </a:t>
            </a:r>
            <a:r>
              <a:rPr lang="en-US" b="1" dirty="0" smtClean="0"/>
              <a:t>rank correlations</a:t>
            </a:r>
            <a:r>
              <a:rPr lang="en-US" dirty="0" smtClean="0"/>
              <a:t> (e.g. Kendall tau)</a:t>
            </a:r>
          </a:p>
          <a:p>
            <a:pPr lvl="1"/>
            <a:r>
              <a:rPr lang="en-US" dirty="0" err="1" smtClean="0"/>
              <a:t>Precision@k</a:t>
            </a:r>
            <a:r>
              <a:rPr lang="en-US" dirty="0" smtClean="0"/>
              <a:t>, </a:t>
            </a:r>
            <a:r>
              <a:rPr lang="en-US" dirty="0" err="1" smtClean="0"/>
              <a:t>Recall@k</a:t>
            </a:r>
            <a:r>
              <a:rPr lang="en-US" dirty="0" smtClean="0"/>
              <a:t> &amp; F-</a:t>
            </a:r>
            <a:r>
              <a:rPr lang="en-US" dirty="0" err="1" smtClean="0"/>
              <a:t>Measure@k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Useful metrics for evaluating prediction of user preferences:</a:t>
            </a:r>
          </a:p>
          <a:p>
            <a:pPr lvl="1"/>
            <a:r>
              <a:rPr lang="en-US" b="1" dirty="0" smtClean="0"/>
              <a:t>MAE </a:t>
            </a:r>
            <a:r>
              <a:rPr lang="en-US" dirty="0" smtClean="0"/>
              <a:t>= Mean Absolute Error</a:t>
            </a:r>
          </a:p>
          <a:p>
            <a:pPr lvl="1"/>
            <a:r>
              <a:rPr lang="en-US" dirty="0" smtClean="0"/>
              <a:t>True/False  Positives/Negatives</a:t>
            </a:r>
          </a:p>
          <a:p>
            <a:pPr lvl="2"/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549650" y="3244851"/>
          <a:ext cx="1822450" cy="631542"/>
        </p:xfrm>
        <a:graphic>
          <a:graphicData uri="http://schemas.openxmlformats.org/presentationml/2006/ole">
            <p:oleObj spid="_x0000_s262146" name="Equation" r:id="rId3" imgW="1282700" imgH="444500" progId="Equation.3">
              <p:embed/>
            </p:oleObj>
          </a:graphicData>
        </a:graphic>
      </p:graphicFrame>
      <p:pic>
        <p:nvPicPr>
          <p:cNvPr id="5" name="Picture 4" descr="modern-i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1712" y="0"/>
            <a:ext cx="1754987" cy="2273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32218" y="2247900"/>
            <a:ext cx="1711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595959"/>
                </a:solidFill>
              </a:rPr>
              <a:t>further reading</a:t>
            </a:r>
            <a:endParaRPr lang="en-US" sz="1800" dirty="0">
              <a:solidFill>
                <a:srgbClr val="595959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15588" y="3238500"/>
            <a:ext cx="24478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595959"/>
                </a:solidFill>
              </a:rPr>
              <a:t>rank of first relevant item </a:t>
            </a:r>
          </a:p>
          <a:p>
            <a:r>
              <a:rPr lang="en-US" sz="1400" dirty="0" smtClean="0">
                <a:solidFill>
                  <a:srgbClr val="595959"/>
                </a:solidFill>
              </a:rPr>
              <a:t>in recommendation ranking </a:t>
            </a:r>
            <a:r>
              <a:rPr lang="en-US" sz="1400" dirty="0" err="1" smtClean="0">
                <a:solidFill>
                  <a:srgbClr val="595959"/>
                </a:solidFill>
              </a:rPr>
              <a:t>i</a:t>
            </a:r>
            <a:endParaRPr lang="en-US" sz="1400" dirty="0">
              <a:solidFill>
                <a:srgbClr val="595959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 rot="10800000" flipV="1">
            <a:off x="5372100" y="3530600"/>
            <a:ext cx="571500" cy="1905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811720" y="3619500"/>
            <a:ext cx="22670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595959"/>
                </a:solidFill>
              </a:rPr>
              <a:t>R = recommendation runs</a:t>
            </a:r>
            <a:endParaRPr lang="en-US" sz="1400" dirty="0">
              <a:solidFill>
                <a:srgbClr val="595959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 flipV="1">
            <a:off x="3048000" y="3733800"/>
            <a:ext cx="1155700" cy="762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are your results good?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Always compare with some baseline</a:t>
            </a:r>
          </a:p>
          <a:p>
            <a:r>
              <a:rPr lang="en-US" dirty="0" smtClean="0"/>
              <a:t>Do significant tests</a:t>
            </a:r>
          </a:p>
          <a:p>
            <a:pPr lvl="1"/>
            <a:r>
              <a:rPr lang="en-US" dirty="0" smtClean="0"/>
              <a:t>For example</a:t>
            </a:r>
            <a:r>
              <a:rPr lang="en-US" b="1" dirty="0" smtClean="0"/>
              <a:t>: </a:t>
            </a:r>
            <a:r>
              <a:rPr lang="en-US" b="1" dirty="0" err="1" smtClean="0"/>
              <a:t>t</a:t>
            </a:r>
            <a:r>
              <a:rPr lang="en-US" b="1" dirty="0" smtClean="0"/>
              <a:t>-tests</a:t>
            </a:r>
            <a:r>
              <a:rPr lang="en-US" dirty="0" smtClean="0"/>
              <a:t> </a:t>
            </a:r>
            <a:endParaRPr lang="en-US" dirty="0"/>
          </a:p>
        </p:txBody>
      </p:sp>
      <p:grpSp>
        <p:nvGrpSpPr>
          <p:cNvPr id="27" name="Group 26"/>
          <p:cNvGrpSpPr/>
          <p:nvPr/>
        </p:nvGrpSpPr>
        <p:grpSpPr>
          <a:xfrm>
            <a:off x="238645" y="3234268"/>
            <a:ext cx="3910104" cy="2553729"/>
            <a:chOff x="86245" y="3056468"/>
            <a:chExt cx="3910104" cy="2553729"/>
          </a:xfrm>
        </p:grpSpPr>
        <p:cxnSp>
          <p:nvCxnSpPr>
            <p:cNvPr id="7" name="Straight Arrow Connector 6"/>
            <p:cNvCxnSpPr/>
            <p:nvPr/>
          </p:nvCxnSpPr>
          <p:spPr bwMode="auto">
            <a:xfrm rot="5400000" flipH="1" flipV="1">
              <a:off x="-298450" y="4438650"/>
              <a:ext cx="1981200" cy="1270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8" name="Straight Arrow Connector 7"/>
            <p:cNvCxnSpPr/>
            <p:nvPr/>
          </p:nvCxnSpPr>
          <p:spPr bwMode="auto">
            <a:xfrm>
              <a:off x="673100" y="5435600"/>
              <a:ext cx="2717800" cy="1270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sp>
          <p:nvSpPr>
            <p:cNvPr id="13" name="Oval 12"/>
            <p:cNvSpPr/>
            <p:nvPr/>
          </p:nvSpPr>
          <p:spPr bwMode="auto">
            <a:xfrm>
              <a:off x="872066" y="5037666"/>
              <a:ext cx="101600" cy="101600"/>
            </a:xfrm>
            <a:prstGeom prst="ellipse">
              <a:avLst/>
            </a:prstGeom>
            <a:solidFill>
              <a:srgbClr val="FF6600"/>
            </a:solidFill>
            <a:ln w="9525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1219200" y="4258733"/>
              <a:ext cx="101600" cy="101600"/>
            </a:xfrm>
            <a:prstGeom prst="ellipse">
              <a:avLst/>
            </a:prstGeom>
            <a:solidFill>
              <a:srgbClr val="FF6600"/>
            </a:solidFill>
            <a:ln w="9525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880533" y="3505200"/>
              <a:ext cx="101600" cy="1016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 w="95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6" name="Oval 15"/>
            <p:cNvSpPr/>
            <p:nvPr/>
          </p:nvSpPr>
          <p:spPr bwMode="auto">
            <a:xfrm>
              <a:off x="1219200" y="4402664"/>
              <a:ext cx="101600" cy="1016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 w="95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1540940" y="4521204"/>
              <a:ext cx="101600" cy="101600"/>
            </a:xfrm>
            <a:prstGeom prst="ellipse">
              <a:avLst/>
            </a:prstGeom>
            <a:solidFill>
              <a:srgbClr val="FF6600"/>
            </a:solidFill>
            <a:ln w="9525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8" name="Oval 17"/>
            <p:cNvSpPr/>
            <p:nvPr/>
          </p:nvSpPr>
          <p:spPr bwMode="auto">
            <a:xfrm>
              <a:off x="1540940" y="4665135"/>
              <a:ext cx="101600" cy="1016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 w="95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9" name="Oval 18"/>
            <p:cNvSpPr/>
            <p:nvPr/>
          </p:nvSpPr>
          <p:spPr bwMode="auto">
            <a:xfrm>
              <a:off x="1930407" y="4097871"/>
              <a:ext cx="101600" cy="101600"/>
            </a:xfrm>
            <a:prstGeom prst="ellipse">
              <a:avLst/>
            </a:prstGeom>
            <a:solidFill>
              <a:srgbClr val="FF6600"/>
            </a:solidFill>
            <a:ln w="9525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20" name="Oval 19"/>
            <p:cNvSpPr/>
            <p:nvPr/>
          </p:nvSpPr>
          <p:spPr bwMode="auto">
            <a:xfrm>
              <a:off x="1938874" y="3928535"/>
              <a:ext cx="101600" cy="1016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 w="95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21" name="Oval 20"/>
            <p:cNvSpPr/>
            <p:nvPr/>
          </p:nvSpPr>
          <p:spPr bwMode="auto">
            <a:xfrm>
              <a:off x="2260629" y="4021661"/>
              <a:ext cx="101600" cy="101600"/>
            </a:xfrm>
            <a:prstGeom prst="ellipse">
              <a:avLst/>
            </a:prstGeom>
            <a:solidFill>
              <a:srgbClr val="FF6600"/>
            </a:solidFill>
            <a:ln w="9525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22" name="Oval 21"/>
            <p:cNvSpPr/>
            <p:nvPr/>
          </p:nvSpPr>
          <p:spPr bwMode="auto">
            <a:xfrm>
              <a:off x="2260629" y="4326449"/>
              <a:ext cx="101600" cy="1016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 w="95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23" name="Oval 22"/>
            <p:cNvSpPr/>
            <p:nvPr/>
          </p:nvSpPr>
          <p:spPr bwMode="auto">
            <a:xfrm>
              <a:off x="2658530" y="4148666"/>
              <a:ext cx="101600" cy="101600"/>
            </a:xfrm>
            <a:prstGeom prst="ellipse">
              <a:avLst/>
            </a:prstGeom>
            <a:solidFill>
              <a:srgbClr val="FF6600"/>
            </a:solidFill>
            <a:ln w="9525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24" name="Oval 23"/>
            <p:cNvSpPr/>
            <p:nvPr/>
          </p:nvSpPr>
          <p:spPr bwMode="auto">
            <a:xfrm>
              <a:off x="2658530" y="4351864"/>
              <a:ext cx="101600" cy="1016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 w="95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368052" y="5240865"/>
              <a:ext cx="6282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runs</a:t>
              </a:r>
              <a:endParaRPr lang="en-US" sz="18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6245" y="3056468"/>
              <a:ext cx="14684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performance</a:t>
              </a:r>
              <a:endParaRPr lang="en-US" sz="1800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149606" y="3555999"/>
            <a:ext cx="1143261" cy="575734"/>
            <a:chOff x="3818467" y="3682999"/>
            <a:chExt cx="1143261" cy="575734"/>
          </a:xfrm>
        </p:grpSpPr>
        <p:sp>
          <p:nvSpPr>
            <p:cNvPr id="28" name="Oval 27"/>
            <p:cNvSpPr/>
            <p:nvPr/>
          </p:nvSpPr>
          <p:spPr bwMode="auto">
            <a:xfrm>
              <a:off x="3877734" y="3801531"/>
              <a:ext cx="101600" cy="1016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 w="95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29" name="Oval 28"/>
            <p:cNvSpPr/>
            <p:nvPr/>
          </p:nvSpPr>
          <p:spPr bwMode="auto">
            <a:xfrm>
              <a:off x="3877733" y="4030133"/>
              <a:ext cx="101600" cy="101600"/>
            </a:xfrm>
            <a:prstGeom prst="ellipse">
              <a:avLst/>
            </a:prstGeom>
            <a:solidFill>
              <a:srgbClr val="FF6600"/>
            </a:solidFill>
            <a:ln w="9525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977477" y="3682999"/>
              <a:ext cx="9842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strategy X</a:t>
              </a:r>
              <a:endParaRPr lang="en-US" sz="14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978593" y="3911599"/>
              <a:ext cx="8296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baseline</a:t>
              </a:r>
              <a:endParaRPr lang="en-US" sz="1400" dirty="0"/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3818467" y="3716867"/>
              <a:ext cx="1143000" cy="541866"/>
            </a:xfrm>
            <a:prstGeom prst="rect">
              <a:avLst/>
            </a:prstGeom>
            <a:noFill/>
            <a:ln w="25400" cap="flat" cmpd="sng" algn="ctr">
              <a:solidFill>
                <a:schemeClr val="tx2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</p:grpSp>
      <p:cxnSp>
        <p:nvCxnSpPr>
          <p:cNvPr id="33" name="Straight Arrow Connector 32"/>
          <p:cNvCxnSpPr/>
          <p:nvPr/>
        </p:nvCxnSpPr>
        <p:spPr bwMode="auto">
          <a:xfrm rot="5400000" flipH="1" flipV="1">
            <a:off x="1023338" y="5611775"/>
            <a:ext cx="108000" cy="81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Arrow Connector 33"/>
          <p:cNvCxnSpPr/>
          <p:nvPr/>
        </p:nvCxnSpPr>
        <p:spPr bwMode="auto">
          <a:xfrm rot="5400000" flipH="1" flipV="1">
            <a:off x="1369374" y="5611775"/>
            <a:ext cx="108000" cy="81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Arrow Connector 36"/>
          <p:cNvCxnSpPr/>
          <p:nvPr/>
        </p:nvCxnSpPr>
        <p:spPr bwMode="auto">
          <a:xfrm rot="5400000" flipH="1" flipV="1">
            <a:off x="1683758" y="5628703"/>
            <a:ext cx="108000" cy="81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 rot="5400000" flipH="1" flipV="1">
            <a:off x="2055195" y="5628703"/>
            <a:ext cx="108000" cy="81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Arrow Connector 38"/>
          <p:cNvCxnSpPr/>
          <p:nvPr/>
        </p:nvCxnSpPr>
        <p:spPr bwMode="auto">
          <a:xfrm rot="5400000" flipH="1" flipV="1">
            <a:off x="2386513" y="5628697"/>
            <a:ext cx="108000" cy="81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Arrow Connector 39"/>
          <p:cNvCxnSpPr/>
          <p:nvPr/>
        </p:nvCxnSpPr>
        <p:spPr bwMode="auto">
          <a:xfrm rot="5400000" flipH="1" flipV="1">
            <a:off x="2791818" y="5628697"/>
            <a:ext cx="108000" cy="81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Arrow Connector 40"/>
          <p:cNvCxnSpPr/>
          <p:nvPr/>
        </p:nvCxnSpPr>
        <p:spPr bwMode="auto">
          <a:xfrm rot="5400000" flipH="1" flipV="1">
            <a:off x="3189752" y="5628697"/>
            <a:ext cx="108000" cy="81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Arrow Connector 42"/>
          <p:cNvCxnSpPr/>
          <p:nvPr/>
        </p:nvCxnSpPr>
        <p:spPr bwMode="auto">
          <a:xfrm rot="10800000" flipH="1" flipV="1">
            <a:off x="776374" y="3897638"/>
            <a:ext cx="129862" cy="81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Arrow Connector 43"/>
          <p:cNvCxnSpPr/>
          <p:nvPr/>
        </p:nvCxnSpPr>
        <p:spPr bwMode="auto">
          <a:xfrm rot="10800000" flipH="1" flipV="1">
            <a:off x="776374" y="4456438"/>
            <a:ext cx="129862" cy="81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Arrow Connector 44"/>
          <p:cNvCxnSpPr/>
          <p:nvPr/>
        </p:nvCxnSpPr>
        <p:spPr bwMode="auto">
          <a:xfrm rot="10800000" flipH="1" flipV="1">
            <a:off x="767907" y="4989838"/>
            <a:ext cx="129862" cy="81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6" name="TextBox 45"/>
          <p:cNvSpPr txBox="1"/>
          <p:nvPr/>
        </p:nvSpPr>
        <p:spPr>
          <a:xfrm>
            <a:off x="4508501" y="3352800"/>
            <a:ext cx="46355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 smtClean="0"/>
              <a:t>Null Hypothesis H</a:t>
            </a:r>
            <a:r>
              <a:rPr lang="en-US" sz="1400" b="1" baseline="-25000" dirty="0" smtClean="0"/>
              <a:t>0</a:t>
            </a:r>
            <a:r>
              <a:rPr lang="en-US" sz="1400" b="1" dirty="0" smtClean="0"/>
              <a:t>:</a:t>
            </a:r>
          </a:p>
          <a:p>
            <a:pPr algn="l"/>
            <a:r>
              <a:rPr lang="en-US" sz="1400" dirty="0" smtClean="0"/>
              <a:t>performance of strategy X = performance of baseline</a:t>
            </a:r>
          </a:p>
          <a:p>
            <a:pPr algn="l"/>
            <a:endParaRPr lang="en-US" sz="1400" dirty="0" smtClean="0"/>
          </a:p>
          <a:p>
            <a:pPr algn="l"/>
            <a:r>
              <a:rPr lang="en-US" sz="1400" b="1" dirty="0" smtClean="0"/>
              <a:t>Alternative H</a:t>
            </a:r>
            <a:r>
              <a:rPr lang="en-US" sz="1400" b="1" baseline="-25000" dirty="0" smtClean="0"/>
              <a:t>1</a:t>
            </a:r>
            <a:r>
              <a:rPr lang="en-US" sz="1400" b="1" dirty="0" smtClean="0"/>
              <a:t>:</a:t>
            </a:r>
          </a:p>
          <a:p>
            <a:pPr algn="l"/>
            <a:r>
              <a:rPr lang="en-US" sz="1400" dirty="0" smtClean="0"/>
              <a:t>performance of strategy X &gt; performance of baseline</a:t>
            </a:r>
          </a:p>
          <a:p>
            <a:pPr algn="l"/>
            <a:endParaRPr lang="en-US" sz="1400" dirty="0" smtClean="0"/>
          </a:p>
          <a:p>
            <a:pPr algn="l"/>
            <a:r>
              <a:rPr lang="en-US" sz="1400" b="1" dirty="0" smtClean="0"/>
              <a:t>T-test computes </a:t>
            </a:r>
            <a:r>
              <a:rPr lang="en-US" sz="1400" b="1" dirty="0" err="1" smtClean="0"/>
              <a:t>p</a:t>
            </a:r>
            <a:r>
              <a:rPr lang="en-US" sz="1400" b="1" dirty="0" smtClean="0"/>
              <a:t>-value:</a:t>
            </a:r>
          </a:p>
          <a:p>
            <a:pPr algn="l"/>
            <a:r>
              <a:rPr lang="en-US" sz="1400" dirty="0" smtClean="0"/>
              <a:t>probability that the statistical test result is – under the given null hypothesis – at least as extreme as the one that was observed.</a:t>
            </a:r>
          </a:p>
          <a:p>
            <a:pPr algn="l"/>
            <a:endParaRPr lang="en-US" sz="1400" dirty="0" smtClean="0"/>
          </a:p>
          <a:p>
            <a:pPr algn="l"/>
            <a:r>
              <a:rPr lang="en-US" sz="1400" dirty="0" smtClean="0"/>
              <a:t>We can reject H</a:t>
            </a:r>
            <a:r>
              <a:rPr lang="en-US" sz="1400" baseline="-25000" dirty="0" smtClean="0"/>
              <a:t>0</a:t>
            </a:r>
            <a:r>
              <a:rPr lang="en-US" sz="1400" dirty="0" smtClean="0"/>
              <a:t> if </a:t>
            </a:r>
            <a:r>
              <a:rPr lang="en-US" sz="1400" dirty="0" err="1" smtClean="0"/>
              <a:t>p</a:t>
            </a:r>
            <a:r>
              <a:rPr lang="en-US" sz="1400" dirty="0" smtClean="0"/>
              <a:t>-value &lt; </a:t>
            </a:r>
            <a:r>
              <a:rPr lang="en-US" sz="1400" dirty="0" err="1" smtClean="0">
                <a:latin typeface="Lucida Grande"/>
                <a:ea typeface="Lucida Grande"/>
                <a:cs typeface="Lucida Grande"/>
              </a:rPr>
              <a:t>α</a:t>
            </a:r>
            <a:r>
              <a:rPr lang="en-US" sz="1400" dirty="0" smtClean="0">
                <a:latin typeface="Lucida Grande"/>
                <a:ea typeface="Lucida Grande"/>
                <a:cs typeface="Lucida Grande"/>
              </a:rPr>
              <a:t> (= significance level)</a:t>
            </a:r>
            <a:endParaRPr lang="en-US" sz="1400" dirty="0" smtClean="0"/>
          </a:p>
        </p:txBody>
      </p:sp>
      <p:sp>
        <p:nvSpPr>
          <p:cNvPr id="47" name="TextBox 46"/>
          <p:cNvSpPr txBox="1"/>
          <p:nvPr/>
        </p:nvSpPr>
        <p:spPr>
          <a:xfrm>
            <a:off x="359532" y="5753100"/>
            <a:ext cx="4088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2">
                    <a:lumMod val="75000"/>
                  </a:schemeClr>
                </a:solidFill>
              </a:rPr>
              <a:t>Is strategy X better</a:t>
            </a:r>
            <a:r>
              <a:rPr lang="en-US" sz="1800" dirty="0" smtClean="0">
                <a:solidFill>
                  <a:schemeClr val="bg2">
                    <a:lumMod val="75000"/>
                  </a:schemeClr>
                </a:solidFill>
              </a:rPr>
              <a:t> than the </a:t>
            </a:r>
            <a:r>
              <a:rPr lang="en-US" sz="1800" dirty="0" smtClean="0">
                <a:solidFill>
                  <a:schemeClr val="bg2">
                    <a:lumMod val="75000"/>
                  </a:schemeClr>
                </a:solidFill>
              </a:rPr>
              <a:t>baseline?</a:t>
            </a:r>
            <a:endParaRPr lang="en-US" sz="18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0" indent="0"/>
            <a:r>
              <a:rPr lang="en-US" b="1" dirty="0" smtClean="0"/>
              <a:t>2. UMAP in Social Web Systems</a:t>
            </a:r>
            <a:endParaRPr lang="en-US" b="1" dirty="0" smtClean="0"/>
          </a:p>
        </p:txBody>
      </p:sp>
      <p:sp>
        <p:nvSpPr>
          <p:cNvPr id="76803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0" indent="0"/>
            <a:r>
              <a:rPr lang="en-US" smtClean="0"/>
              <a:t>Social Web</a:t>
            </a:r>
          </a:p>
        </p:txBody>
      </p:sp>
      <p:sp>
        <p:nvSpPr>
          <p:cNvPr id="80899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Social Web</a:t>
            </a:r>
          </a:p>
        </p:txBody>
      </p:sp>
      <p:sp>
        <p:nvSpPr>
          <p:cNvPr id="82947" name="Content Placeholder 2"/>
          <p:cNvSpPr>
            <a:spLocks noGrp="1"/>
          </p:cNvSpPr>
          <p:nvPr>
            <p:ph idx="1"/>
          </p:nvPr>
        </p:nvSpPr>
        <p:spPr>
          <a:xfrm>
            <a:off x="925513" y="1828800"/>
            <a:ext cx="2820987" cy="3506788"/>
          </a:xfrm>
        </p:spPr>
        <p:txBody>
          <a:bodyPr/>
          <a:lstStyle/>
          <a:p>
            <a:pPr lvl="1"/>
            <a:r>
              <a:rPr lang="en-US" smtClean="0"/>
              <a:t>The term “Social Web” describes a paradigm of social participation on the Web: the Web is made by people.</a:t>
            </a:r>
          </a:p>
        </p:txBody>
      </p:sp>
      <p:pic>
        <p:nvPicPr>
          <p:cNvPr id="82948" name="Picture 3" descr="TheSocialWeb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83000" y="1257300"/>
            <a:ext cx="5461000" cy="409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Power-Law of Participation</a:t>
            </a:r>
            <a:br>
              <a:rPr lang="en-US" dirty="0" smtClean="0"/>
            </a:b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by Ross Mayfield 2006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83971" name="Content Placeholder 3" descr="power-law-made-of-people.pn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358900" y="1485900"/>
            <a:ext cx="5976938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0" indent="0"/>
            <a:r>
              <a:rPr lang="en-US" smtClean="0"/>
              <a:t>UMAP in Social Tagging Systems</a:t>
            </a:r>
          </a:p>
        </p:txBody>
      </p:sp>
      <p:sp>
        <p:nvSpPr>
          <p:cNvPr id="8499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Social Tagging</a:t>
            </a:r>
          </a:p>
        </p:txBody>
      </p:sp>
      <p:sp>
        <p:nvSpPr>
          <p:cNvPr id="87043" name="Content Placeholder 2"/>
          <p:cNvSpPr>
            <a:spLocks noGrp="1"/>
          </p:cNvSpPr>
          <p:nvPr>
            <p:ph idx="1"/>
          </p:nvPr>
        </p:nvSpPr>
        <p:spPr>
          <a:xfrm>
            <a:off x="925513" y="3886200"/>
            <a:ext cx="7138987" cy="1449388"/>
          </a:xfrm>
        </p:spPr>
        <p:txBody>
          <a:bodyPr/>
          <a:lstStyle/>
          <a:p>
            <a:r>
              <a:rPr lang="en-US" smtClean="0"/>
              <a:t>Structures that evolve when people annotate Web resources with freely chosen keywords are called </a:t>
            </a:r>
            <a:r>
              <a:rPr lang="en-US" i="1" smtClean="0"/>
              <a:t>folksonomies</a:t>
            </a:r>
            <a:r>
              <a:rPr lang="en-US" smtClean="0"/>
              <a:t>.</a:t>
            </a:r>
          </a:p>
          <a:p>
            <a:pPr>
              <a:buFontTx/>
              <a:buNone/>
            </a:pPr>
            <a:endParaRPr lang="en-US" smtClean="0"/>
          </a:p>
        </p:txBody>
      </p:sp>
      <p:grpSp>
        <p:nvGrpSpPr>
          <p:cNvPr id="87044" name="Group 69"/>
          <p:cNvGrpSpPr>
            <a:grpSpLocks noChangeAspect="1"/>
          </p:cNvGrpSpPr>
          <p:nvPr/>
        </p:nvGrpSpPr>
        <p:grpSpPr bwMode="auto">
          <a:xfrm>
            <a:off x="660400" y="1262063"/>
            <a:ext cx="7850188" cy="2533650"/>
            <a:chOff x="533461" y="1218420"/>
            <a:chExt cx="14936478" cy="4820896"/>
          </a:xfrm>
        </p:grpSpPr>
        <p:pic>
          <p:nvPicPr>
            <p:cNvPr id="87045" name="Picture 13" descr="user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188801" y="1415400"/>
              <a:ext cx="1825193" cy="1825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7046" name="Picture 4" descr="baker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823994" y="1668307"/>
              <a:ext cx="1793096" cy="1895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7047" name="Picture 8" descr="armstrong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3185575" y="3563395"/>
              <a:ext cx="2284364" cy="1890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7048" name="Picture 20" descr="louis_armstro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0468226" y="1571678"/>
              <a:ext cx="2003968" cy="18213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7049" name="Text Box 9"/>
            <p:cNvSpPr txBox="1">
              <a:spLocks noChangeArrowheads="1"/>
            </p:cNvSpPr>
            <p:nvPr/>
          </p:nvSpPr>
          <p:spPr bwMode="auto">
            <a:xfrm>
              <a:off x="7595394" y="3532982"/>
              <a:ext cx="2579130" cy="5856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baker, trumpet</a:t>
              </a:r>
            </a:p>
          </p:txBody>
        </p:sp>
        <p:sp>
          <p:nvSpPr>
            <p:cNvPr id="87050" name="Text Box 11"/>
            <p:cNvSpPr txBox="1">
              <a:spLocks noChangeArrowheads="1"/>
            </p:cNvSpPr>
            <p:nvPr/>
          </p:nvSpPr>
          <p:spPr bwMode="auto">
            <a:xfrm>
              <a:off x="13386596" y="5453693"/>
              <a:ext cx="1959973" cy="5856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armstrong</a:t>
              </a:r>
            </a:p>
          </p:txBody>
        </p:sp>
        <p:pic>
          <p:nvPicPr>
            <p:cNvPr id="87051" name="Picture 76" descr="jazz-gillispy.pn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0300494" y="3815391"/>
              <a:ext cx="2324100" cy="163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7052" name="Text Box 9"/>
            <p:cNvSpPr txBox="1">
              <a:spLocks noChangeArrowheads="1"/>
            </p:cNvSpPr>
            <p:nvPr/>
          </p:nvSpPr>
          <p:spPr bwMode="auto">
            <a:xfrm>
              <a:off x="10426461" y="5391713"/>
              <a:ext cx="2579130" cy="5856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dizzy, jazz</a:t>
              </a:r>
            </a:p>
          </p:txBody>
        </p:sp>
        <p:sp>
          <p:nvSpPr>
            <p:cNvPr id="87053" name="Text Box 10"/>
            <p:cNvSpPr txBox="1">
              <a:spLocks noChangeArrowheads="1"/>
            </p:cNvSpPr>
            <p:nvPr/>
          </p:nvSpPr>
          <p:spPr bwMode="auto">
            <a:xfrm>
              <a:off x="13403696" y="2478148"/>
              <a:ext cx="1991202" cy="5856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chemeClr val="tx2"/>
                  </a:solidFill>
                </a:rPr>
                <a:t>armstrong</a:t>
              </a:r>
            </a:p>
          </p:txBody>
        </p:sp>
        <p:pic>
          <p:nvPicPr>
            <p:cNvPr id="87054" name="Picture 17" descr="astronaut_3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3185575" y="1218420"/>
              <a:ext cx="2281623" cy="13684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87055" name="Group 23"/>
            <p:cNvGrpSpPr>
              <a:grpSpLocks noChangeAspect="1"/>
            </p:cNvGrpSpPr>
            <p:nvPr/>
          </p:nvGrpSpPr>
          <p:grpSpPr bwMode="auto">
            <a:xfrm rot="-2568728">
              <a:off x="4651022" y="1843487"/>
              <a:ext cx="402345" cy="552600"/>
              <a:chOff x="4966494" y="5514181"/>
              <a:chExt cx="533400" cy="732600"/>
            </a:xfrm>
          </p:grpSpPr>
          <p:sp>
            <p:nvSpPr>
              <p:cNvPr id="87074" name="Rectangle 21"/>
              <p:cNvSpPr>
                <a:spLocks noChangeArrowheads="1"/>
              </p:cNvSpPr>
              <p:nvPr/>
            </p:nvSpPr>
            <p:spPr bwMode="auto">
              <a:xfrm>
                <a:off x="4966494" y="5742781"/>
                <a:ext cx="533400" cy="504000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l" eaLnBrk="0" hangingPunct="0"/>
                <a:endParaRPr lang="en-US">
                  <a:latin typeface="Arial" charset="0"/>
                </a:endParaRPr>
              </a:p>
            </p:txBody>
          </p:sp>
          <p:sp>
            <p:nvSpPr>
              <p:cNvPr id="87075" name="Isosceles Triangle 22"/>
              <p:cNvSpPr>
                <a:spLocks noChangeArrowheads="1"/>
              </p:cNvSpPr>
              <p:nvPr/>
            </p:nvSpPr>
            <p:spPr bwMode="auto">
              <a:xfrm>
                <a:off x="4966494" y="5514181"/>
                <a:ext cx="533400" cy="216853"/>
              </a:xfrm>
              <a:prstGeom prst="triangle">
                <a:avLst>
                  <a:gd name="adj" fmla="val 50000"/>
                </a:avLst>
              </a:prstGeom>
              <a:solidFill>
                <a:schemeClr val="tx2"/>
              </a:solidFill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l" eaLnBrk="0" hangingPunct="0"/>
                <a:endParaRPr lang="en-US">
                  <a:latin typeface="Arial" charset="0"/>
                </a:endParaRPr>
              </a:p>
            </p:txBody>
          </p:sp>
        </p:grpSp>
        <p:cxnSp>
          <p:nvCxnSpPr>
            <p:cNvPr id="87056" name="Straight Connector 81"/>
            <p:cNvCxnSpPr>
              <a:cxnSpLocks noChangeShapeType="1"/>
            </p:cNvCxnSpPr>
            <p:nvPr/>
          </p:nvCxnSpPr>
          <p:spPr bwMode="auto">
            <a:xfrm>
              <a:off x="3817539" y="2478147"/>
              <a:ext cx="3777855" cy="592805"/>
            </a:xfrm>
            <a:prstGeom prst="line">
              <a:avLst/>
            </a:prstGeom>
            <a:noFill/>
            <a:ln w="63500">
              <a:solidFill>
                <a:srgbClr val="000000"/>
              </a:solidFill>
              <a:round/>
              <a:headEnd type="none" w="sm" len="sm"/>
              <a:tailEnd/>
            </a:ln>
          </p:spPr>
        </p:cxnSp>
        <p:sp>
          <p:nvSpPr>
            <p:cNvPr id="87057" name="Text Box 9"/>
            <p:cNvSpPr txBox="1">
              <a:spLocks noChangeArrowheads="1"/>
            </p:cNvSpPr>
            <p:nvPr/>
          </p:nvSpPr>
          <p:spPr bwMode="auto">
            <a:xfrm rot="523447">
              <a:off x="5187402" y="2187957"/>
              <a:ext cx="2410167" cy="5856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jazzmusic</a:t>
              </a:r>
            </a:p>
          </p:txBody>
        </p:sp>
        <p:pic>
          <p:nvPicPr>
            <p:cNvPr id="87058" name="Picture 13" descr="user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840164" y="3070952"/>
              <a:ext cx="1365188" cy="1365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7059" name="Picture 13" descr="user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103538" y="2430925"/>
              <a:ext cx="1384141" cy="1384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7060" name="Picture 13" descr="user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33461" y="2011740"/>
              <a:ext cx="958850" cy="958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87061" name="Straight Connector 86"/>
            <p:cNvCxnSpPr>
              <a:cxnSpLocks noChangeShapeType="1"/>
            </p:cNvCxnSpPr>
            <p:nvPr/>
          </p:nvCxnSpPr>
          <p:spPr bwMode="auto">
            <a:xfrm flipV="1">
              <a:off x="4013994" y="3240593"/>
              <a:ext cx="3581400" cy="528474"/>
            </a:xfrm>
            <a:prstGeom prst="line">
              <a:avLst/>
            </a:prstGeom>
            <a:noFill/>
            <a:ln w="63500">
              <a:solidFill>
                <a:srgbClr val="000000"/>
              </a:solidFill>
              <a:round/>
              <a:headEnd type="none" w="sm" len="sm"/>
              <a:tailEnd/>
            </a:ln>
          </p:spPr>
        </p:cxnSp>
        <p:grpSp>
          <p:nvGrpSpPr>
            <p:cNvPr id="87062" name="Group 40"/>
            <p:cNvGrpSpPr>
              <a:grpSpLocks noChangeAspect="1"/>
            </p:cNvGrpSpPr>
            <p:nvPr/>
          </p:nvGrpSpPr>
          <p:grpSpPr bwMode="auto">
            <a:xfrm rot="-2568728">
              <a:off x="4281283" y="3168214"/>
              <a:ext cx="288325" cy="395999"/>
              <a:chOff x="4966494" y="5514181"/>
              <a:chExt cx="533400" cy="732600"/>
            </a:xfrm>
          </p:grpSpPr>
          <p:sp>
            <p:nvSpPr>
              <p:cNvPr id="87072" name="Rectangle 97"/>
              <p:cNvSpPr>
                <a:spLocks noChangeArrowheads="1"/>
              </p:cNvSpPr>
              <p:nvPr/>
            </p:nvSpPr>
            <p:spPr bwMode="auto">
              <a:xfrm>
                <a:off x="4966494" y="5742781"/>
                <a:ext cx="533400" cy="504000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l" eaLnBrk="0" hangingPunct="0"/>
                <a:endParaRPr lang="en-US">
                  <a:latin typeface="Arial" charset="0"/>
                </a:endParaRPr>
              </a:p>
            </p:txBody>
          </p:sp>
          <p:sp>
            <p:nvSpPr>
              <p:cNvPr id="87073" name="Isosceles Triangle 98"/>
              <p:cNvSpPr>
                <a:spLocks noChangeArrowheads="1"/>
              </p:cNvSpPr>
              <p:nvPr/>
            </p:nvSpPr>
            <p:spPr bwMode="auto">
              <a:xfrm>
                <a:off x="4966494" y="5514181"/>
                <a:ext cx="533400" cy="216853"/>
              </a:xfrm>
              <a:prstGeom prst="triangle">
                <a:avLst>
                  <a:gd name="adj" fmla="val 50000"/>
                </a:avLst>
              </a:prstGeom>
              <a:solidFill>
                <a:schemeClr val="tx2"/>
              </a:solidFill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l" eaLnBrk="0" hangingPunct="0"/>
                <a:endParaRPr lang="en-US">
                  <a:latin typeface="Arial" charset="0"/>
                </a:endParaRPr>
              </a:p>
            </p:txBody>
          </p:sp>
        </p:grpSp>
        <p:sp>
          <p:nvSpPr>
            <p:cNvPr id="87063" name="Text Box 9"/>
            <p:cNvSpPr txBox="1">
              <a:spLocks noChangeArrowheads="1"/>
            </p:cNvSpPr>
            <p:nvPr/>
          </p:nvSpPr>
          <p:spPr bwMode="auto">
            <a:xfrm rot="-557010">
              <a:off x="4654938" y="2939628"/>
              <a:ext cx="1589324" cy="5856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trumpet</a:t>
              </a:r>
            </a:p>
          </p:txBody>
        </p:sp>
        <p:cxnSp>
          <p:nvCxnSpPr>
            <p:cNvPr id="87064" name="Straight Connector 89"/>
            <p:cNvCxnSpPr>
              <a:cxnSpLocks noChangeShapeType="1"/>
            </p:cNvCxnSpPr>
            <p:nvPr/>
          </p:nvCxnSpPr>
          <p:spPr bwMode="auto">
            <a:xfrm>
              <a:off x="4013994" y="3921467"/>
              <a:ext cx="6125369" cy="983114"/>
            </a:xfrm>
            <a:prstGeom prst="line">
              <a:avLst/>
            </a:prstGeom>
            <a:noFill/>
            <a:ln w="63500">
              <a:solidFill>
                <a:srgbClr val="000000"/>
              </a:solidFill>
              <a:round/>
              <a:headEnd type="none" w="sm" len="sm"/>
              <a:tailEnd/>
            </a:ln>
          </p:spPr>
        </p:cxnSp>
        <p:grpSp>
          <p:nvGrpSpPr>
            <p:cNvPr id="87065" name="Group 46"/>
            <p:cNvGrpSpPr>
              <a:grpSpLocks noChangeAspect="1"/>
            </p:cNvGrpSpPr>
            <p:nvPr/>
          </p:nvGrpSpPr>
          <p:grpSpPr bwMode="auto">
            <a:xfrm rot="-2568728">
              <a:off x="6197805" y="4387153"/>
              <a:ext cx="288325" cy="395999"/>
              <a:chOff x="4966494" y="5514181"/>
              <a:chExt cx="533400" cy="732600"/>
            </a:xfrm>
          </p:grpSpPr>
          <p:sp>
            <p:nvSpPr>
              <p:cNvPr id="87070" name="Rectangle 95"/>
              <p:cNvSpPr>
                <a:spLocks noChangeArrowheads="1"/>
              </p:cNvSpPr>
              <p:nvPr/>
            </p:nvSpPr>
            <p:spPr bwMode="auto">
              <a:xfrm>
                <a:off x="4966494" y="5742781"/>
                <a:ext cx="533400" cy="504000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l" eaLnBrk="0" hangingPunct="0"/>
                <a:endParaRPr lang="en-US">
                  <a:latin typeface="Arial" charset="0"/>
                </a:endParaRPr>
              </a:p>
            </p:txBody>
          </p:sp>
          <p:sp>
            <p:nvSpPr>
              <p:cNvPr id="87071" name="Isosceles Triangle 96"/>
              <p:cNvSpPr>
                <a:spLocks noChangeArrowheads="1"/>
              </p:cNvSpPr>
              <p:nvPr/>
            </p:nvSpPr>
            <p:spPr bwMode="auto">
              <a:xfrm>
                <a:off x="4966494" y="5514181"/>
                <a:ext cx="533400" cy="216853"/>
              </a:xfrm>
              <a:prstGeom prst="triangle">
                <a:avLst>
                  <a:gd name="adj" fmla="val 50000"/>
                </a:avLst>
              </a:prstGeom>
              <a:solidFill>
                <a:schemeClr val="tx2"/>
              </a:solidFill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l" eaLnBrk="0" hangingPunct="0"/>
                <a:endParaRPr lang="en-US">
                  <a:latin typeface="Arial" charset="0"/>
                </a:endParaRPr>
              </a:p>
            </p:txBody>
          </p:sp>
        </p:grpSp>
        <p:sp>
          <p:nvSpPr>
            <p:cNvPr id="87066" name="Text Box 9"/>
            <p:cNvSpPr txBox="1">
              <a:spLocks noChangeArrowheads="1"/>
            </p:cNvSpPr>
            <p:nvPr/>
          </p:nvSpPr>
          <p:spPr bwMode="auto">
            <a:xfrm rot="593543">
              <a:off x="6585184" y="4490612"/>
              <a:ext cx="1589324" cy="5856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trumpet</a:t>
              </a:r>
            </a:p>
          </p:txBody>
        </p:sp>
        <p:pic>
          <p:nvPicPr>
            <p:cNvPr id="87067" name="Picture 13" descr="user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77423" y="2795839"/>
              <a:ext cx="1218186" cy="1218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7068" name="Picture 13" descr="user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611807" y="1906875"/>
              <a:ext cx="958850" cy="958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7069" name="Picture 13" descr="user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992346" y="3122990"/>
              <a:ext cx="958850" cy="958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0" indent="0"/>
            <a:r>
              <a:rPr lang="en-US" b="1" dirty="0" smtClean="0"/>
              <a:t>1. Introduction</a:t>
            </a:r>
            <a:r>
              <a:rPr lang="en-US" b="1" dirty="0" smtClean="0"/>
              <a:t>: UMAP</a:t>
            </a:r>
          </a:p>
        </p:txBody>
      </p:sp>
      <p:sp>
        <p:nvSpPr>
          <p:cNvPr id="22531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0" indent="0"/>
            <a:r>
              <a:rPr lang="en-US" smtClean="0"/>
              <a:t>Modeling Tagging Activities</a:t>
            </a:r>
          </a:p>
        </p:txBody>
      </p:sp>
      <p:sp>
        <p:nvSpPr>
          <p:cNvPr id="88067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Folksonomies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5513" y="1371600"/>
            <a:ext cx="7138987" cy="3506788"/>
          </a:xfrm>
        </p:spPr>
        <p:txBody>
          <a:bodyPr/>
          <a:lstStyle/>
          <a:p>
            <a:r>
              <a:rPr lang="en-US" smtClean="0"/>
              <a:t>Folksonomy:</a:t>
            </a:r>
          </a:p>
          <a:p>
            <a:pPr lvl="1"/>
            <a:r>
              <a:rPr lang="en-US" smtClean="0"/>
              <a:t>set of tag assignments </a:t>
            </a:r>
          </a:p>
          <a:p>
            <a:pPr lvl="1"/>
            <a:r>
              <a:rPr lang="en-US" smtClean="0"/>
              <a:t>formal model by Hotho et al. (2006):</a:t>
            </a:r>
          </a:p>
          <a:p>
            <a:pPr lvl="1">
              <a:buFont typeface="Times" charset="0"/>
              <a:buNone/>
            </a:pPr>
            <a:r>
              <a:rPr lang="en-US" b="1" smtClean="0"/>
              <a:t>		</a:t>
            </a:r>
            <a:r>
              <a:rPr lang="en-US" b="1" i="1" smtClean="0"/>
              <a:t>F</a:t>
            </a:r>
            <a:r>
              <a:rPr lang="en-US" i="1" smtClean="0"/>
              <a:t> = (</a:t>
            </a:r>
            <a:r>
              <a:rPr lang="en-US" b="1" i="1" smtClean="0"/>
              <a:t>U</a:t>
            </a:r>
            <a:r>
              <a:rPr lang="en-US" i="1" smtClean="0"/>
              <a:t>, </a:t>
            </a:r>
            <a:r>
              <a:rPr lang="en-US" b="1" i="1" smtClean="0"/>
              <a:t>T</a:t>
            </a:r>
            <a:r>
              <a:rPr lang="en-US" i="1" smtClean="0"/>
              <a:t>, </a:t>
            </a:r>
            <a:r>
              <a:rPr lang="en-US" b="1" i="1" smtClean="0"/>
              <a:t>R</a:t>
            </a:r>
            <a:r>
              <a:rPr lang="en-US" i="1" smtClean="0"/>
              <a:t>, </a:t>
            </a:r>
            <a:r>
              <a:rPr lang="en-US" b="1" i="1" smtClean="0"/>
              <a:t>Y</a:t>
            </a:r>
            <a:r>
              <a:rPr lang="en-US" i="1" smtClean="0"/>
              <a:t>)</a:t>
            </a:r>
          </a:p>
          <a:p>
            <a:pPr lvl="1"/>
            <a:endParaRPr lang="en-US" smtClean="0"/>
          </a:p>
        </p:txBody>
      </p:sp>
      <p:grpSp>
        <p:nvGrpSpPr>
          <p:cNvPr id="90116" name="Group 3"/>
          <p:cNvGrpSpPr>
            <a:grpSpLocks noChangeAspect="1"/>
          </p:cNvGrpSpPr>
          <p:nvPr/>
        </p:nvGrpSpPr>
        <p:grpSpPr bwMode="auto">
          <a:xfrm>
            <a:off x="5143500" y="123825"/>
            <a:ext cx="3670300" cy="1892300"/>
            <a:chOff x="577423" y="5214010"/>
            <a:chExt cx="6629401" cy="3418936"/>
          </a:xfrm>
        </p:grpSpPr>
        <p:sp>
          <p:nvSpPr>
            <p:cNvPr id="90187" name="Rectangle 4"/>
            <p:cNvSpPr>
              <a:spLocks noChangeArrowheads="1"/>
            </p:cNvSpPr>
            <p:nvPr/>
          </p:nvSpPr>
          <p:spPr bwMode="auto">
            <a:xfrm>
              <a:off x="700499" y="5214010"/>
              <a:ext cx="6412469" cy="269624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l" eaLnBrk="0" hangingPunct="0"/>
              <a:endParaRPr lang="en-US">
                <a:latin typeface="Arial" charset="0"/>
              </a:endParaRPr>
            </a:p>
          </p:txBody>
        </p:sp>
        <p:sp>
          <p:nvSpPr>
            <p:cNvPr id="90188" name="Text Box 9"/>
            <p:cNvSpPr txBox="1">
              <a:spLocks noChangeArrowheads="1"/>
            </p:cNvSpPr>
            <p:nvPr/>
          </p:nvSpPr>
          <p:spPr bwMode="auto">
            <a:xfrm>
              <a:off x="653622" y="7214849"/>
              <a:ext cx="1589324" cy="7226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solidFill>
                    <a:schemeClr val="tx2"/>
                  </a:solidFill>
                </a:rPr>
                <a:t>user</a:t>
              </a:r>
            </a:p>
          </p:txBody>
        </p:sp>
        <p:sp>
          <p:nvSpPr>
            <p:cNvPr id="90189" name="Text Box 9"/>
            <p:cNvSpPr txBox="1">
              <a:spLocks noChangeArrowheads="1"/>
            </p:cNvSpPr>
            <p:nvPr/>
          </p:nvSpPr>
          <p:spPr bwMode="auto">
            <a:xfrm>
              <a:off x="2906959" y="6594157"/>
              <a:ext cx="1589324" cy="7226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</a:rPr>
                <a:t>tag</a:t>
              </a:r>
            </a:p>
          </p:txBody>
        </p:sp>
        <p:sp>
          <p:nvSpPr>
            <p:cNvPr id="90190" name="Text Box 9"/>
            <p:cNvSpPr txBox="1">
              <a:spLocks noChangeArrowheads="1"/>
            </p:cNvSpPr>
            <p:nvPr/>
          </p:nvSpPr>
          <p:spPr bwMode="auto">
            <a:xfrm>
              <a:off x="5073224" y="7217663"/>
              <a:ext cx="2133600" cy="7226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</a:rPr>
                <a:t>resource</a:t>
              </a:r>
            </a:p>
          </p:txBody>
        </p:sp>
        <p:pic>
          <p:nvPicPr>
            <p:cNvPr id="90191" name="Picture 13" descr="user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77423" y="5392470"/>
              <a:ext cx="1825193" cy="1825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90192" name="Group 62"/>
            <p:cNvGrpSpPr>
              <a:grpSpLocks noChangeAspect="1"/>
            </p:cNvGrpSpPr>
            <p:nvPr/>
          </p:nvGrpSpPr>
          <p:grpSpPr bwMode="auto">
            <a:xfrm rot="-2568728">
              <a:off x="3454801" y="5627383"/>
              <a:ext cx="402345" cy="552600"/>
              <a:chOff x="4966494" y="5514181"/>
              <a:chExt cx="533400" cy="732600"/>
            </a:xfrm>
          </p:grpSpPr>
          <p:sp>
            <p:nvSpPr>
              <p:cNvPr id="90196" name="Rectangle 13"/>
              <p:cNvSpPr>
                <a:spLocks noChangeArrowheads="1"/>
              </p:cNvSpPr>
              <p:nvPr/>
            </p:nvSpPr>
            <p:spPr bwMode="auto">
              <a:xfrm>
                <a:off x="4966494" y="5742781"/>
                <a:ext cx="533400" cy="504000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l" eaLnBrk="0" hangingPunct="0"/>
                <a:endParaRPr lang="en-US">
                  <a:latin typeface="Arial" charset="0"/>
                </a:endParaRPr>
              </a:p>
            </p:txBody>
          </p:sp>
          <p:sp>
            <p:nvSpPr>
              <p:cNvPr id="90197" name="Isosceles Triangle 14"/>
              <p:cNvSpPr>
                <a:spLocks noChangeArrowheads="1"/>
              </p:cNvSpPr>
              <p:nvPr/>
            </p:nvSpPr>
            <p:spPr bwMode="auto">
              <a:xfrm>
                <a:off x="4966494" y="5514181"/>
                <a:ext cx="533400" cy="216853"/>
              </a:xfrm>
              <a:prstGeom prst="triangle">
                <a:avLst>
                  <a:gd name="adj" fmla="val 50000"/>
                </a:avLst>
              </a:prstGeom>
              <a:solidFill>
                <a:schemeClr val="tx2"/>
              </a:solidFill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l" eaLnBrk="0" hangingPunct="0"/>
                <a:endParaRPr lang="en-US">
                  <a:latin typeface="Arial" charset="0"/>
                </a:endParaRPr>
              </a:p>
            </p:txBody>
          </p:sp>
        </p:grpSp>
        <p:cxnSp>
          <p:nvCxnSpPr>
            <p:cNvPr id="90193" name="Straight Connector 10"/>
            <p:cNvCxnSpPr>
              <a:cxnSpLocks noChangeShapeType="1"/>
            </p:cNvCxnSpPr>
            <p:nvPr/>
          </p:nvCxnSpPr>
          <p:spPr bwMode="auto">
            <a:xfrm>
              <a:off x="2137636" y="6517957"/>
              <a:ext cx="3311356" cy="1588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none" w="sm" len="sm"/>
              <a:tailEnd/>
            </a:ln>
          </p:spPr>
        </p:cxnSp>
        <p:sp>
          <p:nvSpPr>
            <p:cNvPr id="90194" name="Rectangle 11"/>
            <p:cNvSpPr>
              <a:spLocks noChangeArrowheads="1"/>
            </p:cNvSpPr>
            <p:nvPr/>
          </p:nvSpPr>
          <p:spPr bwMode="auto">
            <a:xfrm>
              <a:off x="5810332" y="6115329"/>
              <a:ext cx="659381" cy="783628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l" eaLnBrk="0" hangingPunct="0"/>
              <a:endParaRPr lang="en-US">
                <a:latin typeface="Arial" charset="0"/>
              </a:endParaRPr>
            </a:p>
          </p:txBody>
        </p:sp>
        <p:sp>
          <p:nvSpPr>
            <p:cNvPr id="90195" name="Text Box 9"/>
            <p:cNvSpPr txBox="1">
              <a:spLocks noChangeArrowheads="1"/>
            </p:cNvSpPr>
            <p:nvPr/>
          </p:nvSpPr>
          <p:spPr bwMode="auto">
            <a:xfrm>
              <a:off x="1422003" y="7910256"/>
              <a:ext cx="4763442" cy="7226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</a:rPr>
                <a:t>tag assignment</a:t>
              </a:r>
            </a:p>
          </p:txBody>
        </p:sp>
      </p:grpSp>
      <p:grpSp>
        <p:nvGrpSpPr>
          <p:cNvPr id="5" name="Group 114"/>
          <p:cNvGrpSpPr>
            <a:grpSpLocks/>
          </p:cNvGrpSpPr>
          <p:nvPr/>
        </p:nvGrpSpPr>
        <p:grpSpPr bwMode="auto">
          <a:xfrm>
            <a:off x="38100" y="2730500"/>
            <a:ext cx="6400800" cy="2787650"/>
            <a:chOff x="38100" y="3187700"/>
            <a:chExt cx="6400928" cy="2787710"/>
          </a:xfrm>
        </p:grpSpPr>
        <p:pic>
          <p:nvPicPr>
            <p:cNvPr id="90153" name="Picture 13" descr="user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68731" y="3905721"/>
              <a:ext cx="805601" cy="805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0154" name="Picture 4" descr="baker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411683" y="3674448"/>
              <a:ext cx="791434" cy="8364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0155" name="Picture 8" descr="armstrong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390569" y="5069699"/>
              <a:ext cx="626351" cy="5183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0156" name="Picture 20" descr="louis_armstro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118290" y="4558899"/>
              <a:ext cx="504510" cy="4585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0157" name="Picture 22" descr="jazz-gillispy.pn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768158" y="4622125"/>
              <a:ext cx="541446" cy="381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0158" name="Picture 17" descr="astronaut_3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431969" y="4529978"/>
              <a:ext cx="1007059" cy="6040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90159" name="Group 23"/>
            <p:cNvGrpSpPr>
              <a:grpSpLocks noChangeAspect="1"/>
            </p:cNvGrpSpPr>
            <p:nvPr/>
          </p:nvGrpSpPr>
          <p:grpSpPr bwMode="auto">
            <a:xfrm rot="-2568728">
              <a:off x="2122202" y="4043869"/>
              <a:ext cx="177586" cy="243906"/>
              <a:chOff x="4966494" y="5514181"/>
              <a:chExt cx="533400" cy="732600"/>
            </a:xfrm>
          </p:grpSpPr>
          <p:sp>
            <p:nvSpPr>
              <p:cNvPr id="90185" name="Rectangle 21"/>
              <p:cNvSpPr>
                <a:spLocks noChangeArrowheads="1"/>
              </p:cNvSpPr>
              <p:nvPr/>
            </p:nvSpPr>
            <p:spPr bwMode="auto">
              <a:xfrm>
                <a:off x="4966494" y="5742781"/>
                <a:ext cx="533400" cy="504000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l" eaLnBrk="0" hangingPunct="0"/>
                <a:endParaRPr lang="en-US">
                  <a:latin typeface="Arial" charset="0"/>
                </a:endParaRPr>
              </a:p>
            </p:txBody>
          </p:sp>
          <p:sp>
            <p:nvSpPr>
              <p:cNvPr id="90186" name="Isosceles Triangle 22"/>
              <p:cNvSpPr>
                <a:spLocks noChangeArrowheads="1"/>
              </p:cNvSpPr>
              <p:nvPr/>
            </p:nvSpPr>
            <p:spPr bwMode="auto">
              <a:xfrm>
                <a:off x="4966494" y="5514181"/>
                <a:ext cx="533400" cy="216853"/>
              </a:xfrm>
              <a:prstGeom prst="triangle">
                <a:avLst>
                  <a:gd name="adj" fmla="val 50000"/>
                </a:avLst>
              </a:prstGeom>
              <a:solidFill>
                <a:schemeClr val="tx2"/>
              </a:solidFill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l" eaLnBrk="0" hangingPunct="0"/>
                <a:endParaRPr lang="en-US">
                  <a:latin typeface="Arial" charset="0"/>
                </a:endParaRPr>
              </a:p>
            </p:txBody>
          </p:sp>
        </p:grpSp>
        <p:pic>
          <p:nvPicPr>
            <p:cNvPr id="90160" name="Picture 13" descr="user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056229" y="4636446"/>
              <a:ext cx="602564" cy="602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0161" name="Picture 13" descr="user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89720" y="4353951"/>
              <a:ext cx="610930" cy="6109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0162" name="Picture 13" descr="user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8100" y="4168932"/>
              <a:ext cx="423216" cy="423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90163" name="Group 40"/>
            <p:cNvGrpSpPr>
              <a:grpSpLocks noChangeAspect="1"/>
            </p:cNvGrpSpPr>
            <p:nvPr/>
          </p:nvGrpSpPr>
          <p:grpSpPr bwMode="auto">
            <a:xfrm rot="-2568728">
              <a:off x="2708308" y="4412675"/>
              <a:ext cx="127260" cy="174785"/>
              <a:chOff x="4966494" y="5514181"/>
              <a:chExt cx="533400" cy="732600"/>
            </a:xfrm>
          </p:grpSpPr>
          <p:sp>
            <p:nvSpPr>
              <p:cNvPr id="90183" name="Rectangle 43"/>
              <p:cNvSpPr>
                <a:spLocks noChangeArrowheads="1"/>
              </p:cNvSpPr>
              <p:nvPr/>
            </p:nvSpPr>
            <p:spPr bwMode="auto">
              <a:xfrm>
                <a:off x="4966494" y="5742781"/>
                <a:ext cx="533400" cy="504000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l" eaLnBrk="0" hangingPunct="0"/>
                <a:endParaRPr lang="en-US">
                  <a:latin typeface="Arial" charset="0"/>
                </a:endParaRPr>
              </a:p>
            </p:txBody>
          </p:sp>
          <p:sp>
            <p:nvSpPr>
              <p:cNvPr id="90184" name="Isosceles Triangle 44"/>
              <p:cNvSpPr>
                <a:spLocks noChangeArrowheads="1"/>
              </p:cNvSpPr>
              <p:nvPr/>
            </p:nvSpPr>
            <p:spPr bwMode="auto">
              <a:xfrm>
                <a:off x="4966494" y="5514181"/>
                <a:ext cx="533400" cy="216853"/>
              </a:xfrm>
              <a:prstGeom prst="triangle">
                <a:avLst>
                  <a:gd name="adj" fmla="val 50000"/>
                </a:avLst>
              </a:prstGeom>
              <a:solidFill>
                <a:schemeClr val="tx2"/>
              </a:solidFill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l" eaLnBrk="0" hangingPunct="0"/>
                <a:endParaRPr lang="en-US">
                  <a:latin typeface="Arial" charset="0"/>
                </a:endParaRPr>
              </a:p>
            </p:txBody>
          </p:sp>
        </p:grpSp>
        <p:grpSp>
          <p:nvGrpSpPr>
            <p:cNvPr id="90164" name="Group 46"/>
            <p:cNvGrpSpPr>
              <a:grpSpLocks noChangeAspect="1"/>
            </p:cNvGrpSpPr>
            <p:nvPr/>
          </p:nvGrpSpPr>
          <p:grpSpPr bwMode="auto">
            <a:xfrm rot="-2568728">
              <a:off x="2436619" y="5064988"/>
              <a:ext cx="127260" cy="174785"/>
              <a:chOff x="4966494" y="5514181"/>
              <a:chExt cx="533400" cy="732600"/>
            </a:xfrm>
          </p:grpSpPr>
          <p:sp>
            <p:nvSpPr>
              <p:cNvPr id="90181" name="Rectangle 41"/>
              <p:cNvSpPr>
                <a:spLocks noChangeArrowheads="1"/>
              </p:cNvSpPr>
              <p:nvPr/>
            </p:nvSpPr>
            <p:spPr bwMode="auto">
              <a:xfrm>
                <a:off x="4966494" y="5742781"/>
                <a:ext cx="533400" cy="504000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l" eaLnBrk="0" hangingPunct="0"/>
                <a:endParaRPr lang="en-US">
                  <a:latin typeface="Arial" charset="0"/>
                </a:endParaRPr>
              </a:p>
            </p:txBody>
          </p:sp>
          <p:sp>
            <p:nvSpPr>
              <p:cNvPr id="90182" name="Isosceles Triangle 42"/>
              <p:cNvSpPr>
                <a:spLocks noChangeArrowheads="1"/>
              </p:cNvSpPr>
              <p:nvPr/>
            </p:nvSpPr>
            <p:spPr bwMode="auto">
              <a:xfrm>
                <a:off x="4966494" y="5514181"/>
                <a:ext cx="533400" cy="216853"/>
              </a:xfrm>
              <a:prstGeom prst="triangle">
                <a:avLst>
                  <a:gd name="adj" fmla="val 50000"/>
                </a:avLst>
              </a:prstGeom>
              <a:solidFill>
                <a:schemeClr val="tx2"/>
              </a:solidFill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l" eaLnBrk="0" hangingPunct="0"/>
                <a:endParaRPr lang="en-US">
                  <a:latin typeface="Arial" charset="0"/>
                </a:endParaRPr>
              </a:p>
            </p:txBody>
          </p:sp>
        </p:grpSp>
        <p:pic>
          <p:nvPicPr>
            <p:cNvPr id="90165" name="Picture 13" descr="user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7504" y="4515017"/>
              <a:ext cx="537681" cy="5376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0166" name="Picture 13" descr="user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14059" y="4122647"/>
              <a:ext cx="423216" cy="423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0167" name="Picture 13" descr="user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82020" y="4659414"/>
              <a:ext cx="423216" cy="423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0168" name="TextBox 47"/>
            <p:cNvSpPr txBox="1">
              <a:spLocks noChangeArrowheads="1"/>
            </p:cNvSpPr>
            <p:nvPr/>
          </p:nvSpPr>
          <p:spPr bwMode="auto">
            <a:xfrm>
              <a:off x="2398239" y="4038600"/>
              <a:ext cx="105239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/>
                <a:t>jazzmusic</a:t>
              </a:r>
            </a:p>
          </p:txBody>
        </p:sp>
        <p:sp>
          <p:nvSpPr>
            <p:cNvPr id="90169" name="TextBox 48"/>
            <p:cNvSpPr txBox="1">
              <a:spLocks noChangeArrowheads="1"/>
            </p:cNvSpPr>
            <p:nvPr/>
          </p:nvSpPr>
          <p:spPr bwMode="auto">
            <a:xfrm>
              <a:off x="2140335" y="4572000"/>
              <a:ext cx="111100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/>
                <a:t>armstrong</a:t>
              </a:r>
            </a:p>
          </p:txBody>
        </p:sp>
        <p:sp>
          <p:nvSpPr>
            <p:cNvPr id="90170" name="TextBox 49"/>
            <p:cNvSpPr txBox="1">
              <a:spLocks noChangeArrowheads="1"/>
            </p:cNvSpPr>
            <p:nvPr/>
          </p:nvSpPr>
          <p:spPr bwMode="auto">
            <a:xfrm>
              <a:off x="2892547" y="4381500"/>
              <a:ext cx="72417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/>
                <a:t>trumpet</a:t>
              </a:r>
            </a:p>
          </p:txBody>
        </p:sp>
        <p:sp>
          <p:nvSpPr>
            <p:cNvPr id="90171" name="TextBox 51"/>
            <p:cNvSpPr txBox="1">
              <a:spLocks noChangeArrowheads="1"/>
            </p:cNvSpPr>
            <p:nvPr/>
          </p:nvSpPr>
          <p:spPr bwMode="auto">
            <a:xfrm>
              <a:off x="2641019" y="5029200"/>
              <a:ext cx="56683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/>
                <a:t>moon</a:t>
              </a:r>
            </a:p>
          </p:txBody>
        </p:sp>
        <p:grpSp>
          <p:nvGrpSpPr>
            <p:cNvPr id="90172" name="Group 23"/>
            <p:cNvGrpSpPr>
              <a:grpSpLocks noChangeAspect="1"/>
            </p:cNvGrpSpPr>
            <p:nvPr/>
          </p:nvGrpSpPr>
          <p:grpSpPr bwMode="auto">
            <a:xfrm rot="-2568728">
              <a:off x="1957102" y="4628069"/>
              <a:ext cx="177586" cy="243906"/>
              <a:chOff x="4966494" y="5514181"/>
              <a:chExt cx="533400" cy="732600"/>
            </a:xfrm>
          </p:grpSpPr>
          <p:sp>
            <p:nvSpPr>
              <p:cNvPr id="90179" name="Rectangle 21"/>
              <p:cNvSpPr>
                <a:spLocks noChangeArrowheads="1"/>
              </p:cNvSpPr>
              <p:nvPr/>
            </p:nvSpPr>
            <p:spPr bwMode="auto">
              <a:xfrm>
                <a:off x="4966494" y="5742781"/>
                <a:ext cx="533400" cy="504000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l" eaLnBrk="0" hangingPunct="0"/>
                <a:endParaRPr lang="en-US">
                  <a:latin typeface="Arial" charset="0"/>
                </a:endParaRPr>
              </a:p>
            </p:txBody>
          </p:sp>
          <p:sp>
            <p:nvSpPr>
              <p:cNvPr id="90180" name="Isosceles Triangle 22"/>
              <p:cNvSpPr>
                <a:spLocks noChangeArrowheads="1"/>
              </p:cNvSpPr>
              <p:nvPr/>
            </p:nvSpPr>
            <p:spPr bwMode="auto">
              <a:xfrm>
                <a:off x="4966494" y="5514181"/>
                <a:ext cx="533400" cy="216853"/>
              </a:xfrm>
              <a:prstGeom prst="triangle">
                <a:avLst>
                  <a:gd name="adj" fmla="val 50000"/>
                </a:avLst>
              </a:prstGeom>
              <a:solidFill>
                <a:schemeClr val="tx2"/>
              </a:solidFill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l" eaLnBrk="0" hangingPunct="0"/>
                <a:endParaRPr lang="en-US">
                  <a:latin typeface="Arial" charset="0"/>
                </a:endParaRPr>
              </a:p>
            </p:txBody>
          </p:sp>
        </p:grpSp>
        <p:cxnSp>
          <p:nvCxnSpPr>
            <p:cNvPr id="56" name="Straight Connector 55"/>
            <p:cNvCxnSpPr/>
            <p:nvPr/>
          </p:nvCxnSpPr>
          <p:spPr bwMode="auto">
            <a:xfrm flipV="1">
              <a:off x="1333526" y="3213101"/>
              <a:ext cx="1092222" cy="660414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triangle" w="lg" len="med"/>
              <a:tailEnd type="none" w="med" len="med"/>
            </a:ln>
            <a:effectLst/>
          </p:spPr>
        </p:cxnSp>
        <p:cxnSp>
          <p:nvCxnSpPr>
            <p:cNvPr id="59" name="Straight Connector 58"/>
            <p:cNvCxnSpPr>
              <a:stCxn id="90168" idx="0"/>
            </p:cNvCxnSpPr>
            <p:nvPr/>
          </p:nvCxnSpPr>
          <p:spPr bwMode="auto">
            <a:xfrm rot="16200000" flipV="1">
              <a:off x="2401935" y="3516319"/>
              <a:ext cx="850918" cy="193679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triangle" w="lg" len="med"/>
              <a:tailEnd type="none" w="med" len="med"/>
            </a:ln>
            <a:effectLst/>
          </p:spPr>
        </p:cxnSp>
        <p:cxnSp>
          <p:nvCxnSpPr>
            <p:cNvPr id="62" name="Straight Connector 61"/>
            <p:cNvCxnSpPr/>
            <p:nvPr/>
          </p:nvCxnSpPr>
          <p:spPr bwMode="auto">
            <a:xfrm rot="10800000">
              <a:off x="3048060" y="3200400"/>
              <a:ext cx="1231925" cy="774717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triangle" w="lg" len="med"/>
              <a:tailEnd type="none" w="med" len="med"/>
            </a:ln>
            <a:effectLst/>
          </p:spPr>
        </p:cxnSp>
        <p:sp>
          <p:nvSpPr>
            <p:cNvPr id="64" name="TextBox 63"/>
            <p:cNvSpPr txBox="1"/>
            <p:nvPr/>
          </p:nvSpPr>
          <p:spPr>
            <a:xfrm>
              <a:off x="258767" y="5575351"/>
              <a:ext cx="784241" cy="40005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users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2365422" y="5575351"/>
              <a:ext cx="660413" cy="40005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tags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4538753" y="5575351"/>
              <a:ext cx="1266850" cy="40005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resources</a:t>
              </a:r>
            </a:p>
          </p:txBody>
        </p:sp>
      </p:grpSp>
      <p:grpSp>
        <p:nvGrpSpPr>
          <p:cNvPr id="10" name="Group 120"/>
          <p:cNvGrpSpPr>
            <a:grpSpLocks/>
          </p:cNvGrpSpPr>
          <p:nvPr/>
        </p:nvGrpSpPr>
        <p:grpSpPr bwMode="auto">
          <a:xfrm>
            <a:off x="3340100" y="2265363"/>
            <a:ext cx="5740400" cy="3240087"/>
            <a:chOff x="3340100" y="2723069"/>
            <a:chExt cx="5740400" cy="3239641"/>
          </a:xfrm>
        </p:grpSpPr>
        <p:grpSp>
          <p:nvGrpSpPr>
            <p:cNvPr id="90120" name="Group 113"/>
            <p:cNvGrpSpPr>
              <a:grpSpLocks/>
            </p:cNvGrpSpPr>
            <p:nvPr/>
          </p:nvGrpSpPr>
          <p:grpSpPr bwMode="auto">
            <a:xfrm>
              <a:off x="6599142" y="2723069"/>
              <a:ext cx="2481358" cy="3239641"/>
              <a:chOff x="6599142" y="2723069"/>
              <a:chExt cx="2481358" cy="3239641"/>
            </a:xfrm>
          </p:grpSpPr>
          <p:pic>
            <p:nvPicPr>
              <p:cNvPr id="90122" name="Picture 13" descr="user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6934200" y="2736934"/>
                <a:ext cx="527899" cy="5278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90123" name="Straight Connector 69"/>
              <p:cNvCxnSpPr>
                <a:cxnSpLocks noChangeShapeType="1"/>
              </p:cNvCxnSpPr>
              <p:nvPr/>
            </p:nvCxnSpPr>
            <p:spPr bwMode="auto">
              <a:xfrm>
                <a:off x="7404296" y="3055248"/>
                <a:ext cx="1015804" cy="5452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sm"/>
                <a:tailEnd/>
              </a:ln>
            </p:spPr>
          </p:cxnSp>
          <p:grpSp>
            <p:nvGrpSpPr>
              <p:cNvPr id="90124" name="Group 23"/>
              <p:cNvGrpSpPr>
                <a:grpSpLocks noChangeAspect="1"/>
              </p:cNvGrpSpPr>
              <p:nvPr/>
            </p:nvGrpSpPr>
            <p:grpSpPr bwMode="auto">
              <a:xfrm rot="-2568728">
                <a:off x="7761002" y="2723069"/>
                <a:ext cx="177586" cy="243906"/>
                <a:chOff x="4966494" y="5514181"/>
                <a:chExt cx="533400" cy="732600"/>
              </a:xfrm>
            </p:grpSpPr>
            <p:sp>
              <p:nvSpPr>
                <p:cNvPr id="90151" name="Rectangle 21"/>
                <p:cNvSpPr>
                  <a:spLocks noChangeArrowheads="1"/>
                </p:cNvSpPr>
                <p:nvPr/>
              </p:nvSpPr>
              <p:spPr bwMode="auto">
                <a:xfrm>
                  <a:off x="4966494" y="5742781"/>
                  <a:ext cx="533400" cy="504000"/>
                </a:xfrm>
                <a:prstGeom prst="rect">
                  <a:avLst/>
                </a:prstGeom>
                <a:solidFill>
                  <a:schemeClr val="tx2"/>
                </a:solidFill>
                <a:ln w="12700">
                  <a:solidFill>
                    <a:schemeClr val="tx2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l" eaLnBrk="0" hangingPunct="0"/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90152" name="Isosceles Triangle 22"/>
                <p:cNvSpPr>
                  <a:spLocks noChangeArrowheads="1"/>
                </p:cNvSpPr>
                <p:nvPr/>
              </p:nvSpPr>
              <p:spPr bwMode="auto">
                <a:xfrm>
                  <a:off x="4966494" y="5514181"/>
                  <a:ext cx="533400" cy="216853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2"/>
                </a:solidFill>
                <a:ln w="12700">
                  <a:solidFill>
                    <a:schemeClr val="tx2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l" eaLnBrk="0" hangingPunct="0"/>
                  <a:endParaRPr lang="en-US">
                    <a:latin typeface="Arial" charset="0"/>
                  </a:endParaRPr>
                </a:p>
              </p:txBody>
            </p:sp>
          </p:grpSp>
          <p:sp>
            <p:nvSpPr>
              <p:cNvPr id="90125" name="TextBox 73"/>
              <p:cNvSpPr txBox="1">
                <a:spLocks noChangeArrowheads="1"/>
              </p:cNvSpPr>
              <p:nvPr/>
            </p:nvSpPr>
            <p:spPr bwMode="auto">
              <a:xfrm>
                <a:off x="7437159" y="3060700"/>
                <a:ext cx="956750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/>
                  <a:t>jazzmusic</a:t>
                </a:r>
              </a:p>
            </p:txBody>
          </p:sp>
          <p:pic>
            <p:nvPicPr>
              <p:cNvPr id="90126" name="Picture 4" descr="baker1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8585200" y="2868455"/>
                <a:ext cx="364416" cy="385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0127" name="TextBox 76"/>
              <p:cNvSpPr txBox="1">
                <a:spLocks noChangeArrowheads="1"/>
              </p:cNvSpPr>
              <p:nvPr/>
            </p:nvSpPr>
            <p:spPr bwMode="auto">
              <a:xfrm>
                <a:off x="7025641" y="3200400"/>
                <a:ext cx="382787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/>
                  <a:t>u1</a:t>
                </a:r>
              </a:p>
            </p:txBody>
          </p:sp>
          <p:sp>
            <p:nvSpPr>
              <p:cNvPr id="90128" name="TextBox 77"/>
              <p:cNvSpPr txBox="1">
                <a:spLocks noChangeArrowheads="1"/>
              </p:cNvSpPr>
              <p:nvPr/>
            </p:nvSpPr>
            <p:spPr bwMode="auto">
              <a:xfrm>
                <a:off x="8618149" y="3200400"/>
                <a:ext cx="347371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/>
                  <a:t>r1</a:t>
                </a:r>
              </a:p>
            </p:txBody>
          </p:sp>
          <p:sp>
            <p:nvSpPr>
              <p:cNvPr id="90129" name="TextBox 88"/>
              <p:cNvSpPr txBox="1">
                <a:spLocks noChangeArrowheads="1"/>
              </p:cNvSpPr>
              <p:nvPr/>
            </p:nvSpPr>
            <p:spPr bwMode="auto">
              <a:xfrm>
                <a:off x="6599142" y="2933700"/>
                <a:ext cx="448385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/>
                  <a:t>y1:</a:t>
                </a:r>
              </a:p>
            </p:txBody>
          </p:sp>
          <p:pic>
            <p:nvPicPr>
              <p:cNvPr id="90130" name="Picture 13" descr="user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6934200" y="3689434"/>
                <a:ext cx="527899" cy="5278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90131" name="Straight Connector 90"/>
              <p:cNvCxnSpPr>
                <a:cxnSpLocks noChangeShapeType="1"/>
              </p:cNvCxnSpPr>
              <p:nvPr/>
            </p:nvCxnSpPr>
            <p:spPr bwMode="auto">
              <a:xfrm>
                <a:off x="7404296" y="4007748"/>
                <a:ext cx="1015804" cy="5452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sm"/>
                <a:tailEnd/>
              </a:ln>
            </p:spPr>
          </p:cxnSp>
          <p:grpSp>
            <p:nvGrpSpPr>
              <p:cNvPr id="90132" name="Group 23"/>
              <p:cNvGrpSpPr>
                <a:grpSpLocks noChangeAspect="1"/>
              </p:cNvGrpSpPr>
              <p:nvPr/>
            </p:nvGrpSpPr>
            <p:grpSpPr bwMode="auto">
              <a:xfrm rot="-2568728">
                <a:off x="7761002" y="3675569"/>
                <a:ext cx="177586" cy="243906"/>
                <a:chOff x="4966494" y="5514181"/>
                <a:chExt cx="533400" cy="732600"/>
              </a:xfrm>
            </p:grpSpPr>
            <p:sp>
              <p:nvSpPr>
                <p:cNvPr id="90149" name="Rectangle 21"/>
                <p:cNvSpPr>
                  <a:spLocks noChangeArrowheads="1"/>
                </p:cNvSpPr>
                <p:nvPr/>
              </p:nvSpPr>
              <p:spPr bwMode="auto">
                <a:xfrm>
                  <a:off x="4966494" y="5742781"/>
                  <a:ext cx="533400" cy="504000"/>
                </a:xfrm>
                <a:prstGeom prst="rect">
                  <a:avLst/>
                </a:prstGeom>
                <a:solidFill>
                  <a:schemeClr val="tx2"/>
                </a:solidFill>
                <a:ln w="12700">
                  <a:solidFill>
                    <a:schemeClr val="tx2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l" eaLnBrk="0" hangingPunct="0"/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90150" name="Isosceles Triangle 22"/>
                <p:cNvSpPr>
                  <a:spLocks noChangeArrowheads="1"/>
                </p:cNvSpPr>
                <p:nvPr/>
              </p:nvSpPr>
              <p:spPr bwMode="auto">
                <a:xfrm>
                  <a:off x="4966494" y="5514181"/>
                  <a:ext cx="533400" cy="216853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2"/>
                </a:solidFill>
                <a:ln w="12700">
                  <a:solidFill>
                    <a:schemeClr val="tx2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l" eaLnBrk="0" hangingPunct="0"/>
                  <a:endParaRPr lang="en-US">
                    <a:latin typeface="Arial" charset="0"/>
                  </a:endParaRPr>
                </a:p>
              </p:txBody>
            </p:sp>
          </p:grpSp>
          <p:sp>
            <p:nvSpPr>
              <p:cNvPr id="90133" name="TextBox 94"/>
              <p:cNvSpPr txBox="1">
                <a:spLocks noChangeArrowheads="1"/>
              </p:cNvSpPr>
              <p:nvPr/>
            </p:nvSpPr>
            <p:spPr bwMode="auto">
              <a:xfrm>
                <a:off x="7508487" y="4013200"/>
                <a:ext cx="814095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/>
                  <a:t>trumpet</a:t>
                </a:r>
              </a:p>
            </p:txBody>
          </p:sp>
          <p:sp>
            <p:nvSpPr>
              <p:cNvPr id="90134" name="TextBox 96"/>
              <p:cNvSpPr txBox="1">
                <a:spLocks noChangeArrowheads="1"/>
              </p:cNvSpPr>
              <p:nvPr/>
            </p:nvSpPr>
            <p:spPr bwMode="auto">
              <a:xfrm>
                <a:off x="7025641" y="4152900"/>
                <a:ext cx="382787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/>
                  <a:t>u1</a:t>
                </a:r>
              </a:p>
            </p:txBody>
          </p:sp>
          <p:sp>
            <p:nvSpPr>
              <p:cNvPr id="90135" name="TextBox 97"/>
              <p:cNvSpPr txBox="1">
                <a:spLocks noChangeArrowheads="1"/>
              </p:cNvSpPr>
              <p:nvPr/>
            </p:nvSpPr>
            <p:spPr bwMode="auto">
              <a:xfrm>
                <a:off x="8618149" y="4152900"/>
                <a:ext cx="347371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/>
                  <a:t>r3</a:t>
                </a:r>
              </a:p>
            </p:txBody>
          </p:sp>
          <p:sp>
            <p:nvSpPr>
              <p:cNvPr id="90136" name="TextBox 98"/>
              <p:cNvSpPr txBox="1">
                <a:spLocks noChangeArrowheads="1"/>
              </p:cNvSpPr>
              <p:nvPr/>
            </p:nvSpPr>
            <p:spPr bwMode="auto">
              <a:xfrm>
                <a:off x="6599142" y="3886200"/>
                <a:ext cx="448385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/>
                  <a:t>y2:</a:t>
                </a:r>
              </a:p>
            </p:txBody>
          </p:sp>
          <p:pic>
            <p:nvPicPr>
              <p:cNvPr id="90137" name="Picture 99" descr="jazz-gillispy.png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8530377" y="3783925"/>
                <a:ext cx="541446" cy="3816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1" name="TextBox 100"/>
              <p:cNvSpPr txBox="1"/>
              <p:nvPr/>
            </p:nvSpPr>
            <p:spPr>
              <a:xfrm>
                <a:off x="6870700" y="5562715"/>
                <a:ext cx="2063750" cy="39999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tag assignments</a:t>
                </a:r>
              </a:p>
            </p:txBody>
          </p:sp>
          <p:pic>
            <p:nvPicPr>
              <p:cNvPr id="90139" name="Picture 13" descr="user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6942877" y="4591134"/>
                <a:ext cx="527899" cy="5278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90140" name="Straight Connector 102"/>
              <p:cNvCxnSpPr>
                <a:cxnSpLocks noChangeShapeType="1"/>
              </p:cNvCxnSpPr>
              <p:nvPr/>
            </p:nvCxnSpPr>
            <p:spPr bwMode="auto">
              <a:xfrm>
                <a:off x="7412973" y="4909448"/>
                <a:ext cx="1015804" cy="5452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sm"/>
                <a:tailEnd/>
              </a:ln>
            </p:spPr>
          </p:cxnSp>
          <p:grpSp>
            <p:nvGrpSpPr>
              <p:cNvPr id="90141" name="Group 23"/>
              <p:cNvGrpSpPr>
                <a:grpSpLocks noChangeAspect="1"/>
              </p:cNvGrpSpPr>
              <p:nvPr/>
            </p:nvGrpSpPr>
            <p:grpSpPr bwMode="auto">
              <a:xfrm rot="-2568728">
                <a:off x="7769679" y="4577269"/>
                <a:ext cx="177586" cy="243906"/>
                <a:chOff x="4966494" y="5514181"/>
                <a:chExt cx="533400" cy="732600"/>
              </a:xfrm>
            </p:grpSpPr>
            <p:sp>
              <p:nvSpPr>
                <p:cNvPr id="90147" name="Rectangle 21"/>
                <p:cNvSpPr>
                  <a:spLocks noChangeArrowheads="1"/>
                </p:cNvSpPr>
                <p:nvPr/>
              </p:nvSpPr>
              <p:spPr bwMode="auto">
                <a:xfrm>
                  <a:off x="4966494" y="5742781"/>
                  <a:ext cx="533400" cy="504000"/>
                </a:xfrm>
                <a:prstGeom prst="rect">
                  <a:avLst/>
                </a:prstGeom>
                <a:solidFill>
                  <a:schemeClr val="tx2"/>
                </a:solidFill>
                <a:ln w="12700">
                  <a:solidFill>
                    <a:schemeClr val="tx2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l" eaLnBrk="0" hangingPunct="0"/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90148" name="Isosceles Triangle 22"/>
                <p:cNvSpPr>
                  <a:spLocks noChangeArrowheads="1"/>
                </p:cNvSpPr>
                <p:nvPr/>
              </p:nvSpPr>
              <p:spPr bwMode="auto">
                <a:xfrm>
                  <a:off x="4966494" y="5514181"/>
                  <a:ext cx="533400" cy="216853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2"/>
                </a:solidFill>
                <a:ln w="12700">
                  <a:solidFill>
                    <a:schemeClr val="tx2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l" eaLnBrk="0" hangingPunct="0"/>
                  <a:endParaRPr lang="en-US">
                    <a:latin typeface="Arial" charset="0"/>
                  </a:endParaRPr>
                </a:p>
              </p:txBody>
            </p:sp>
          </p:grpSp>
          <p:sp>
            <p:nvSpPr>
              <p:cNvPr id="90142" name="TextBox 106"/>
              <p:cNvSpPr txBox="1">
                <a:spLocks noChangeArrowheads="1"/>
              </p:cNvSpPr>
              <p:nvPr/>
            </p:nvSpPr>
            <p:spPr bwMode="auto">
              <a:xfrm>
                <a:off x="7517164" y="4914900"/>
                <a:ext cx="814095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/>
                  <a:t>trumpet</a:t>
                </a:r>
              </a:p>
            </p:txBody>
          </p:sp>
          <p:sp>
            <p:nvSpPr>
              <p:cNvPr id="90143" name="TextBox 107"/>
              <p:cNvSpPr txBox="1">
                <a:spLocks noChangeArrowheads="1"/>
              </p:cNvSpPr>
              <p:nvPr/>
            </p:nvSpPr>
            <p:spPr bwMode="auto">
              <a:xfrm>
                <a:off x="7034318" y="5054600"/>
                <a:ext cx="382787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/>
                  <a:t>u2</a:t>
                </a:r>
              </a:p>
            </p:txBody>
          </p:sp>
          <p:sp>
            <p:nvSpPr>
              <p:cNvPr id="90144" name="TextBox 108"/>
              <p:cNvSpPr txBox="1">
                <a:spLocks noChangeArrowheads="1"/>
              </p:cNvSpPr>
              <p:nvPr/>
            </p:nvSpPr>
            <p:spPr bwMode="auto">
              <a:xfrm>
                <a:off x="8626826" y="5054600"/>
                <a:ext cx="347371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/>
                  <a:t>r3</a:t>
                </a:r>
              </a:p>
            </p:txBody>
          </p:sp>
          <p:sp>
            <p:nvSpPr>
              <p:cNvPr id="90145" name="TextBox 109"/>
              <p:cNvSpPr txBox="1">
                <a:spLocks noChangeArrowheads="1"/>
              </p:cNvSpPr>
              <p:nvPr/>
            </p:nvSpPr>
            <p:spPr bwMode="auto">
              <a:xfrm>
                <a:off x="6607819" y="4787900"/>
                <a:ext cx="448385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/>
                  <a:t>y3:</a:t>
                </a:r>
              </a:p>
            </p:txBody>
          </p:sp>
          <p:pic>
            <p:nvPicPr>
              <p:cNvPr id="90146" name="Picture 110" descr="jazz-gillispy.png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8539054" y="4685625"/>
                <a:ext cx="541446" cy="3816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cxnSp>
          <p:nvCxnSpPr>
            <p:cNvPr id="116" name="Straight Connector 115"/>
            <p:cNvCxnSpPr/>
            <p:nvPr/>
          </p:nvCxnSpPr>
          <p:spPr bwMode="auto">
            <a:xfrm rot="10800000">
              <a:off x="3340100" y="3137349"/>
              <a:ext cx="3149600" cy="660309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triangle" w="lg" len="med"/>
              <a:tailEnd type="none" w="med" len="med"/>
            </a:ln>
            <a:effectLst/>
          </p:spPr>
        </p:cxnSp>
      </p:grpSp>
      <p:sp>
        <p:nvSpPr>
          <p:cNvPr id="90119" name="TextBox 121"/>
          <p:cNvSpPr txBox="1">
            <a:spLocks noChangeArrowheads="1"/>
          </p:cNvSpPr>
          <p:nvPr/>
        </p:nvSpPr>
        <p:spPr bwMode="auto">
          <a:xfrm>
            <a:off x="-12700" y="5626100"/>
            <a:ext cx="93027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>
                <a:solidFill>
                  <a:srgbClr val="7F7F7F"/>
                </a:solidFill>
              </a:rPr>
              <a:t>A. Hotho, R. Jäschke, C. Schmitz, and G. Stumme. Information retrieval in folksonomies: Search and ranking. In Proc. ESWC, volume 4011 of LNCS, pages 411–426, Budva, Montenegro, 2006. Springer.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Title 1"/>
          <p:cNvSpPr>
            <a:spLocks noGrp="1"/>
          </p:cNvSpPr>
          <p:nvPr>
            <p:ph type="title"/>
          </p:nvPr>
        </p:nvSpPr>
        <p:spPr>
          <a:xfrm>
            <a:off x="574675" y="139700"/>
            <a:ext cx="7159625" cy="1244600"/>
          </a:xfrm>
        </p:spPr>
        <p:txBody>
          <a:bodyPr/>
          <a:lstStyle/>
          <a:p>
            <a:r>
              <a:rPr lang="en-US" smtClean="0"/>
              <a:t>Context in Folksonomies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303713"/>
            <a:ext cx="8382000" cy="2057400"/>
          </a:xfrm>
        </p:spPr>
        <p:txBody>
          <a:bodyPr/>
          <a:lstStyle/>
          <a:p>
            <a:pPr>
              <a:spcAft>
                <a:spcPts val="675"/>
              </a:spcAft>
            </a:pPr>
            <a:r>
              <a:rPr lang="en-US" b="1" smtClean="0"/>
              <a:t>Context folksonomy:</a:t>
            </a:r>
          </a:p>
          <a:p>
            <a:pPr>
              <a:buFontTx/>
              <a:buNone/>
            </a:pPr>
            <a:r>
              <a:rPr lang="en-US" smtClean="0"/>
              <a:t>	</a:t>
            </a:r>
            <a:r>
              <a:rPr lang="en-US" b="1" smtClean="0"/>
              <a:t>F</a:t>
            </a:r>
            <a:r>
              <a:rPr lang="en-US" b="1" baseline="-25000" smtClean="0"/>
              <a:t>c</a:t>
            </a:r>
            <a:r>
              <a:rPr lang="en-US" smtClean="0"/>
              <a:t> = (U, T, R, Y, </a:t>
            </a:r>
            <a:r>
              <a:rPr lang="en-US" b="1" smtClean="0">
                <a:solidFill>
                  <a:srgbClr val="0C68A3"/>
                </a:solidFill>
              </a:rPr>
              <a:t>C</a:t>
            </a:r>
            <a:r>
              <a:rPr lang="en-US" smtClean="0"/>
              <a:t>, </a:t>
            </a:r>
            <a:r>
              <a:rPr lang="en-US" b="1" smtClean="0">
                <a:solidFill>
                  <a:srgbClr val="008000"/>
                </a:solidFill>
              </a:rPr>
              <a:t>Z</a:t>
            </a:r>
            <a:r>
              <a:rPr lang="en-US" smtClean="0"/>
              <a:t>)</a:t>
            </a:r>
          </a:p>
          <a:p>
            <a:pPr lvl="1">
              <a:buFontTx/>
              <a:buChar char="-"/>
            </a:pPr>
            <a:r>
              <a:rPr lang="en-US" b="1" smtClean="0">
                <a:solidFill>
                  <a:srgbClr val="0C68A3"/>
                </a:solidFill>
              </a:rPr>
              <a:t>C</a:t>
            </a:r>
            <a:r>
              <a:rPr lang="en-US" smtClean="0"/>
              <a:t> is the actual context information</a:t>
            </a:r>
          </a:p>
          <a:p>
            <a:pPr lvl="1">
              <a:buFontTx/>
              <a:buChar char="-"/>
            </a:pPr>
            <a:r>
              <a:rPr lang="en-US" b="1" smtClean="0">
                <a:solidFill>
                  <a:srgbClr val="008000"/>
                </a:solidFill>
              </a:rPr>
              <a:t>Z</a:t>
            </a:r>
            <a:r>
              <a:rPr lang="en-US" smtClean="0"/>
              <a:t>   Y x </a:t>
            </a:r>
            <a:r>
              <a:rPr lang="en-US" b="1" smtClean="0">
                <a:solidFill>
                  <a:srgbClr val="0C68A3"/>
                </a:solidFill>
              </a:rPr>
              <a:t>C</a:t>
            </a:r>
            <a:r>
              <a:rPr lang="en-US" smtClean="0"/>
              <a:t> is the set of context assignments</a:t>
            </a:r>
          </a:p>
          <a:p>
            <a:endParaRPr lang="en-US" smtClean="0"/>
          </a:p>
        </p:txBody>
      </p:sp>
      <p:grpSp>
        <p:nvGrpSpPr>
          <p:cNvPr id="91141" name="Group 6"/>
          <p:cNvGrpSpPr>
            <a:grpSpLocks/>
          </p:cNvGrpSpPr>
          <p:nvPr/>
        </p:nvGrpSpPr>
        <p:grpSpPr bwMode="auto">
          <a:xfrm>
            <a:off x="2600325" y="2289175"/>
            <a:ext cx="3729038" cy="1917700"/>
            <a:chOff x="577423" y="5214010"/>
            <a:chExt cx="6629401" cy="3339413"/>
          </a:xfrm>
        </p:grpSpPr>
        <p:sp>
          <p:nvSpPr>
            <p:cNvPr id="91192" name="Rectangle 7"/>
            <p:cNvSpPr>
              <a:spLocks noChangeArrowheads="1"/>
            </p:cNvSpPr>
            <p:nvPr/>
          </p:nvSpPr>
          <p:spPr bwMode="auto">
            <a:xfrm>
              <a:off x="700499" y="5214010"/>
              <a:ext cx="6412469" cy="2696245"/>
            </a:xfrm>
            <a:prstGeom prst="rect">
              <a:avLst/>
            </a:prstGeom>
            <a:solidFill>
              <a:schemeClr val="bg1"/>
            </a:solidFill>
            <a:ln w="635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l" defTabSz="517525" eaLnBrk="0" hangingPunct="0"/>
              <a:endParaRPr lang="en-US" sz="1400">
                <a:latin typeface="Arial" charset="0"/>
              </a:endParaRPr>
            </a:p>
          </p:txBody>
        </p:sp>
        <p:sp>
          <p:nvSpPr>
            <p:cNvPr id="91193" name="Text Box 9"/>
            <p:cNvSpPr txBox="1">
              <a:spLocks noChangeArrowheads="1"/>
            </p:cNvSpPr>
            <p:nvPr/>
          </p:nvSpPr>
          <p:spPr bwMode="auto">
            <a:xfrm>
              <a:off x="653622" y="7214850"/>
              <a:ext cx="1589325" cy="643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tx2"/>
                  </a:solidFill>
                </a:rPr>
                <a:t>user</a:t>
              </a:r>
            </a:p>
          </p:txBody>
        </p:sp>
        <p:sp>
          <p:nvSpPr>
            <p:cNvPr id="91194" name="Text Box 9"/>
            <p:cNvSpPr txBox="1">
              <a:spLocks noChangeArrowheads="1"/>
            </p:cNvSpPr>
            <p:nvPr/>
          </p:nvSpPr>
          <p:spPr bwMode="auto">
            <a:xfrm>
              <a:off x="2906961" y="6594157"/>
              <a:ext cx="1589325" cy="643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rgbClr val="000000"/>
                  </a:solidFill>
                </a:rPr>
                <a:t>tag</a:t>
              </a:r>
            </a:p>
          </p:txBody>
        </p:sp>
        <p:sp>
          <p:nvSpPr>
            <p:cNvPr id="91195" name="Text Box 9"/>
            <p:cNvSpPr txBox="1">
              <a:spLocks noChangeArrowheads="1"/>
            </p:cNvSpPr>
            <p:nvPr/>
          </p:nvSpPr>
          <p:spPr bwMode="auto">
            <a:xfrm>
              <a:off x="5073224" y="7217664"/>
              <a:ext cx="2133600" cy="643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rgbClr val="000000"/>
                  </a:solidFill>
                </a:rPr>
                <a:t>resource</a:t>
              </a:r>
            </a:p>
          </p:txBody>
        </p:sp>
        <p:pic>
          <p:nvPicPr>
            <p:cNvPr id="91196" name="Picture 13" descr="user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77423" y="5392470"/>
              <a:ext cx="1825193" cy="1825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91197" name="Group 62"/>
            <p:cNvGrpSpPr>
              <a:grpSpLocks noChangeAspect="1"/>
            </p:cNvGrpSpPr>
            <p:nvPr/>
          </p:nvGrpSpPr>
          <p:grpSpPr bwMode="auto">
            <a:xfrm rot="-2568728">
              <a:off x="3454801" y="5627383"/>
              <a:ext cx="402345" cy="552600"/>
              <a:chOff x="4966494" y="5514181"/>
              <a:chExt cx="533400" cy="732600"/>
            </a:xfrm>
          </p:grpSpPr>
          <p:sp>
            <p:nvSpPr>
              <p:cNvPr id="91201" name="Rectangle 16"/>
              <p:cNvSpPr>
                <a:spLocks noChangeArrowheads="1"/>
              </p:cNvSpPr>
              <p:nvPr/>
            </p:nvSpPr>
            <p:spPr bwMode="auto">
              <a:xfrm>
                <a:off x="4966494" y="5742781"/>
                <a:ext cx="533400" cy="504000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l" defTabSz="517525" eaLnBrk="0" hangingPunct="0"/>
                <a:endParaRPr lang="en-US" sz="1400">
                  <a:latin typeface="Arial" charset="0"/>
                </a:endParaRPr>
              </a:p>
            </p:txBody>
          </p:sp>
          <p:sp>
            <p:nvSpPr>
              <p:cNvPr id="91202" name="Isosceles Triangle 17"/>
              <p:cNvSpPr>
                <a:spLocks noChangeArrowheads="1"/>
              </p:cNvSpPr>
              <p:nvPr/>
            </p:nvSpPr>
            <p:spPr bwMode="auto">
              <a:xfrm>
                <a:off x="4966494" y="5514181"/>
                <a:ext cx="533400" cy="216853"/>
              </a:xfrm>
              <a:prstGeom prst="triangle">
                <a:avLst>
                  <a:gd name="adj" fmla="val 50000"/>
                </a:avLst>
              </a:prstGeom>
              <a:solidFill>
                <a:schemeClr val="tx2"/>
              </a:solidFill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l" defTabSz="517525" eaLnBrk="0" hangingPunct="0"/>
                <a:endParaRPr lang="en-US" sz="1400">
                  <a:latin typeface="Arial" charset="0"/>
                </a:endParaRPr>
              </a:p>
            </p:txBody>
          </p:sp>
        </p:grpSp>
        <p:cxnSp>
          <p:nvCxnSpPr>
            <p:cNvPr id="91198" name="Straight Connector 13"/>
            <p:cNvCxnSpPr>
              <a:cxnSpLocks noChangeShapeType="1"/>
            </p:cNvCxnSpPr>
            <p:nvPr/>
          </p:nvCxnSpPr>
          <p:spPr bwMode="auto">
            <a:xfrm>
              <a:off x="2137636" y="6517957"/>
              <a:ext cx="3311356" cy="1588"/>
            </a:xfrm>
            <a:prstGeom prst="line">
              <a:avLst/>
            </a:prstGeom>
            <a:noFill/>
            <a:ln w="63500">
              <a:solidFill>
                <a:srgbClr val="000000"/>
              </a:solidFill>
              <a:round/>
              <a:headEnd type="none" w="sm" len="sm"/>
              <a:tailEnd/>
            </a:ln>
          </p:spPr>
        </p:cxnSp>
        <p:sp>
          <p:nvSpPr>
            <p:cNvPr id="91199" name="Rectangle 14"/>
            <p:cNvSpPr>
              <a:spLocks noChangeArrowheads="1"/>
            </p:cNvSpPr>
            <p:nvPr/>
          </p:nvSpPr>
          <p:spPr bwMode="auto">
            <a:xfrm>
              <a:off x="5810332" y="6115329"/>
              <a:ext cx="659381" cy="783628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l" defTabSz="517525" eaLnBrk="0" hangingPunct="0"/>
              <a:endParaRPr lang="en-US" sz="1400">
                <a:latin typeface="Arial" charset="0"/>
              </a:endParaRPr>
            </a:p>
          </p:txBody>
        </p:sp>
        <p:sp>
          <p:nvSpPr>
            <p:cNvPr id="91200" name="Text Box 9"/>
            <p:cNvSpPr txBox="1">
              <a:spLocks noChangeArrowheads="1"/>
            </p:cNvSpPr>
            <p:nvPr/>
          </p:nvSpPr>
          <p:spPr bwMode="auto">
            <a:xfrm>
              <a:off x="1422003" y="7910255"/>
              <a:ext cx="4763443" cy="643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rgbClr val="000000"/>
                  </a:solidFill>
                </a:rPr>
                <a:t>tag assignment</a:t>
              </a:r>
            </a:p>
          </p:txBody>
        </p:sp>
      </p:grpSp>
      <p:grpSp>
        <p:nvGrpSpPr>
          <p:cNvPr id="5" name="Group 96"/>
          <p:cNvGrpSpPr>
            <a:grpSpLocks/>
          </p:cNvGrpSpPr>
          <p:nvPr/>
        </p:nvGrpSpPr>
        <p:grpSpPr bwMode="auto">
          <a:xfrm>
            <a:off x="965200" y="935038"/>
            <a:ext cx="2749550" cy="2268537"/>
            <a:chOff x="1717180" y="1627981"/>
            <a:chExt cx="4887614" cy="3950427"/>
          </a:xfrm>
        </p:grpSpPr>
        <p:cxnSp>
          <p:nvCxnSpPr>
            <p:cNvPr id="91183" name="Straight Connector 28"/>
            <p:cNvCxnSpPr>
              <a:cxnSpLocks noChangeShapeType="1"/>
            </p:cNvCxnSpPr>
            <p:nvPr/>
          </p:nvCxnSpPr>
          <p:spPr bwMode="auto">
            <a:xfrm rot="-5400000">
              <a:off x="5142788" y="3851987"/>
              <a:ext cx="792000" cy="1588"/>
            </a:xfrm>
            <a:prstGeom prst="line">
              <a:avLst/>
            </a:prstGeom>
            <a:noFill/>
            <a:ln w="63500">
              <a:solidFill>
                <a:srgbClr val="646464"/>
              </a:solidFill>
              <a:round/>
              <a:headEnd type="none" w="sm" len="sm"/>
              <a:tailEnd type="none" w="sm" len="sm"/>
            </a:ln>
          </p:spPr>
        </p:cxnSp>
        <p:sp>
          <p:nvSpPr>
            <p:cNvPr id="91184" name="Rectangle 29"/>
            <p:cNvSpPr>
              <a:spLocks noChangeArrowheads="1"/>
            </p:cNvSpPr>
            <p:nvPr/>
          </p:nvSpPr>
          <p:spPr bwMode="auto">
            <a:xfrm>
              <a:off x="4777345" y="2694781"/>
              <a:ext cx="1827449" cy="853340"/>
            </a:xfrm>
            <a:prstGeom prst="rect">
              <a:avLst/>
            </a:prstGeom>
            <a:solidFill>
              <a:schemeClr val="bg1"/>
            </a:solidFill>
            <a:ln w="63500">
              <a:solidFill>
                <a:srgbClr val="646464"/>
              </a:solidFill>
              <a:round/>
              <a:headEnd type="none" w="sm" len="sm"/>
              <a:tailEnd type="none" w="sm" len="sm"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pPr defTabSz="517525" eaLnBrk="0" hangingPunct="0"/>
              <a:r>
                <a:rPr lang="en-US" sz="1800">
                  <a:solidFill>
                    <a:srgbClr val="595959"/>
                  </a:solidFill>
                  <a:latin typeface="Arial" charset="0"/>
                </a:rPr>
                <a:t>context</a:t>
              </a:r>
            </a:p>
          </p:txBody>
        </p:sp>
        <p:grpSp>
          <p:nvGrpSpPr>
            <p:cNvPr id="91185" name="Group 69"/>
            <p:cNvGrpSpPr>
              <a:grpSpLocks/>
            </p:cNvGrpSpPr>
            <p:nvPr/>
          </p:nvGrpSpPr>
          <p:grpSpPr bwMode="auto">
            <a:xfrm>
              <a:off x="1717180" y="1627981"/>
              <a:ext cx="2602408" cy="3950427"/>
              <a:chOff x="573386" y="2325081"/>
              <a:chExt cx="2602408" cy="3950427"/>
            </a:xfrm>
          </p:grpSpPr>
          <p:pic>
            <p:nvPicPr>
              <p:cNvPr id="91186" name="Picture 13" descr="user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812800" y="3042429"/>
                <a:ext cx="1825193" cy="18251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1187" name="Picture 13" descr="user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281229" y="3194829"/>
                <a:ext cx="894565" cy="8945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1188" name="Picture 13" descr="user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115893" y="2325081"/>
                <a:ext cx="869748" cy="8697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1189" name="TextBox 55"/>
              <p:cNvSpPr txBox="1">
                <a:spLocks noChangeArrowheads="1"/>
              </p:cNvSpPr>
              <p:nvPr/>
            </p:nvSpPr>
            <p:spPr bwMode="auto">
              <a:xfrm>
                <a:off x="573386" y="4828381"/>
                <a:ext cx="2575423" cy="1447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>
                    <a:solidFill>
                      <a:srgbClr val="404040"/>
                    </a:solidFill>
                  </a:rPr>
                  <a:t>User X</a:t>
                </a:r>
              </a:p>
              <a:p>
                <a:r>
                  <a:rPr lang="en-US" sz="1600">
                    <a:solidFill>
                      <a:srgbClr val="404040"/>
                    </a:solidFill>
                  </a:rPr>
                  <a:t>Age: 30 years</a:t>
                </a:r>
              </a:p>
              <a:p>
                <a:r>
                  <a:rPr lang="en-US" sz="1600">
                    <a:solidFill>
                      <a:srgbClr val="404040"/>
                    </a:solidFill>
                  </a:rPr>
                  <a:t>Education: …</a:t>
                </a:r>
              </a:p>
            </p:txBody>
          </p:sp>
          <p:cxnSp>
            <p:nvCxnSpPr>
              <p:cNvPr id="91190" name="Straight Connector 56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1901130" y="3432525"/>
                <a:ext cx="760198" cy="344470"/>
              </a:xfrm>
              <a:prstGeom prst="line">
                <a:avLst/>
              </a:prstGeom>
              <a:noFill/>
              <a:ln w="38100">
                <a:solidFill>
                  <a:srgbClr val="646464"/>
                </a:solidFill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91191" name="Straight Connector 61"/>
              <p:cNvCxnSpPr>
                <a:cxnSpLocks noChangeShapeType="1"/>
              </p:cNvCxnSpPr>
              <p:nvPr/>
            </p:nvCxnSpPr>
            <p:spPr bwMode="auto">
              <a:xfrm flipV="1">
                <a:off x="2185194" y="3867781"/>
                <a:ext cx="376599" cy="269478"/>
              </a:xfrm>
              <a:prstGeom prst="line">
                <a:avLst/>
              </a:prstGeom>
              <a:noFill/>
              <a:ln w="38100">
                <a:solidFill>
                  <a:srgbClr val="646464"/>
                </a:solidFill>
                <a:round/>
                <a:headEnd type="none" w="sm" len="sm"/>
                <a:tailEnd type="none" w="sm" len="sm"/>
              </a:ln>
            </p:spPr>
          </p:cxnSp>
        </p:grpSp>
      </p:grpSp>
      <p:grpSp>
        <p:nvGrpSpPr>
          <p:cNvPr id="7" name="Group 97"/>
          <p:cNvGrpSpPr>
            <a:grpSpLocks/>
          </p:cNvGrpSpPr>
          <p:nvPr/>
        </p:nvGrpSpPr>
        <p:grpSpPr bwMode="auto">
          <a:xfrm>
            <a:off x="3570288" y="647700"/>
            <a:ext cx="2613025" cy="1960563"/>
            <a:chOff x="6348032" y="1128573"/>
            <a:chExt cx="4646247" cy="3412405"/>
          </a:xfrm>
        </p:grpSpPr>
        <p:sp>
          <p:nvSpPr>
            <p:cNvPr id="91177" name="Rectangle 25"/>
            <p:cNvSpPr>
              <a:spLocks noChangeArrowheads="1"/>
            </p:cNvSpPr>
            <p:nvPr/>
          </p:nvSpPr>
          <p:spPr bwMode="auto">
            <a:xfrm>
              <a:off x="7061994" y="2694781"/>
              <a:ext cx="1827449" cy="853340"/>
            </a:xfrm>
            <a:prstGeom prst="rect">
              <a:avLst/>
            </a:prstGeom>
            <a:solidFill>
              <a:schemeClr val="bg1"/>
            </a:solidFill>
            <a:ln w="63500">
              <a:solidFill>
                <a:srgbClr val="646464"/>
              </a:solidFill>
              <a:round/>
              <a:headEnd type="none" w="sm" len="sm"/>
              <a:tailEnd type="none" w="sm" len="sm"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pPr defTabSz="517525" eaLnBrk="0" hangingPunct="0"/>
              <a:r>
                <a:rPr lang="en-US" sz="1800">
                  <a:solidFill>
                    <a:srgbClr val="595959"/>
                  </a:solidFill>
                  <a:latin typeface="Arial" charset="0"/>
                </a:rPr>
                <a:t>context</a:t>
              </a:r>
            </a:p>
          </p:txBody>
        </p:sp>
        <p:cxnSp>
          <p:nvCxnSpPr>
            <p:cNvPr id="91178" name="Straight Connector 30"/>
            <p:cNvCxnSpPr>
              <a:cxnSpLocks noChangeShapeType="1"/>
            </p:cNvCxnSpPr>
            <p:nvPr/>
          </p:nvCxnSpPr>
          <p:spPr bwMode="auto">
            <a:xfrm rot="-5400000">
              <a:off x="7395402" y="4036186"/>
              <a:ext cx="1007997" cy="1588"/>
            </a:xfrm>
            <a:prstGeom prst="line">
              <a:avLst/>
            </a:prstGeom>
            <a:noFill/>
            <a:ln w="63500">
              <a:solidFill>
                <a:srgbClr val="646464"/>
              </a:solidFill>
              <a:round/>
              <a:headEnd type="none" w="sm" len="sm"/>
              <a:tailEnd type="none" w="sm" len="sm"/>
            </a:ln>
          </p:spPr>
        </p:cxnSp>
        <p:grpSp>
          <p:nvGrpSpPr>
            <p:cNvPr id="91179" name="Group 68"/>
            <p:cNvGrpSpPr>
              <a:grpSpLocks/>
            </p:cNvGrpSpPr>
            <p:nvPr/>
          </p:nvGrpSpPr>
          <p:grpSpPr bwMode="auto">
            <a:xfrm>
              <a:off x="6348032" y="1128573"/>
              <a:ext cx="4646247" cy="1607919"/>
              <a:chOff x="-251230" y="5785433"/>
              <a:chExt cx="4646247" cy="1607919"/>
            </a:xfrm>
          </p:grpSpPr>
          <p:sp>
            <p:nvSpPr>
              <p:cNvPr id="91180" name="TextBox 64"/>
              <p:cNvSpPr txBox="1">
                <a:spLocks noChangeArrowheads="1"/>
              </p:cNvSpPr>
              <p:nvPr/>
            </p:nvSpPr>
            <p:spPr bwMode="auto">
              <a:xfrm>
                <a:off x="702369" y="6297108"/>
                <a:ext cx="3692648" cy="10183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 i="1">
                    <a:solidFill>
                      <a:srgbClr val="404040"/>
                    </a:solidFill>
                  </a:rPr>
                  <a:t>Jazz (noun) is a </a:t>
                </a:r>
              </a:p>
              <a:p>
                <a:r>
                  <a:rPr lang="en-US" sz="1600" i="1">
                    <a:solidFill>
                      <a:srgbClr val="404040"/>
                    </a:solidFill>
                  </a:rPr>
                  <a:t>style of music that…</a:t>
                </a:r>
              </a:p>
            </p:txBody>
          </p:sp>
          <p:sp>
            <p:nvSpPr>
              <p:cNvPr id="91181" name="TextBox 65"/>
              <p:cNvSpPr txBox="1">
                <a:spLocks noChangeArrowheads="1"/>
              </p:cNvSpPr>
              <p:nvPr/>
            </p:nvSpPr>
            <p:spPr bwMode="auto">
              <a:xfrm>
                <a:off x="-251230" y="5785433"/>
                <a:ext cx="1368177" cy="16079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>
                    <a:solidFill>
                      <a:srgbClr val="404040"/>
                    </a:solidFill>
                  </a:rPr>
                  <a:t>music </a:t>
                </a:r>
              </a:p>
              <a:p>
                <a:endParaRPr lang="en-US" sz="1800">
                  <a:solidFill>
                    <a:srgbClr val="404040"/>
                  </a:solidFill>
                </a:endParaRPr>
              </a:p>
              <a:p>
                <a:r>
                  <a:rPr lang="en-US" sz="1800">
                    <a:solidFill>
                      <a:srgbClr val="404040"/>
                    </a:solidFill>
                  </a:rPr>
                  <a:t>jazz</a:t>
                </a:r>
              </a:p>
            </p:txBody>
          </p:sp>
          <p:cxnSp>
            <p:nvCxnSpPr>
              <p:cNvPr id="91182" name="Straight Connector 66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159188" y="6701987"/>
                <a:ext cx="396000" cy="1588"/>
              </a:xfrm>
              <a:prstGeom prst="line">
                <a:avLst/>
              </a:prstGeom>
              <a:noFill/>
              <a:ln w="38100">
                <a:solidFill>
                  <a:srgbClr val="646464"/>
                </a:solidFill>
                <a:round/>
                <a:headEnd type="none" w="sm" len="sm"/>
                <a:tailEnd type="triangle" w="lg" len="med"/>
              </a:ln>
            </p:spPr>
          </p:cxnSp>
        </p:grpSp>
      </p:grpSp>
      <p:grpSp>
        <p:nvGrpSpPr>
          <p:cNvPr id="9" name="Group 98"/>
          <p:cNvGrpSpPr>
            <a:grpSpLocks/>
          </p:cNvGrpSpPr>
          <p:nvPr/>
        </p:nvGrpSpPr>
        <p:grpSpPr bwMode="auto">
          <a:xfrm>
            <a:off x="5257800" y="147638"/>
            <a:ext cx="3921125" cy="2627312"/>
            <a:chOff x="9347994" y="256381"/>
            <a:chExt cx="6971723" cy="4576800"/>
          </a:xfrm>
        </p:grpSpPr>
        <p:sp>
          <p:nvSpPr>
            <p:cNvPr id="91160" name="Rectangle 26"/>
            <p:cNvSpPr>
              <a:spLocks noChangeArrowheads="1"/>
            </p:cNvSpPr>
            <p:nvPr/>
          </p:nvSpPr>
          <p:spPr bwMode="auto">
            <a:xfrm>
              <a:off x="9347994" y="2694781"/>
              <a:ext cx="1827449" cy="853340"/>
            </a:xfrm>
            <a:prstGeom prst="rect">
              <a:avLst/>
            </a:prstGeom>
            <a:solidFill>
              <a:schemeClr val="bg1"/>
            </a:solidFill>
            <a:ln w="63500">
              <a:solidFill>
                <a:srgbClr val="646464"/>
              </a:solidFill>
              <a:round/>
              <a:headEnd type="none" w="sm" len="sm"/>
              <a:tailEnd type="none" w="sm" len="sm"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pPr defTabSz="517525" eaLnBrk="0" hangingPunct="0"/>
              <a:r>
                <a:rPr lang="en-US" sz="1800">
                  <a:solidFill>
                    <a:srgbClr val="595959"/>
                  </a:solidFill>
                  <a:latin typeface="Arial" charset="0"/>
                </a:rPr>
                <a:t>context</a:t>
              </a:r>
            </a:p>
          </p:txBody>
        </p:sp>
        <p:cxnSp>
          <p:nvCxnSpPr>
            <p:cNvPr id="91161" name="Straight Connector 31"/>
            <p:cNvCxnSpPr>
              <a:cxnSpLocks noChangeShapeType="1"/>
            </p:cNvCxnSpPr>
            <p:nvPr/>
          </p:nvCxnSpPr>
          <p:spPr bwMode="auto">
            <a:xfrm rot="-5400000">
              <a:off x="9537400" y="4184387"/>
              <a:ext cx="1296000" cy="1588"/>
            </a:xfrm>
            <a:prstGeom prst="line">
              <a:avLst/>
            </a:prstGeom>
            <a:noFill/>
            <a:ln w="63500">
              <a:solidFill>
                <a:srgbClr val="646464"/>
              </a:solidFill>
              <a:round/>
              <a:headEnd type="none" w="sm" len="sm"/>
              <a:tailEnd type="none" w="sm" len="sm"/>
            </a:ln>
          </p:spPr>
        </p:cxnSp>
        <p:grpSp>
          <p:nvGrpSpPr>
            <p:cNvPr id="91162" name="Group 88"/>
            <p:cNvGrpSpPr>
              <a:grpSpLocks/>
            </p:cNvGrpSpPr>
            <p:nvPr/>
          </p:nvGrpSpPr>
          <p:grpSpPr bwMode="auto">
            <a:xfrm>
              <a:off x="11332744" y="256381"/>
              <a:ext cx="4986973" cy="3657600"/>
              <a:chOff x="11332744" y="256381"/>
              <a:chExt cx="4986973" cy="3657600"/>
            </a:xfrm>
          </p:grpSpPr>
          <p:pic>
            <p:nvPicPr>
              <p:cNvPr id="91163" name="Picture 4" descr="baker1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1332744" y="2018893"/>
                <a:ext cx="1793096" cy="18950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1164" name="TextBox 71"/>
              <p:cNvSpPr txBox="1">
                <a:spLocks noChangeArrowheads="1"/>
              </p:cNvSpPr>
              <p:nvPr/>
            </p:nvSpPr>
            <p:spPr bwMode="auto">
              <a:xfrm>
                <a:off x="13105280" y="2332654"/>
                <a:ext cx="3214437" cy="12863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>
                    <a:solidFill>
                      <a:srgbClr val="404040"/>
                    </a:solidFill>
                  </a:rPr>
                  <a:t>Resource Y</a:t>
                </a:r>
              </a:p>
              <a:p>
                <a:r>
                  <a:rPr lang="en-US" sz="1400">
                    <a:solidFill>
                      <a:srgbClr val="404040"/>
                    </a:solidFill>
                  </a:rPr>
                  <a:t>created: 1979-12-06</a:t>
                </a:r>
              </a:p>
              <a:p>
                <a:r>
                  <a:rPr lang="en-US" sz="1400">
                    <a:solidFill>
                      <a:srgbClr val="404040"/>
                    </a:solidFill>
                  </a:rPr>
                  <a:t>creator: …</a:t>
                </a:r>
              </a:p>
            </p:txBody>
          </p:sp>
          <p:grpSp>
            <p:nvGrpSpPr>
              <p:cNvPr id="91165" name="Group 76"/>
              <p:cNvGrpSpPr>
                <a:grpSpLocks/>
              </p:cNvGrpSpPr>
              <p:nvPr/>
            </p:nvGrpSpPr>
            <p:grpSpPr bwMode="auto">
              <a:xfrm>
                <a:off x="12463463" y="256381"/>
                <a:ext cx="720000" cy="853340"/>
                <a:chOff x="13651589" y="698441"/>
                <a:chExt cx="720000" cy="853340"/>
              </a:xfrm>
            </p:grpSpPr>
            <p:sp>
              <p:nvSpPr>
                <p:cNvPr id="73" name="Rectangle 72"/>
                <p:cNvSpPr/>
                <p:nvPr/>
              </p:nvSpPr>
              <p:spPr bwMode="auto">
                <a:xfrm>
                  <a:off x="13652227" y="698441"/>
                  <a:ext cx="719753" cy="854519"/>
                </a:xfrm>
                <a:prstGeom prst="rect">
                  <a:avLst/>
                </a:prstGeom>
                <a:solidFill>
                  <a:schemeClr val="bg1"/>
                </a:solidFill>
                <a:ln w="38100" cap="flat" cmpd="sng" algn="ctr">
                  <a:solidFill>
                    <a:srgbClr val="646464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defTabSz="518831" eaLnBrk="0" hangingPunct="0">
                    <a:defRPr/>
                  </a:pPr>
                  <a:endParaRPr lang="en-US" sz="1800" dirty="0">
                    <a:solidFill>
                      <a:schemeClr val="bg2">
                        <a:lumMod val="50000"/>
                      </a:schemeClr>
                    </a:solidFill>
                    <a:latin typeface="Arial" charset="0"/>
                  </a:endParaRPr>
                </a:p>
              </p:txBody>
            </p:sp>
            <p:cxnSp>
              <p:nvCxnSpPr>
                <p:cNvPr id="91174" name="Straight Connector 73"/>
                <p:cNvCxnSpPr>
                  <a:cxnSpLocks noChangeShapeType="1"/>
                </p:cNvCxnSpPr>
                <p:nvPr/>
              </p:nvCxnSpPr>
              <p:spPr bwMode="auto">
                <a:xfrm>
                  <a:off x="13767594" y="940593"/>
                  <a:ext cx="540000" cy="1588"/>
                </a:xfrm>
                <a:prstGeom prst="line">
                  <a:avLst/>
                </a:prstGeom>
                <a:noFill/>
                <a:ln w="38100">
                  <a:solidFill>
                    <a:srgbClr val="646464"/>
                  </a:solidFill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91175" name="Straight Connector 74"/>
                <p:cNvCxnSpPr>
                  <a:cxnSpLocks noChangeShapeType="1"/>
                </p:cNvCxnSpPr>
                <p:nvPr/>
              </p:nvCxnSpPr>
              <p:spPr bwMode="auto">
                <a:xfrm>
                  <a:off x="13767594" y="1092993"/>
                  <a:ext cx="540000" cy="1588"/>
                </a:xfrm>
                <a:prstGeom prst="line">
                  <a:avLst/>
                </a:prstGeom>
                <a:noFill/>
                <a:ln w="38100">
                  <a:solidFill>
                    <a:srgbClr val="646464"/>
                  </a:solidFill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91176" name="Straight Connector 75"/>
                <p:cNvCxnSpPr>
                  <a:cxnSpLocks noChangeShapeType="1"/>
                </p:cNvCxnSpPr>
                <p:nvPr/>
              </p:nvCxnSpPr>
              <p:spPr bwMode="auto">
                <a:xfrm>
                  <a:off x="13767594" y="1245393"/>
                  <a:ext cx="540000" cy="1588"/>
                </a:xfrm>
                <a:prstGeom prst="line">
                  <a:avLst/>
                </a:prstGeom>
                <a:noFill/>
                <a:ln w="38100">
                  <a:solidFill>
                    <a:srgbClr val="646464"/>
                  </a:solidFill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91166" name="Group 77"/>
              <p:cNvGrpSpPr>
                <a:grpSpLocks/>
              </p:cNvGrpSpPr>
              <p:nvPr/>
            </p:nvGrpSpPr>
            <p:grpSpPr bwMode="auto">
              <a:xfrm>
                <a:off x="13885794" y="698441"/>
                <a:ext cx="720000" cy="853340"/>
                <a:chOff x="13651589" y="698441"/>
                <a:chExt cx="720000" cy="853340"/>
              </a:xfrm>
            </p:grpSpPr>
            <p:sp>
              <p:nvSpPr>
                <p:cNvPr id="79" name="Rectangle 78"/>
                <p:cNvSpPr/>
                <p:nvPr/>
              </p:nvSpPr>
              <p:spPr bwMode="auto">
                <a:xfrm>
                  <a:off x="13652466" y="698850"/>
                  <a:ext cx="719753" cy="860050"/>
                </a:xfrm>
                <a:prstGeom prst="rect">
                  <a:avLst/>
                </a:prstGeom>
                <a:solidFill>
                  <a:schemeClr val="bg1"/>
                </a:solidFill>
                <a:ln w="38100" cap="flat" cmpd="sng" algn="ctr">
                  <a:solidFill>
                    <a:srgbClr val="646464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defTabSz="518831" eaLnBrk="0" hangingPunct="0">
                    <a:defRPr/>
                  </a:pPr>
                  <a:endParaRPr lang="en-US" sz="1800" dirty="0">
                    <a:solidFill>
                      <a:schemeClr val="bg2">
                        <a:lumMod val="50000"/>
                      </a:schemeClr>
                    </a:solidFill>
                    <a:latin typeface="Arial" charset="0"/>
                  </a:endParaRPr>
                </a:p>
              </p:txBody>
            </p:sp>
            <p:cxnSp>
              <p:nvCxnSpPr>
                <p:cNvPr id="91170" name="Straight Connector 79"/>
                <p:cNvCxnSpPr>
                  <a:cxnSpLocks noChangeShapeType="1"/>
                </p:cNvCxnSpPr>
                <p:nvPr/>
              </p:nvCxnSpPr>
              <p:spPr bwMode="auto">
                <a:xfrm>
                  <a:off x="13767594" y="940593"/>
                  <a:ext cx="540000" cy="1588"/>
                </a:xfrm>
                <a:prstGeom prst="line">
                  <a:avLst/>
                </a:prstGeom>
                <a:noFill/>
                <a:ln w="38100">
                  <a:solidFill>
                    <a:srgbClr val="646464"/>
                  </a:solidFill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91171" name="Straight Connector 80"/>
                <p:cNvCxnSpPr>
                  <a:cxnSpLocks noChangeShapeType="1"/>
                </p:cNvCxnSpPr>
                <p:nvPr/>
              </p:nvCxnSpPr>
              <p:spPr bwMode="auto">
                <a:xfrm>
                  <a:off x="13767594" y="1092993"/>
                  <a:ext cx="540000" cy="1588"/>
                </a:xfrm>
                <a:prstGeom prst="line">
                  <a:avLst/>
                </a:prstGeom>
                <a:noFill/>
                <a:ln w="38100">
                  <a:solidFill>
                    <a:srgbClr val="646464"/>
                  </a:solidFill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91172" name="Straight Connector 81"/>
                <p:cNvCxnSpPr>
                  <a:cxnSpLocks noChangeShapeType="1"/>
                </p:cNvCxnSpPr>
                <p:nvPr/>
              </p:nvCxnSpPr>
              <p:spPr bwMode="auto">
                <a:xfrm>
                  <a:off x="13767594" y="1245393"/>
                  <a:ext cx="540000" cy="1588"/>
                </a:xfrm>
                <a:prstGeom prst="line">
                  <a:avLst/>
                </a:prstGeom>
                <a:noFill/>
                <a:ln w="38100">
                  <a:solidFill>
                    <a:srgbClr val="646464"/>
                  </a:solidFill>
                  <a:round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91167" name="Straight Connector 82"/>
              <p:cNvCxnSpPr>
                <a:cxnSpLocks noChangeShapeType="1"/>
              </p:cNvCxnSpPr>
              <p:nvPr/>
            </p:nvCxnSpPr>
            <p:spPr bwMode="auto">
              <a:xfrm rot="5400000">
                <a:off x="12256714" y="1377532"/>
                <a:ext cx="773501" cy="359999"/>
              </a:xfrm>
              <a:prstGeom prst="line">
                <a:avLst/>
              </a:prstGeom>
              <a:noFill/>
              <a:ln w="38100">
                <a:solidFill>
                  <a:srgbClr val="646464"/>
                </a:solidFill>
                <a:round/>
                <a:headEnd type="none" w="sm" len="sm"/>
                <a:tailEnd type="triangle" w="lg" len="med"/>
              </a:ln>
            </p:spPr>
          </p:cxnSp>
          <p:cxnSp>
            <p:nvCxnSpPr>
              <p:cNvPr id="91168" name="Straight Connector 85"/>
              <p:cNvCxnSpPr>
                <a:cxnSpLocks noChangeShapeType="1"/>
              </p:cNvCxnSpPr>
              <p:nvPr/>
            </p:nvCxnSpPr>
            <p:spPr bwMode="auto">
              <a:xfrm rot="5400000">
                <a:off x="13187872" y="1418171"/>
                <a:ext cx="647044" cy="554400"/>
              </a:xfrm>
              <a:prstGeom prst="line">
                <a:avLst/>
              </a:prstGeom>
              <a:noFill/>
              <a:ln w="38100">
                <a:solidFill>
                  <a:srgbClr val="646464"/>
                </a:solidFill>
                <a:round/>
                <a:headEnd type="none" w="sm" len="sm"/>
                <a:tailEnd type="triangle" w="lg" len="med"/>
              </a:ln>
            </p:spPr>
          </p:cxnSp>
        </p:grpSp>
      </p:grpSp>
      <p:grpSp>
        <p:nvGrpSpPr>
          <p:cNvPr id="13" name="Group 99"/>
          <p:cNvGrpSpPr>
            <a:grpSpLocks/>
          </p:cNvGrpSpPr>
          <p:nvPr/>
        </p:nvGrpSpPr>
        <p:grpSpPr bwMode="auto">
          <a:xfrm>
            <a:off x="6284913" y="2566988"/>
            <a:ext cx="2336800" cy="2524125"/>
            <a:chOff x="11175443" y="4470394"/>
            <a:chExt cx="4152279" cy="4395912"/>
          </a:xfrm>
        </p:grpSpPr>
        <p:cxnSp>
          <p:nvCxnSpPr>
            <p:cNvPr id="91151" name="Straight Connector 23"/>
            <p:cNvCxnSpPr>
              <a:cxnSpLocks noChangeShapeType="1"/>
            </p:cNvCxnSpPr>
            <p:nvPr/>
          </p:nvCxnSpPr>
          <p:spPr bwMode="auto">
            <a:xfrm>
              <a:off x="11175443" y="5291295"/>
              <a:ext cx="903482" cy="1588"/>
            </a:xfrm>
            <a:prstGeom prst="line">
              <a:avLst/>
            </a:prstGeom>
            <a:noFill/>
            <a:ln w="63500">
              <a:solidFill>
                <a:srgbClr val="646464"/>
              </a:solidFill>
              <a:round/>
              <a:headEnd type="none" w="sm" len="sm"/>
              <a:tailEnd type="none" w="sm" len="sm"/>
            </a:ln>
          </p:spPr>
        </p:cxnSp>
        <p:sp>
          <p:nvSpPr>
            <p:cNvPr id="91152" name="Rectangle 27"/>
            <p:cNvSpPr>
              <a:spLocks noChangeArrowheads="1"/>
            </p:cNvSpPr>
            <p:nvPr/>
          </p:nvSpPr>
          <p:spPr bwMode="auto">
            <a:xfrm>
              <a:off x="11988800" y="4470394"/>
              <a:ext cx="2159794" cy="1653387"/>
            </a:xfrm>
            <a:prstGeom prst="rect">
              <a:avLst/>
            </a:prstGeom>
            <a:solidFill>
              <a:schemeClr val="bg1"/>
            </a:solidFill>
            <a:ln w="63500">
              <a:solidFill>
                <a:srgbClr val="646464"/>
              </a:solidFill>
              <a:round/>
              <a:headEnd type="none" w="sm" len="sm"/>
              <a:tailEnd type="none" w="sm" len="sm"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pPr defTabSz="517525" eaLnBrk="0" hangingPunct="0"/>
              <a:r>
                <a:rPr lang="en-US" sz="1800">
                  <a:solidFill>
                    <a:srgbClr val="595959"/>
                  </a:solidFill>
                  <a:latin typeface="Arial" charset="0"/>
                </a:rPr>
                <a:t>context</a:t>
              </a:r>
            </a:p>
          </p:txBody>
        </p:sp>
        <p:grpSp>
          <p:nvGrpSpPr>
            <p:cNvPr id="91153" name="Group 95"/>
            <p:cNvGrpSpPr>
              <a:grpSpLocks/>
            </p:cNvGrpSpPr>
            <p:nvPr/>
          </p:nvGrpSpPr>
          <p:grpSpPr bwMode="auto">
            <a:xfrm>
              <a:off x="11304647" y="6352379"/>
              <a:ext cx="4023075" cy="2513927"/>
              <a:chOff x="11304647" y="6428579"/>
              <a:chExt cx="4023075" cy="2513927"/>
            </a:xfrm>
          </p:grpSpPr>
          <p:pic>
            <p:nvPicPr>
              <p:cNvPr id="91154" name="Picture 4" descr="baker1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4022388" y="6631432"/>
                <a:ext cx="620074" cy="6553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1155" name="TextBox 90"/>
              <p:cNvSpPr txBox="1">
                <a:spLocks noChangeArrowheads="1"/>
              </p:cNvSpPr>
              <p:nvPr/>
            </p:nvSpPr>
            <p:spPr bwMode="auto">
              <a:xfrm>
                <a:off x="11435502" y="6957514"/>
                <a:ext cx="1379644" cy="5895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>
                    <a:solidFill>
                      <a:srgbClr val="404040"/>
                    </a:solidFill>
                  </a:rPr>
                  <a:t>User X</a:t>
                </a:r>
              </a:p>
            </p:txBody>
          </p:sp>
          <p:pic>
            <p:nvPicPr>
              <p:cNvPr id="91156" name="Picture 13" descr="user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1779794" y="6549433"/>
                <a:ext cx="540000" cy="54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91157" name="Straight Connector 92"/>
              <p:cNvCxnSpPr>
                <a:cxnSpLocks noChangeShapeType="1"/>
              </p:cNvCxnSpPr>
              <p:nvPr/>
            </p:nvCxnSpPr>
            <p:spPr bwMode="auto">
              <a:xfrm>
                <a:off x="12687964" y="6957516"/>
                <a:ext cx="1025999" cy="1588"/>
              </a:xfrm>
              <a:prstGeom prst="line">
                <a:avLst/>
              </a:prstGeom>
              <a:noFill/>
              <a:ln w="38100">
                <a:solidFill>
                  <a:srgbClr val="646464"/>
                </a:solidFill>
                <a:round/>
                <a:headEnd type="none" w="sm" len="sm"/>
                <a:tailEnd type="none" w="sm" len="sm"/>
              </a:ln>
            </p:spPr>
          </p:cxnSp>
          <p:sp>
            <p:nvSpPr>
              <p:cNvPr id="91158" name="TextBox 93"/>
              <p:cNvSpPr txBox="1">
                <a:spLocks noChangeArrowheads="1"/>
              </p:cNvSpPr>
              <p:nvPr/>
            </p:nvSpPr>
            <p:spPr bwMode="auto">
              <a:xfrm>
                <a:off x="12769390" y="6428579"/>
                <a:ext cx="946791" cy="5895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>
                    <a:solidFill>
                      <a:srgbClr val="404040"/>
                    </a:solidFill>
                  </a:rPr>
                  <a:t>jazz</a:t>
                </a:r>
              </a:p>
            </p:txBody>
          </p:sp>
          <p:sp>
            <p:nvSpPr>
              <p:cNvPr id="91159" name="TextBox 94"/>
              <p:cNvSpPr txBox="1">
                <a:spLocks noChangeArrowheads="1"/>
              </p:cNvSpPr>
              <p:nvPr/>
            </p:nvSpPr>
            <p:spPr bwMode="auto">
              <a:xfrm>
                <a:off x="11304647" y="7495379"/>
                <a:ext cx="4023075" cy="1447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>
                    <a:solidFill>
                      <a:srgbClr val="404040"/>
                    </a:solidFill>
                  </a:rPr>
                  <a:t>TAS XY</a:t>
                </a:r>
              </a:p>
              <a:p>
                <a:r>
                  <a:rPr lang="en-US" sz="1600">
                    <a:solidFill>
                      <a:srgbClr val="404040"/>
                    </a:solidFill>
                  </a:rPr>
                  <a:t>created: 2011-04-19</a:t>
                </a:r>
              </a:p>
              <a:p>
                <a:r>
                  <a:rPr lang="en-US" sz="1600">
                    <a:solidFill>
                      <a:srgbClr val="404040"/>
                    </a:solidFill>
                  </a:rPr>
                  <a:t>meaning: dbpedia:Jazz</a:t>
                </a:r>
              </a:p>
            </p:txBody>
          </p:sp>
        </p:grpSp>
      </p:grpSp>
      <p:sp>
        <p:nvSpPr>
          <p:cNvPr id="101" name="Rectangle 100"/>
          <p:cNvSpPr>
            <a:spLocks noChangeArrowheads="1"/>
          </p:cNvSpPr>
          <p:nvPr/>
        </p:nvSpPr>
        <p:spPr bwMode="auto">
          <a:xfrm>
            <a:off x="6373813" y="2371725"/>
            <a:ext cx="2312987" cy="2763838"/>
          </a:xfrm>
          <a:prstGeom prst="rect">
            <a:avLst/>
          </a:prstGeom>
          <a:noFill/>
          <a:ln w="101600">
            <a:solidFill>
              <a:srgbClr val="008000"/>
            </a:solidFill>
            <a:round/>
            <a:headEnd type="none" w="sm" len="sm"/>
            <a:tailEnd type="none" w="sm" len="sm"/>
          </a:ln>
        </p:spPr>
        <p:txBody>
          <a:bodyPr lIns="51883" tIns="25942" rIns="51883" bIns="25942">
            <a:prstTxWarp prst="textNoShape">
              <a:avLst/>
            </a:prstTxWarp>
          </a:bodyPr>
          <a:lstStyle/>
          <a:p>
            <a:pPr algn="l" defTabSz="517525" eaLnBrk="0" hangingPunct="0"/>
            <a:endParaRPr lang="en-US" sz="1400">
              <a:latin typeface="Arial" charset="0"/>
            </a:endParaRPr>
          </a:p>
        </p:txBody>
      </p:sp>
      <p:grpSp>
        <p:nvGrpSpPr>
          <p:cNvPr id="15" name="Group 105"/>
          <p:cNvGrpSpPr>
            <a:grpSpLocks/>
          </p:cNvGrpSpPr>
          <p:nvPr/>
        </p:nvGrpSpPr>
        <p:grpSpPr bwMode="auto">
          <a:xfrm>
            <a:off x="1201738" y="4559300"/>
            <a:ext cx="7370762" cy="1101725"/>
            <a:chOff x="2137174" y="7939732"/>
            <a:chExt cx="13104316" cy="1917933"/>
          </a:xfrm>
        </p:grpSpPr>
        <p:grpSp>
          <p:nvGrpSpPr>
            <p:cNvPr id="91148" name="Group 104"/>
            <p:cNvGrpSpPr>
              <a:grpSpLocks/>
            </p:cNvGrpSpPr>
            <p:nvPr/>
          </p:nvGrpSpPr>
          <p:grpSpPr bwMode="auto">
            <a:xfrm>
              <a:off x="13101574" y="7939732"/>
              <a:ext cx="2139916" cy="831346"/>
              <a:chOff x="13101574" y="7939732"/>
              <a:chExt cx="2139916" cy="831346"/>
            </a:xfrm>
          </p:grpSpPr>
          <p:sp>
            <p:nvSpPr>
              <p:cNvPr id="102" name="Rectangle 101"/>
              <p:cNvSpPr/>
              <p:nvPr/>
            </p:nvSpPr>
            <p:spPr bwMode="auto">
              <a:xfrm>
                <a:off x="13102125" y="7939732"/>
                <a:ext cx="2116786" cy="373086"/>
              </a:xfrm>
              <a:prstGeom prst="rect">
                <a:avLst/>
              </a:prstGeom>
              <a:noFill/>
              <a:ln w="50800" cap="flat" cmpd="sng" algn="ctr">
                <a:solidFill>
                  <a:schemeClr val="bg2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l" defTabSz="518831" eaLnBrk="0" hangingPunct="0">
                  <a:defRPr/>
                </a:pPr>
                <a:endParaRPr lang="en-US" sz="1400" dirty="0">
                  <a:solidFill>
                    <a:schemeClr val="bg2">
                      <a:lumMod val="75000"/>
                    </a:schemeClr>
                  </a:solidFill>
                  <a:latin typeface="Arial" charset="0"/>
                </a:endParaRPr>
              </a:p>
            </p:txBody>
          </p:sp>
          <p:sp>
            <p:nvSpPr>
              <p:cNvPr id="103" name="Rectangle 102"/>
              <p:cNvSpPr/>
              <p:nvPr/>
            </p:nvSpPr>
            <p:spPr bwMode="auto">
              <a:xfrm>
                <a:off x="13119059" y="8359798"/>
                <a:ext cx="2122431" cy="411776"/>
              </a:xfrm>
              <a:prstGeom prst="rect">
                <a:avLst/>
              </a:prstGeom>
              <a:noFill/>
              <a:ln w="50800" cap="flat" cmpd="sng" algn="ctr">
                <a:solidFill>
                  <a:schemeClr val="bg2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l" defTabSz="518831" eaLnBrk="0" hangingPunct="0">
                  <a:defRPr/>
                </a:pPr>
                <a:endParaRPr lang="en-US" sz="1400" dirty="0">
                  <a:solidFill>
                    <a:schemeClr val="bg2">
                      <a:lumMod val="75000"/>
                    </a:schemeClr>
                  </a:solidFill>
                  <a:latin typeface="Arial" charset="0"/>
                </a:endParaRPr>
              </a:p>
            </p:txBody>
          </p:sp>
        </p:grpSp>
        <p:graphicFrame>
          <p:nvGraphicFramePr>
            <p:cNvPr id="91138" name="Object 2"/>
            <p:cNvGraphicFramePr>
              <a:graphicFrameLocks noChangeAspect="1"/>
            </p:cNvGraphicFramePr>
            <p:nvPr/>
          </p:nvGraphicFramePr>
          <p:xfrm>
            <a:off x="2137174" y="9547951"/>
            <a:ext cx="281142" cy="309714"/>
          </p:xfrm>
          <a:graphic>
            <a:graphicData uri="http://schemas.openxmlformats.org/presentationml/2006/ole">
              <p:oleObj spid="_x0000_s91138" name="Equation" r:id="rId5" imgW="139700" imgH="139700" progId="Equation.3">
                <p:embed/>
              </p:oleObj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1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Structure of Folksonomies</a:t>
            </a:r>
          </a:p>
        </p:txBody>
      </p:sp>
      <p:sp>
        <p:nvSpPr>
          <p:cNvPr id="92163" name="Content Placeholder 2"/>
          <p:cNvSpPr>
            <a:spLocks noGrp="1"/>
          </p:cNvSpPr>
          <p:nvPr>
            <p:ph idx="1"/>
          </p:nvPr>
        </p:nvSpPr>
        <p:spPr>
          <a:xfrm>
            <a:off x="925513" y="1460500"/>
            <a:ext cx="7138987" cy="3506788"/>
          </a:xfrm>
        </p:spPr>
        <p:txBody>
          <a:bodyPr/>
          <a:lstStyle/>
          <a:p>
            <a:r>
              <a:rPr lang="en-US" dirty="0" smtClean="0"/>
              <a:t>The structure of a </a:t>
            </a:r>
            <a:r>
              <a:rPr lang="en-US" dirty="0" err="1" smtClean="0"/>
              <a:t>folksonomy</a:t>
            </a:r>
            <a:r>
              <a:rPr lang="en-US" dirty="0" smtClean="0"/>
              <a:t> is influenced by the design of the tagging system</a:t>
            </a:r>
          </a:p>
          <a:p>
            <a:r>
              <a:rPr lang="en-US" b="1" dirty="0" smtClean="0"/>
              <a:t>Tagging Design dimensions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7F7F7F"/>
                </a:solidFill>
              </a:rPr>
              <a:t>(see Marlow et al, 2006)</a:t>
            </a:r>
            <a:endParaRPr lang="en-US" dirty="0" smtClean="0"/>
          </a:p>
          <a:p>
            <a:pPr lvl="1"/>
            <a:r>
              <a:rPr lang="en-US" b="1" dirty="0" smtClean="0"/>
              <a:t>Tagging support:</a:t>
            </a:r>
            <a:r>
              <a:rPr lang="en-US" dirty="0" smtClean="0"/>
              <a:t> are tags, which are already assigned to a resource, visible? Do users get tag recommendations?</a:t>
            </a:r>
          </a:p>
          <a:p>
            <a:pPr lvl="1"/>
            <a:r>
              <a:rPr lang="en-US" b="1" dirty="0" smtClean="0"/>
              <a:t>Tagging rights:</a:t>
            </a:r>
            <a:r>
              <a:rPr lang="en-US" dirty="0" smtClean="0"/>
              <a:t> who is allowed to tag (e.g. friends, free-for-all, owner of the resource)</a:t>
            </a:r>
          </a:p>
          <a:p>
            <a:pPr lvl="1"/>
            <a:r>
              <a:rPr lang="en-US" b="1" dirty="0" smtClean="0"/>
              <a:t>Aggregation model:</a:t>
            </a:r>
            <a:r>
              <a:rPr lang="en-US" dirty="0" smtClean="0"/>
              <a:t> can the same tag be assigned to the same resource more than once?</a:t>
            </a:r>
          </a:p>
          <a:p>
            <a:pPr lvl="1">
              <a:buFont typeface="Times" charset="0"/>
              <a:buNone/>
            </a:pPr>
            <a:r>
              <a:rPr lang="en-US" i="1" dirty="0" smtClean="0"/>
              <a:t>		</a:t>
            </a:r>
            <a:r>
              <a:rPr lang="en-US" dirty="0" err="1" smtClean="0">
                <a:sym typeface="Wingdings" charset="2"/>
              </a:rPr>
              <a:t></a:t>
            </a:r>
            <a:r>
              <a:rPr lang="en-US" i="1" dirty="0" smtClean="0">
                <a:sym typeface="Wingdings" charset="2"/>
              </a:rPr>
              <a:t> broad vs. narrow </a:t>
            </a:r>
            <a:r>
              <a:rPr lang="en-US" i="1" dirty="0" err="1" smtClean="0">
                <a:sym typeface="Wingdings" charset="2"/>
              </a:rPr>
              <a:t>folksonomies</a:t>
            </a:r>
            <a:r>
              <a:rPr lang="en-US" i="1" dirty="0" smtClean="0">
                <a:sym typeface="Wingdings" charset="2"/>
              </a:rPr>
              <a:t> </a:t>
            </a:r>
            <a:r>
              <a:rPr lang="en-US" i="1" dirty="0" smtClean="0">
                <a:solidFill>
                  <a:srgbClr val="7F7F7F"/>
                </a:solidFill>
                <a:sym typeface="Wingdings" charset="2"/>
              </a:rPr>
              <a:t>(Vander </a:t>
            </a:r>
            <a:r>
              <a:rPr lang="en-US" i="1" dirty="0" err="1" smtClean="0">
                <a:solidFill>
                  <a:srgbClr val="7F7F7F"/>
                </a:solidFill>
                <a:sym typeface="Wingdings" charset="2"/>
              </a:rPr>
              <a:t>Wal</a:t>
            </a:r>
            <a:r>
              <a:rPr lang="en-US" i="1" dirty="0" smtClean="0">
                <a:solidFill>
                  <a:srgbClr val="7F7F7F"/>
                </a:solidFill>
                <a:sym typeface="Wingdings" charset="2"/>
              </a:rPr>
              <a:t>, 2005)</a:t>
            </a:r>
            <a:endParaRPr lang="en-US" i="1" dirty="0" smtClean="0">
              <a:solidFill>
                <a:srgbClr val="7F7F7F"/>
              </a:solidFill>
            </a:endParaRPr>
          </a:p>
          <a:p>
            <a:pPr lvl="1"/>
            <a:endParaRPr lang="en-US" dirty="0" smtClean="0"/>
          </a:p>
        </p:txBody>
      </p:sp>
      <p:sp>
        <p:nvSpPr>
          <p:cNvPr id="92164" name="TextBox 3"/>
          <p:cNvSpPr txBox="1">
            <a:spLocks noChangeArrowheads="1"/>
          </p:cNvSpPr>
          <p:nvPr/>
        </p:nvSpPr>
        <p:spPr bwMode="auto">
          <a:xfrm>
            <a:off x="0" y="5118100"/>
            <a:ext cx="9144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dirty="0">
                <a:solidFill>
                  <a:srgbClr val="7F7F7F"/>
                </a:solidFill>
              </a:rPr>
              <a:t>C. Marlow, M. </a:t>
            </a:r>
            <a:r>
              <a:rPr lang="en-US" sz="1400" dirty="0" err="1">
                <a:solidFill>
                  <a:srgbClr val="7F7F7F"/>
                </a:solidFill>
              </a:rPr>
              <a:t>Naaman</a:t>
            </a:r>
            <a:r>
              <a:rPr lang="en-US" sz="1400" dirty="0">
                <a:solidFill>
                  <a:srgbClr val="7F7F7F"/>
                </a:solidFill>
              </a:rPr>
              <a:t>, D. Boyd, and M. Davis. HT06, tagging paper, taxonomy, </a:t>
            </a:r>
            <a:r>
              <a:rPr lang="en-US" sz="1400" dirty="0" err="1">
                <a:solidFill>
                  <a:srgbClr val="7F7F7F"/>
                </a:solidFill>
              </a:rPr>
              <a:t>flickr</a:t>
            </a:r>
            <a:r>
              <a:rPr lang="en-US" sz="1400" dirty="0">
                <a:solidFill>
                  <a:srgbClr val="7F7F7F"/>
                </a:solidFill>
              </a:rPr>
              <a:t>, academic article, to read. In Proc. of the 17th Conf. on Hypertext and Hypermedia, pages 31–40. ACM Press, 2006.</a:t>
            </a:r>
          </a:p>
          <a:p>
            <a:pPr algn="l"/>
            <a:r>
              <a:rPr lang="en-US" sz="1400" dirty="0">
                <a:solidFill>
                  <a:srgbClr val="7F7F7F"/>
                </a:solidFill>
              </a:rPr>
              <a:t>T. Vander </a:t>
            </a:r>
            <a:r>
              <a:rPr lang="en-US" sz="1400" dirty="0" err="1">
                <a:solidFill>
                  <a:srgbClr val="7F7F7F"/>
                </a:solidFill>
              </a:rPr>
              <a:t>Wal</a:t>
            </a:r>
            <a:r>
              <a:rPr lang="en-US" sz="1400" dirty="0">
                <a:solidFill>
                  <a:srgbClr val="7F7F7F"/>
                </a:solidFill>
              </a:rPr>
              <a:t>. Explaining and showing broad and narrow </a:t>
            </a:r>
            <a:r>
              <a:rPr lang="en-US" sz="1400" dirty="0" err="1">
                <a:solidFill>
                  <a:srgbClr val="7F7F7F"/>
                </a:solidFill>
              </a:rPr>
              <a:t>folksonomies</a:t>
            </a:r>
            <a:r>
              <a:rPr lang="en-US" sz="1400" dirty="0">
                <a:solidFill>
                  <a:srgbClr val="7F7F7F"/>
                </a:solidFill>
              </a:rPr>
              <a:t>. </a:t>
            </a:r>
          </a:p>
          <a:p>
            <a:pPr algn="l"/>
            <a:r>
              <a:rPr lang="en-US" sz="1400" dirty="0">
                <a:solidFill>
                  <a:srgbClr val="7F7F7F"/>
                </a:solidFill>
              </a:rPr>
              <a:t>http://</a:t>
            </a:r>
            <a:r>
              <a:rPr lang="en-US" sz="1400" dirty="0" err="1">
                <a:solidFill>
                  <a:srgbClr val="7F7F7F"/>
                </a:solidFill>
              </a:rPr>
              <a:t>www.vanderwal.net/random/entrysel.php?blog</a:t>
            </a:r>
            <a:r>
              <a:rPr lang="en-US" sz="1400" dirty="0">
                <a:solidFill>
                  <a:srgbClr val="7F7F7F"/>
                </a:solidFill>
              </a:rPr>
              <a:t>=1635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279400" y="4368800"/>
            <a:ext cx="8293100" cy="1028700"/>
          </a:xfrm>
          <a:prstGeom prst="rect">
            <a:avLst/>
          </a:prstGeom>
          <a:solidFill>
            <a:schemeClr val="bg1"/>
          </a:solidFill>
          <a:ln w="635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Arial" charset="0"/>
                <a:ea typeface="ＭＳ Ｐゴシック" pitchFamily="1" charset="-128"/>
              </a:rPr>
              <a:t>How would 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ＭＳ Ｐゴシック" pitchFamily="1" charset="-128"/>
              </a:rPr>
              <a:t>you design a tagging system so that the “tag vocabulary” aligns as quickly as possible?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279400" y="5499100"/>
            <a:ext cx="8318500" cy="1028700"/>
          </a:xfrm>
          <a:prstGeom prst="rect">
            <a:avLst/>
          </a:prstGeom>
          <a:solidFill>
            <a:schemeClr val="bg1"/>
          </a:solidFill>
          <a:ln w="635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Arial" charset="0"/>
                <a:ea typeface="ＭＳ Ｐゴシック" pitchFamily="1" charset="-128"/>
              </a:rPr>
              <a:t>How would 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ＭＳ Ｐゴシック" pitchFamily="1" charset="-128"/>
              </a:rPr>
              <a:t>you design a tagging system so that users are best 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ＭＳ Ｐゴシック" pitchFamily="1" charset="-128"/>
              </a:rPr>
              <a:t>supported in organizing and re-finding resources?</a:t>
            </a:r>
            <a:endParaRPr lang="en-US" dirty="0" smtClean="0">
              <a:solidFill>
                <a:schemeClr val="bg2">
                  <a:lumMod val="75000"/>
                </a:schemeClr>
              </a:solidFill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Folksonomy Graph</a:t>
            </a:r>
          </a:p>
        </p:txBody>
      </p:sp>
      <p:sp>
        <p:nvSpPr>
          <p:cNvPr id="93187" name="Content Placeholder 2"/>
          <p:cNvSpPr>
            <a:spLocks noGrp="1"/>
          </p:cNvSpPr>
          <p:nvPr>
            <p:ph idx="1"/>
          </p:nvPr>
        </p:nvSpPr>
        <p:spPr>
          <a:xfrm>
            <a:off x="925513" y="1600200"/>
            <a:ext cx="7138987" cy="1130300"/>
          </a:xfrm>
        </p:spPr>
        <p:txBody>
          <a:bodyPr/>
          <a:lstStyle/>
          <a:p>
            <a:r>
              <a:rPr lang="en-US" smtClean="0"/>
              <a:t>A folksonomy (tag assignments) can be represented via an undirected weighted tripartite graph G</a:t>
            </a:r>
            <a:r>
              <a:rPr lang="en-US" baseline="-25000" smtClean="0"/>
              <a:t>F</a:t>
            </a:r>
            <a:r>
              <a:rPr lang="en-US" smtClean="0"/>
              <a:t> = (V</a:t>
            </a:r>
            <a:r>
              <a:rPr lang="en-US" baseline="-25000" smtClean="0"/>
              <a:t>F</a:t>
            </a:r>
            <a:r>
              <a:rPr lang="en-US" smtClean="0"/>
              <a:t>, E</a:t>
            </a:r>
            <a:r>
              <a:rPr lang="en-US" baseline="-25000" smtClean="0"/>
              <a:t>F</a:t>
            </a:r>
            <a:r>
              <a:rPr lang="en-US" smtClean="0"/>
              <a:t>) where:</a:t>
            </a:r>
          </a:p>
          <a:p>
            <a:pPr lvl="1"/>
            <a:r>
              <a:rPr lang="en-US" smtClean="0"/>
              <a:t>V</a:t>
            </a:r>
            <a:r>
              <a:rPr lang="en-US" baseline="-25000" smtClean="0"/>
              <a:t>F</a:t>
            </a:r>
            <a:r>
              <a:rPr lang="en-US" smtClean="0"/>
              <a:t> = U </a:t>
            </a:r>
            <a:r>
              <a:rPr lang="en-US" sz="1400" smtClean="0">
                <a:solidFill>
                  <a:srgbClr val="000000"/>
                </a:solidFill>
                <a:cs typeface="ＭＳ Ｐゴシック" charset="-128"/>
              </a:rPr>
              <a:t>U</a:t>
            </a:r>
            <a:r>
              <a:rPr lang="en-US" smtClean="0"/>
              <a:t> T </a:t>
            </a:r>
            <a:r>
              <a:rPr lang="en-US" sz="1400" smtClean="0"/>
              <a:t>U</a:t>
            </a:r>
            <a:r>
              <a:rPr lang="en-US" smtClean="0"/>
              <a:t> R is the set of nodes</a:t>
            </a:r>
          </a:p>
          <a:p>
            <a:pPr lvl="1"/>
            <a:r>
              <a:rPr lang="en-US" smtClean="0"/>
              <a:t>E</a:t>
            </a:r>
            <a:r>
              <a:rPr lang="en-US" baseline="-25000" smtClean="0"/>
              <a:t>F</a:t>
            </a:r>
            <a:r>
              <a:rPr lang="en-US" smtClean="0"/>
              <a:t> = {(u,t), (t,r), (u,r) | (u,t,r) in Y} is the set of edges</a:t>
            </a:r>
          </a:p>
        </p:txBody>
      </p:sp>
      <p:pic>
        <p:nvPicPr>
          <p:cNvPr id="93188" name="Picture 45" descr="folksonomy-graph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2876550"/>
            <a:ext cx="5878513" cy="313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How to weigh the edges of a folksonomy graph?</a:t>
            </a:r>
          </a:p>
        </p:txBody>
      </p:sp>
      <p:sp>
        <p:nvSpPr>
          <p:cNvPr id="94211" name="Content Placeholder 2"/>
          <p:cNvSpPr>
            <a:spLocks noGrp="1"/>
          </p:cNvSpPr>
          <p:nvPr>
            <p:ph idx="1"/>
          </p:nvPr>
        </p:nvSpPr>
        <p:spPr>
          <a:xfrm>
            <a:off x="925513" y="5003800"/>
            <a:ext cx="7138987" cy="877888"/>
          </a:xfrm>
        </p:spPr>
        <p:txBody>
          <a:bodyPr/>
          <a:lstStyle/>
          <a:p>
            <a:r>
              <a:rPr lang="en-US" smtClean="0"/>
              <a:t>For example: </a:t>
            </a:r>
          </a:p>
          <a:p>
            <a:pPr lvl="1"/>
            <a:r>
              <a:rPr lang="en-US" smtClean="0"/>
              <a:t>w(t,r) = {u in U| (u, t, r) in Y} = </a:t>
            </a:r>
            <a:r>
              <a:rPr lang="en-US" i="1" smtClean="0"/>
              <a:t>count the number of users who assigned tag t to resource r</a:t>
            </a:r>
          </a:p>
        </p:txBody>
      </p:sp>
      <p:grpSp>
        <p:nvGrpSpPr>
          <p:cNvPr id="94212" name="Group 3"/>
          <p:cNvGrpSpPr>
            <a:grpSpLocks/>
          </p:cNvGrpSpPr>
          <p:nvPr/>
        </p:nvGrpSpPr>
        <p:grpSpPr bwMode="auto">
          <a:xfrm>
            <a:off x="863600" y="1990725"/>
            <a:ext cx="3859213" cy="2635250"/>
            <a:chOff x="2971800" y="3158570"/>
            <a:chExt cx="3859405" cy="2635508"/>
          </a:xfrm>
        </p:grpSpPr>
        <p:pic>
          <p:nvPicPr>
            <p:cNvPr id="94222" name="Picture 4" descr="baker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111986" y="3609434"/>
              <a:ext cx="705818" cy="7459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4223" name="Text Box 9"/>
            <p:cNvSpPr txBox="1">
              <a:spLocks noChangeArrowheads="1"/>
            </p:cNvSpPr>
            <p:nvPr/>
          </p:nvSpPr>
          <p:spPr bwMode="auto">
            <a:xfrm>
              <a:off x="6275045" y="4288684"/>
              <a:ext cx="45468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r1</a:t>
              </a:r>
            </a:p>
          </p:txBody>
        </p:sp>
        <p:pic>
          <p:nvPicPr>
            <p:cNvPr id="94224" name="Picture 17" descr="astronaut_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060507" y="5059505"/>
              <a:ext cx="770698" cy="4622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4225" name="Picture 13" descr="user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973429" y="3158570"/>
              <a:ext cx="922280" cy="922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4226" name="Straight Connector 8"/>
            <p:cNvCxnSpPr>
              <a:cxnSpLocks noChangeShapeType="1"/>
            </p:cNvCxnSpPr>
            <p:nvPr/>
          </p:nvCxnSpPr>
          <p:spPr bwMode="auto">
            <a:xfrm>
              <a:off x="3733800" y="3670300"/>
              <a:ext cx="906884" cy="374257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none" w="sm" len="sm"/>
              <a:tailEnd/>
            </a:ln>
          </p:spPr>
        </p:cxnSp>
        <p:grpSp>
          <p:nvGrpSpPr>
            <p:cNvPr id="94227" name="Group 40"/>
            <p:cNvGrpSpPr>
              <a:grpSpLocks noChangeAspect="1"/>
            </p:cNvGrpSpPr>
            <p:nvPr/>
          </p:nvGrpSpPr>
          <p:grpSpPr bwMode="auto">
            <a:xfrm rot="-2568728">
              <a:off x="4709384" y="4012968"/>
              <a:ext cx="194784" cy="267525"/>
              <a:chOff x="4966494" y="5514181"/>
              <a:chExt cx="533400" cy="732600"/>
            </a:xfrm>
          </p:grpSpPr>
          <p:sp>
            <p:nvSpPr>
              <p:cNvPr id="94244" name="Rectangle 26"/>
              <p:cNvSpPr>
                <a:spLocks noChangeArrowheads="1"/>
              </p:cNvSpPr>
              <p:nvPr/>
            </p:nvSpPr>
            <p:spPr bwMode="auto">
              <a:xfrm>
                <a:off x="4966494" y="5742781"/>
                <a:ext cx="533400" cy="504000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l" eaLnBrk="0" hangingPunct="0"/>
                <a:endParaRPr lang="en-US">
                  <a:latin typeface="Arial" charset="0"/>
                </a:endParaRPr>
              </a:p>
            </p:txBody>
          </p:sp>
          <p:sp>
            <p:nvSpPr>
              <p:cNvPr id="94245" name="Isosceles Triangle 27"/>
              <p:cNvSpPr>
                <a:spLocks noChangeArrowheads="1"/>
              </p:cNvSpPr>
              <p:nvPr/>
            </p:nvSpPr>
            <p:spPr bwMode="auto">
              <a:xfrm>
                <a:off x="4966494" y="5514181"/>
                <a:ext cx="533400" cy="216853"/>
              </a:xfrm>
              <a:prstGeom prst="triangle">
                <a:avLst>
                  <a:gd name="adj" fmla="val 50000"/>
                </a:avLst>
              </a:prstGeom>
              <a:solidFill>
                <a:schemeClr val="tx2"/>
              </a:solidFill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l" eaLnBrk="0" hangingPunct="0"/>
                <a:endParaRPr lang="en-US">
                  <a:latin typeface="Arial" charset="0"/>
                </a:endParaRPr>
              </a:p>
            </p:txBody>
          </p:sp>
        </p:grpSp>
        <p:sp>
          <p:nvSpPr>
            <p:cNvPr id="94228" name="Text Box 10"/>
            <p:cNvSpPr txBox="1">
              <a:spLocks noChangeArrowheads="1"/>
            </p:cNvSpPr>
            <p:nvPr/>
          </p:nvSpPr>
          <p:spPr bwMode="auto">
            <a:xfrm>
              <a:off x="3246918" y="3939179"/>
              <a:ext cx="37530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chemeClr val="tx2"/>
                  </a:solidFill>
                </a:rPr>
                <a:t>u1</a:t>
              </a:r>
            </a:p>
          </p:txBody>
        </p:sp>
        <p:pic>
          <p:nvPicPr>
            <p:cNvPr id="94229" name="Picture 13" descr="user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971800" y="4705692"/>
              <a:ext cx="922280" cy="922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4230" name="Text Box 10"/>
            <p:cNvSpPr txBox="1">
              <a:spLocks noChangeArrowheads="1"/>
            </p:cNvSpPr>
            <p:nvPr/>
          </p:nvSpPr>
          <p:spPr bwMode="auto">
            <a:xfrm>
              <a:off x="3245288" y="5486301"/>
              <a:ext cx="37530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chemeClr val="tx2"/>
                  </a:solidFill>
                </a:rPr>
                <a:t>u2</a:t>
              </a:r>
            </a:p>
          </p:txBody>
        </p:sp>
        <p:sp>
          <p:nvSpPr>
            <p:cNvPr id="94231" name="Text Box 10"/>
            <p:cNvSpPr txBox="1">
              <a:spLocks noChangeArrowheads="1"/>
            </p:cNvSpPr>
            <p:nvPr/>
          </p:nvSpPr>
          <p:spPr bwMode="auto">
            <a:xfrm>
              <a:off x="4670589" y="4264874"/>
              <a:ext cx="371311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chemeClr val="tx2"/>
                  </a:solidFill>
                </a:rPr>
                <a:t>t1</a:t>
              </a:r>
            </a:p>
          </p:txBody>
        </p:sp>
        <p:grpSp>
          <p:nvGrpSpPr>
            <p:cNvPr id="94232" name="Group 40"/>
            <p:cNvGrpSpPr>
              <a:grpSpLocks noChangeAspect="1"/>
            </p:cNvGrpSpPr>
            <p:nvPr/>
          </p:nvGrpSpPr>
          <p:grpSpPr bwMode="auto">
            <a:xfrm rot="-2568728">
              <a:off x="4705643" y="4836623"/>
              <a:ext cx="194784" cy="267525"/>
              <a:chOff x="4966494" y="5514181"/>
              <a:chExt cx="533400" cy="732600"/>
            </a:xfrm>
          </p:grpSpPr>
          <p:sp>
            <p:nvSpPr>
              <p:cNvPr id="94242" name="Rectangle 24"/>
              <p:cNvSpPr>
                <a:spLocks noChangeArrowheads="1"/>
              </p:cNvSpPr>
              <p:nvPr/>
            </p:nvSpPr>
            <p:spPr bwMode="auto">
              <a:xfrm>
                <a:off x="4966494" y="5742781"/>
                <a:ext cx="533400" cy="504000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l" eaLnBrk="0" hangingPunct="0"/>
                <a:endParaRPr lang="en-US">
                  <a:latin typeface="Arial" charset="0"/>
                </a:endParaRPr>
              </a:p>
            </p:txBody>
          </p:sp>
          <p:sp>
            <p:nvSpPr>
              <p:cNvPr id="94243" name="Isosceles Triangle 25"/>
              <p:cNvSpPr>
                <a:spLocks noChangeArrowheads="1"/>
              </p:cNvSpPr>
              <p:nvPr/>
            </p:nvSpPr>
            <p:spPr bwMode="auto">
              <a:xfrm>
                <a:off x="4966494" y="5514181"/>
                <a:ext cx="533400" cy="216853"/>
              </a:xfrm>
              <a:prstGeom prst="triangle">
                <a:avLst>
                  <a:gd name="adj" fmla="val 50000"/>
                </a:avLst>
              </a:prstGeom>
              <a:solidFill>
                <a:schemeClr val="tx2"/>
              </a:solidFill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l" eaLnBrk="0" hangingPunct="0"/>
                <a:endParaRPr lang="en-US">
                  <a:latin typeface="Arial" charset="0"/>
                </a:endParaRPr>
              </a:p>
            </p:txBody>
          </p:sp>
        </p:grpSp>
        <p:sp>
          <p:nvSpPr>
            <p:cNvPr id="94233" name="Text Box 10"/>
            <p:cNvSpPr txBox="1">
              <a:spLocks noChangeArrowheads="1"/>
            </p:cNvSpPr>
            <p:nvPr/>
          </p:nvSpPr>
          <p:spPr bwMode="auto">
            <a:xfrm>
              <a:off x="4666848" y="5088528"/>
              <a:ext cx="37505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chemeClr val="tx2"/>
                  </a:solidFill>
                </a:rPr>
                <a:t>t2</a:t>
              </a:r>
            </a:p>
          </p:txBody>
        </p:sp>
        <p:cxnSp>
          <p:nvCxnSpPr>
            <p:cNvPr id="94234" name="Straight Connector 16"/>
            <p:cNvCxnSpPr>
              <a:cxnSpLocks noChangeShapeType="1"/>
            </p:cNvCxnSpPr>
            <p:nvPr/>
          </p:nvCxnSpPr>
          <p:spPr bwMode="auto">
            <a:xfrm flipV="1">
              <a:off x="4965385" y="3982416"/>
              <a:ext cx="1018463" cy="6214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none" w="sm" len="sm"/>
              <a:tailEnd/>
            </a:ln>
          </p:spPr>
        </p:cxnSp>
        <p:cxnSp>
          <p:nvCxnSpPr>
            <p:cNvPr id="94235" name="Straight Connector 17"/>
            <p:cNvCxnSpPr>
              <a:cxnSpLocks noChangeShapeType="1"/>
            </p:cNvCxnSpPr>
            <p:nvPr/>
          </p:nvCxnSpPr>
          <p:spPr bwMode="auto">
            <a:xfrm flipV="1">
              <a:off x="3725178" y="4264876"/>
              <a:ext cx="915506" cy="73271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none" w="sm" len="sm"/>
              <a:tailEnd/>
            </a:ln>
          </p:spPr>
        </p:cxnSp>
        <p:sp>
          <p:nvSpPr>
            <p:cNvPr id="94236" name="Text Box 9"/>
            <p:cNvSpPr txBox="1">
              <a:spLocks noChangeArrowheads="1"/>
            </p:cNvSpPr>
            <p:nvPr/>
          </p:nvSpPr>
          <p:spPr bwMode="auto">
            <a:xfrm>
              <a:off x="6275045" y="5455363"/>
              <a:ext cx="45468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r2</a:t>
              </a:r>
            </a:p>
          </p:txBody>
        </p:sp>
        <p:cxnSp>
          <p:nvCxnSpPr>
            <p:cNvPr id="94237" name="Straight Connector 19"/>
            <p:cNvCxnSpPr>
              <a:cxnSpLocks noChangeShapeType="1"/>
            </p:cNvCxnSpPr>
            <p:nvPr/>
          </p:nvCxnSpPr>
          <p:spPr bwMode="auto">
            <a:xfrm flipV="1">
              <a:off x="3708400" y="4996539"/>
              <a:ext cx="932284" cy="27396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none" w="sm" len="sm"/>
              <a:tailEnd/>
            </a:ln>
          </p:spPr>
        </p:cxnSp>
        <p:cxnSp>
          <p:nvCxnSpPr>
            <p:cNvPr id="94238" name="Straight Connector 20"/>
            <p:cNvCxnSpPr>
              <a:cxnSpLocks noChangeShapeType="1"/>
            </p:cNvCxnSpPr>
            <p:nvPr/>
          </p:nvCxnSpPr>
          <p:spPr bwMode="auto">
            <a:xfrm rot="10800000">
              <a:off x="5030940" y="4957906"/>
              <a:ext cx="925361" cy="274494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none" w="sm" len="sm"/>
              <a:tailEnd/>
            </a:ln>
          </p:spPr>
        </p:cxnSp>
        <p:cxnSp>
          <p:nvCxnSpPr>
            <p:cNvPr id="94239" name="Straight Connector 21"/>
            <p:cNvCxnSpPr>
              <a:cxnSpLocks noChangeShapeType="1"/>
            </p:cNvCxnSpPr>
            <p:nvPr/>
          </p:nvCxnSpPr>
          <p:spPr bwMode="auto">
            <a:xfrm>
              <a:off x="3708400" y="3454400"/>
              <a:ext cx="2311400" cy="34290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none" w="sm" len="sm"/>
              <a:tailEnd/>
            </a:ln>
          </p:spPr>
        </p:cxnSp>
        <p:cxnSp>
          <p:nvCxnSpPr>
            <p:cNvPr id="94240" name="Straight Connector 22"/>
            <p:cNvCxnSpPr>
              <a:cxnSpLocks noChangeShapeType="1"/>
            </p:cNvCxnSpPr>
            <p:nvPr/>
          </p:nvCxnSpPr>
          <p:spPr bwMode="auto">
            <a:xfrm flipV="1">
              <a:off x="3721100" y="4076700"/>
              <a:ext cx="2336800" cy="100330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none" w="sm" len="sm"/>
              <a:tailEnd/>
            </a:ln>
          </p:spPr>
        </p:cxnSp>
        <p:cxnSp>
          <p:nvCxnSpPr>
            <p:cNvPr id="94241" name="Straight Connector 23"/>
            <p:cNvCxnSpPr>
              <a:cxnSpLocks noChangeShapeType="1"/>
            </p:cNvCxnSpPr>
            <p:nvPr/>
          </p:nvCxnSpPr>
          <p:spPr bwMode="auto">
            <a:xfrm>
              <a:off x="3708400" y="5448300"/>
              <a:ext cx="2298700" cy="3810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none" w="sm" len="sm"/>
              <a:tailEnd/>
            </a:ln>
          </p:spPr>
        </p:cxnSp>
      </p:grpSp>
      <p:sp>
        <p:nvSpPr>
          <p:cNvPr id="94213" name="Text Box 10"/>
          <p:cNvSpPr txBox="1">
            <a:spLocks noChangeArrowheads="1"/>
          </p:cNvSpPr>
          <p:nvPr/>
        </p:nvSpPr>
        <p:spPr bwMode="auto">
          <a:xfrm>
            <a:off x="2714625" y="2563813"/>
            <a:ext cx="1044575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chemeClr val="tx2"/>
                </a:solidFill>
              </a:rPr>
              <a:t>w(t1, r1)</a:t>
            </a:r>
          </a:p>
        </p:txBody>
      </p:sp>
      <p:sp>
        <p:nvSpPr>
          <p:cNvPr id="94214" name="Text Box 10"/>
          <p:cNvSpPr txBox="1">
            <a:spLocks noChangeArrowheads="1"/>
          </p:cNvSpPr>
          <p:nvPr/>
        </p:nvSpPr>
        <p:spPr bwMode="auto">
          <a:xfrm>
            <a:off x="2371725" y="2106613"/>
            <a:ext cx="1044575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chemeClr val="tx2"/>
                </a:solidFill>
              </a:rPr>
              <a:t>w(u1, r1)</a:t>
            </a:r>
          </a:p>
        </p:txBody>
      </p:sp>
      <p:sp>
        <p:nvSpPr>
          <p:cNvPr id="94215" name="Text Box 10"/>
          <p:cNvSpPr txBox="1">
            <a:spLocks noChangeArrowheads="1"/>
          </p:cNvSpPr>
          <p:nvPr/>
        </p:nvSpPr>
        <p:spPr bwMode="auto">
          <a:xfrm>
            <a:off x="1444625" y="2716213"/>
            <a:ext cx="1044575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chemeClr val="tx2"/>
                </a:solidFill>
              </a:rPr>
              <a:t>w(u1, t1)</a:t>
            </a:r>
          </a:p>
        </p:txBody>
      </p:sp>
      <p:sp>
        <p:nvSpPr>
          <p:cNvPr id="94216" name="Text Box 10"/>
          <p:cNvSpPr txBox="1">
            <a:spLocks noChangeArrowheads="1"/>
          </p:cNvSpPr>
          <p:nvPr/>
        </p:nvSpPr>
        <p:spPr bwMode="auto">
          <a:xfrm>
            <a:off x="2905125" y="3275013"/>
            <a:ext cx="1044575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chemeClr val="tx2"/>
                </a:solidFill>
              </a:rPr>
              <a:t>w(u2, r1)</a:t>
            </a:r>
          </a:p>
        </p:txBody>
      </p:sp>
      <p:sp>
        <p:nvSpPr>
          <p:cNvPr id="94217" name="Text Box 10"/>
          <p:cNvSpPr txBox="1">
            <a:spLocks noChangeArrowheads="1"/>
          </p:cNvSpPr>
          <p:nvPr/>
        </p:nvSpPr>
        <p:spPr bwMode="auto">
          <a:xfrm>
            <a:off x="1203325" y="3148013"/>
            <a:ext cx="1044575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chemeClr val="tx2"/>
                </a:solidFill>
              </a:rPr>
              <a:t>w(u2, t1)</a:t>
            </a:r>
          </a:p>
        </p:txBody>
      </p:sp>
      <p:sp>
        <p:nvSpPr>
          <p:cNvPr id="94218" name="Text Box 10"/>
          <p:cNvSpPr txBox="1">
            <a:spLocks noChangeArrowheads="1"/>
          </p:cNvSpPr>
          <p:nvPr/>
        </p:nvSpPr>
        <p:spPr bwMode="auto">
          <a:xfrm>
            <a:off x="2181225" y="4303713"/>
            <a:ext cx="1044575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chemeClr val="tx2"/>
                </a:solidFill>
              </a:rPr>
              <a:t>w(u2, r2)</a:t>
            </a:r>
          </a:p>
        </p:txBody>
      </p:sp>
      <p:sp>
        <p:nvSpPr>
          <p:cNvPr id="94219" name="Text Box 10"/>
          <p:cNvSpPr txBox="1">
            <a:spLocks noChangeArrowheads="1"/>
          </p:cNvSpPr>
          <p:nvPr/>
        </p:nvSpPr>
        <p:spPr bwMode="auto">
          <a:xfrm>
            <a:off x="3108325" y="3617913"/>
            <a:ext cx="1044575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chemeClr val="tx2"/>
                </a:solidFill>
              </a:rPr>
              <a:t>w(t2, r2)</a:t>
            </a:r>
          </a:p>
        </p:txBody>
      </p:sp>
      <p:sp>
        <p:nvSpPr>
          <p:cNvPr id="94220" name="Text Box 10"/>
          <p:cNvSpPr txBox="1">
            <a:spLocks noChangeArrowheads="1"/>
          </p:cNvSpPr>
          <p:nvPr/>
        </p:nvSpPr>
        <p:spPr bwMode="auto">
          <a:xfrm>
            <a:off x="1635125" y="3910013"/>
            <a:ext cx="1044575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chemeClr val="tx2"/>
                </a:solidFill>
              </a:rPr>
              <a:t>w(u2, t2)</a:t>
            </a:r>
          </a:p>
        </p:txBody>
      </p:sp>
      <p:sp>
        <p:nvSpPr>
          <p:cNvPr id="94221" name="TextBox 36"/>
          <p:cNvSpPr txBox="1">
            <a:spLocks noChangeArrowheads="1"/>
          </p:cNvSpPr>
          <p:nvPr/>
        </p:nvSpPr>
        <p:spPr bwMode="auto">
          <a:xfrm>
            <a:off x="5729288" y="2667000"/>
            <a:ext cx="1614487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dirty="0" err="1"/>
              <a:t>w(u,t</a:t>
            </a:r>
            <a:r>
              <a:rPr lang="en-US" dirty="0"/>
              <a:t>) = ?</a:t>
            </a:r>
          </a:p>
          <a:p>
            <a:pPr algn="l">
              <a:spcAft>
                <a:spcPts val="1200"/>
              </a:spcAft>
            </a:pPr>
            <a:r>
              <a:rPr lang="en-US" dirty="0" err="1"/>
              <a:t>w(u,r</a:t>
            </a:r>
            <a:r>
              <a:rPr lang="en-US" dirty="0"/>
              <a:t>) = ?</a:t>
            </a:r>
          </a:p>
          <a:p>
            <a:pPr algn="l">
              <a:spcAft>
                <a:spcPts val="1200"/>
              </a:spcAft>
            </a:pPr>
            <a:r>
              <a:rPr lang="en-US" dirty="0" err="1"/>
              <a:t>w(t,r</a:t>
            </a:r>
            <a:r>
              <a:rPr lang="en-US" dirty="0"/>
              <a:t>)  = ?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5257800" y="2374900"/>
            <a:ext cx="3606800" cy="2641600"/>
            <a:chOff x="5257800" y="2374900"/>
            <a:chExt cx="3606800" cy="2641600"/>
          </a:xfrm>
        </p:grpSpPr>
        <p:sp>
          <p:nvSpPr>
            <p:cNvPr id="38" name="Rectangle 37"/>
            <p:cNvSpPr/>
            <p:nvPr/>
          </p:nvSpPr>
          <p:spPr bwMode="auto">
            <a:xfrm>
              <a:off x="5283200" y="2374900"/>
              <a:ext cx="3581400" cy="774700"/>
            </a:xfrm>
            <a:prstGeom prst="rect">
              <a:avLst/>
            </a:prstGeom>
            <a:solidFill>
              <a:schemeClr val="bg1"/>
            </a:solidFill>
            <a:ln w="635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 smtClean="0">
                  <a:solidFill>
                    <a:schemeClr val="bg2">
                      <a:lumMod val="75000"/>
                    </a:schemeClr>
                  </a:solidFill>
                  <a:latin typeface="Arial" charset="0"/>
                  <a:ea typeface="ＭＳ Ｐゴシック" pitchFamily="1" charset="-128"/>
                </a:rPr>
                <a:t>w</a:t>
              </a: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latin typeface="Arial" charset="0"/>
                  <a:ea typeface="ＭＳ Ｐゴシック" pitchFamily="1" charset="-128"/>
                </a:rPr>
                <a:t>(t1, r1) = ?</a:t>
              </a:r>
              <a:endParaRPr lang="en-US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39" name="Rectangle 38"/>
            <p:cNvSpPr/>
            <p:nvPr/>
          </p:nvSpPr>
          <p:spPr bwMode="auto">
            <a:xfrm>
              <a:off x="5257800" y="3327400"/>
              <a:ext cx="3581400" cy="774700"/>
            </a:xfrm>
            <a:prstGeom prst="rect">
              <a:avLst/>
            </a:prstGeom>
            <a:solidFill>
              <a:schemeClr val="bg1"/>
            </a:solidFill>
            <a:ln w="635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 smtClean="0">
                  <a:solidFill>
                    <a:schemeClr val="bg2">
                      <a:lumMod val="75000"/>
                    </a:schemeClr>
                  </a:solidFill>
                  <a:latin typeface="Arial" charset="0"/>
                  <a:ea typeface="ＭＳ Ｐゴシック" pitchFamily="1" charset="-128"/>
                </a:rPr>
                <a:t>w</a:t>
              </a: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latin typeface="Arial" charset="0"/>
                  <a:ea typeface="ＭＳ Ｐゴシック" pitchFamily="1" charset="-128"/>
                </a:rPr>
                <a:t>(u1, t1) = ?</a:t>
              </a:r>
              <a:endParaRPr lang="en-US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0" name="Rectangle 39"/>
            <p:cNvSpPr/>
            <p:nvPr/>
          </p:nvSpPr>
          <p:spPr bwMode="auto">
            <a:xfrm>
              <a:off x="5257800" y="4241800"/>
              <a:ext cx="3581400" cy="774700"/>
            </a:xfrm>
            <a:prstGeom prst="rect">
              <a:avLst/>
            </a:prstGeom>
            <a:solidFill>
              <a:schemeClr val="bg1"/>
            </a:solidFill>
            <a:ln w="635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 smtClean="0">
                  <a:solidFill>
                    <a:schemeClr val="bg2">
                      <a:lumMod val="75000"/>
                    </a:schemeClr>
                  </a:solidFill>
                  <a:latin typeface="Arial" charset="0"/>
                  <a:ea typeface="ＭＳ Ｐゴシック" pitchFamily="1" charset="-128"/>
                </a:rPr>
                <a:t>w</a:t>
              </a: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latin typeface="Arial" charset="0"/>
                  <a:ea typeface="ＭＳ Ｐゴシック" pitchFamily="1" charset="-128"/>
                </a:rPr>
                <a:t>(u2, t1) = ?</a:t>
              </a:r>
              <a:endParaRPr lang="en-US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ＭＳ Ｐゴシック" pitchFamily="1" charset="-128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5257800" y="2374900"/>
            <a:ext cx="3606800" cy="2641600"/>
            <a:chOff x="5257800" y="2374900"/>
            <a:chExt cx="3606800" cy="2641600"/>
          </a:xfrm>
        </p:grpSpPr>
        <p:sp>
          <p:nvSpPr>
            <p:cNvPr id="44" name="Rectangle 43"/>
            <p:cNvSpPr/>
            <p:nvPr/>
          </p:nvSpPr>
          <p:spPr bwMode="auto">
            <a:xfrm>
              <a:off x="5283200" y="2374900"/>
              <a:ext cx="3581400" cy="774700"/>
            </a:xfrm>
            <a:prstGeom prst="rect">
              <a:avLst/>
            </a:prstGeom>
            <a:solidFill>
              <a:schemeClr val="bg1"/>
            </a:solidFill>
            <a:ln w="635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 smtClean="0">
                  <a:solidFill>
                    <a:schemeClr val="bg2">
                      <a:lumMod val="75000"/>
                    </a:schemeClr>
                  </a:solidFill>
                  <a:latin typeface="Arial" charset="0"/>
                  <a:ea typeface="ＭＳ Ｐゴシック" pitchFamily="1" charset="-128"/>
                </a:rPr>
                <a:t>w</a:t>
              </a: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latin typeface="Arial" charset="0"/>
                  <a:ea typeface="ＭＳ Ｐゴシック" pitchFamily="1" charset="-128"/>
                </a:rPr>
                <a:t>(t1, r1) = 2</a:t>
              </a:r>
              <a:endParaRPr lang="en-US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5" name="Rectangle 44"/>
            <p:cNvSpPr/>
            <p:nvPr/>
          </p:nvSpPr>
          <p:spPr bwMode="auto">
            <a:xfrm>
              <a:off x="5257800" y="3327400"/>
              <a:ext cx="3581400" cy="774700"/>
            </a:xfrm>
            <a:prstGeom prst="rect">
              <a:avLst/>
            </a:prstGeom>
            <a:solidFill>
              <a:schemeClr val="bg1"/>
            </a:solidFill>
            <a:ln w="635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 smtClean="0">
                  <a:solidFill>
                    <a:schemeClr val="bg2">
                      <a:lumMod val="75000"/>
                    </a:schemeClr>
                  </a:solidFill>
                  <a:latin typeface="Arial" charset="0"/>
                  <a:ea typeface="ＭＳ Ｐゴシック" pitchFamily="1" charset="-128"/>
                </a:rPr>
                <a:t>w</a:t>
              </a: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latin typeface="Arial" charset="0"/>
                  <a:ea typeface="ＭＳ Ｐゴシック" pitchFamily="1" charset="-128"/>
                </a:rPr>
                <a:t>(u1, t1) = 1</a:t>
              </a:r>
              <a:endParaRPr lang="en-US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6" name="Rectangle 45"/>
            <p:cNvSpPr/>
            <p:nvPr/>
          </p:nvSpPr>
          <p:spPr bwMode="auto">
            <a:xfrm>
              <a:off x="5257800" y="4241800"/>
              <a:ext cx="3581400" cy="774700"/>
            </a:xfrm>
            <a:prstGeom prst="rect">
              <a:avLst/>
            </a:prstGeom>
            <a:solidFill>
              <a:schemeClr val="bg1"/>
            </a:solidFill>
            <a:ln w="635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 smtClean="0">
                  <a:solidFill>
                    <a:schemeClr val="bg2">
                      <a:lumMod val="75000"/>
                    </a:schemeClr>
                  </a:solidFill>
                  <a:latin typeface="Arial" charset="0"/>
                  <a:ea typeface="ＭＳ Ｐゴシック" pitchFamily="1" charset="-128"/>
                </a:rPr>
                <a:t>w</a:t>
              </a: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latin typeface="Arial" charset="0"/>
                  <a:ea typeface="ＭＳ Ｐゴシック" pitchFamily="1" charset="-128"/>
                </a:rPr>
                <a:t>(u2, t1) = 1</a:t>
              </a:r>
              <a:endParaRPr lang="en-US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ＭＳ Ｐゴシック" pitchFamily="1" charset="-128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Personomies</a:t>
            </a:r>
          </a:p>
        </p:txBody>
      </p:sp>
      <p:sp>
        <p:nvSpPr>
          <p:cNvPr id="95235" name="Content Placeholder 2"/>
          <p:cNvSpPr>
            <a:spLocks noGrp="1"/>
          </p:cNvSpPr>
          <p:nvPr>
            <p:ph idx="1"/>
          </p:nvPr>
        </p:nvSpPr>
        <p:spPr>
          <a:xfrm>
            <a:off x="925513" y="1600200"/>
            <a:ext cx="7138987" cy="3506788"/>
          </a:xfrm>
        </p:spPr>
        <p:txBody>
          <a:bodyPr/>
          <a:lstStyle/>
          <a:p>
            <a:r>
              <a:rPr lang="en-US" smtClean="0"/>
              <a:t>A personomy is a restriction of a folksonomy F to a specific user:</a:t>
            </a:r>
          </a:p>
          <a:p>
            <a:pPr>
              <a:buFontTx/>
              <a:buNone/>
            </a:pPr>
            <a:r>
              <a:rPr lang="en-US" smtClean="0"/>
              <a:t>		</a:t>
            </a:r>
            <a:r>
              <a:rPr lang="en-US" b="1" smtClean="0"/>
              <a:t>P</a:t>
            </a:r>
            <a:r>
              <a:rPr lang="en-US" b="1" baseline="-25000" smtClean="0"/>
              <a:t>u</a:t>
            </a:r>
            <a:r>
              <a:rPr lang="en-US" b="1" smtClean="0"/>
              <a:t> = (T</a:t>
            </a:r>
            <a:r>
              <a:rPr lang="en-US" b="1" baseline="-25000" smtClean="0"/>
              <a:t>u</a:t>
            </a:r>
            <a:r>
              <a:rPr lang="en-US" b="1" smtClean="0"/>
              <a:t>,R</a:t>
            </a:r>
            <a:r>
              <a:rPr lang="en-US" b="1" baseline="-25000" smtClean="0"/>
              <a:t>u</a:t>
            </a:r>
            <a:r>
              <a:rPr lang="en-US" b="1" smtClean="0"/>
              <a:t>,Y</a:t>
            </a:r>
            <a:r>
              <a:rPr lang="en-US" b="1" baseline="-25000" smtClean="0"/>
              <a:t>u</a:t>
            </a:r>
            <a:r>
              <a:rPr lang="en-US" b="1" smtClean="0"/>
              <a:t>)</a:t>
            </a:r>
          </a:p>
          <a:p>
            <a:pPr>
              <a:buFontTx/>
              <a:buNone/>
            </a:pPr>
            <a:r>
              <a:rPr lang="en-US" smtClean="0"/>
              <a:t>	where:</a:t>
            </a:r>
          </a:p>
          <a:p>
            <a:pPr lvl="1"/>
            <a:r>
              <a:rPr lang="en-US" smtClean="0"/>
              <a:t>Y</a:t>
            </a:r>
            <a:r>
              <a:rPr lang="en-US" baseline="-25000" smtClean="0"/>
              <a:t>u</a:t>
            </a:r>
            <a:r>
              <a:rPr lang="en-US" smtClean="0"/>
              <a:t> are all tag assignments performed by user u</a:t>
            </a:r>
          </a:p>
          <a:p>
            <a:pPr lvl="1"/>
            <a:r>
              <a:rPr lang="en-US" smtClean="0"/>
              <a:t>T</a:t>
            </a:r>
            <a:r>
              <a:rPr lang="en-US" baseline="-25000" smtClean="0"/>
              <a:t>u</a:t>
            </a:r>
            <a:r>
              <a:rPr lang="en-US" smtClean="0"/>
              <a:t> and R</a:t>
            </a:r>
            <a:r>
              <a:rPr lang="en-US" baseline="-25000" smtClean="0"/>
              <a:t>u</a:t>
            </a:r>
            <a:r>
              <a:rPr lang="en-US" smtClean="0"/>
              <a:t> are all tags and resources that are referenced from tag assignments in Y</a:t>
            </a:r>
            <a:r>
              <a:rPr lang="en-US" baseline="-25000" smtClean="0"/>
              <a:t>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Tag-based (User) Profile</a:t>
            </a:r>
          </a:p>
        </p:txBody>
      </p:sp>
      <p:sp>
        <p:nvSpPr>
          <p:cNvPr id="96260" name="Content Placeholder 2"/>
          <p:cNvSpPr>
            <a:spLocks noGrp="1"/>
          </p:cNvSpPr>
          <p:nvPr>
            <p:ph idx="1"/>
          </p:nvPr>
        </p:nvSpPr>
        <p:spPr>
          <a:xfrm>
            <a:off x="925513" y="1511300"/>
            <a:ext cx="7697787" cy="3506788"/>
          </a:xfrm>
        </p:spPr>
        <p:txBody>
          <a:bodyPr/>
          <a:lstStyle/>
          <a:p>
            <a:r>
              <a:rPr lang="en-US" dirty="0" smtClean="0"/>
              <a:t>A tag-based user profile is a set of weighted tags where the weight of a tag </a:t>
            </a:r>
            <a:r>
              <a:rPr lang="en-US" i="1" dirty="0" err="1" smtClean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dirty="0" smtClean="0"/>
              <a:t> is computed by a certain strategy </a:t>
            </a:r>
            <a:r>
              <a:rPr lang="en-US" i="1" dirty="0" err="1" smtClean="0">
                <a:latin typeface="Times New Roman" charset="0"/>
                <a:ea typeface="Times New Roman" charset="0"/>
                <a:cs typeface="Times New Roman" charset="0"/>
              </a:rPr>
              <a:t>w</a:t>
            </a: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smtClean="0"/>
              <a:t>with respect to a given user </a:t>
            </a:r>
            <a:r>
              <a:rPr lang="en-US" i="1" dirty="0" err="1" smtClean="0">
                <a:latin typeface="Times New Roman" charset="0"/>
                <a:ea typeface="Times New Roman" charset="0"/>
                <a:cs typeface="Times New Roman" charset="0"/>
              </a:rPr>
              <a:t>u</a:t>
            </a:r>
            <a:r>
              <a:rPr lang="en-US" dirty="0" smtClean="0"/>
              <a:t>:</a:t>
            </a:r>
          </a:p>
          <a:p>
            <a:pPr>
              <a:buFontTx/>
              <a:buNone/>
            </a:pPr>
            <a:r>
              <a:rPr lang="en-US" dirty="0" smtClean="0"/>
              <a:t>	</a:t>
            </a:r>
            <a:endParaRPr lang="en-US" b="1" dirty="0" smtClean="0"/>
          </a:p>
          <a:p>
            <a:endParaRPr lang="en-US" dirty="0" smtClean="0"/>
          </a:p>
          <a:p>
            <a:r>
              <a:rPr lang="en-US" dirty="0" smtClean="0"/>
              <a:t>Weighting function:</a:t>
            </a:r>
          </a:p>
          <a:p>
            <a:pPr lvl="1"/>
            <a:r>
              <a:rPr lang="en-US" dirty="0" err="1" smtClean="0"/>
              <a:t>Lighweight</a:t>
            </a:r>
            <a:r>
              <a:rPr lang="en-US" dirty="0" smtClean="0"/>
              <a:t> approach counts the number of tag assignments in the user’s </a:t>
            </a:r>
            <a:r>
              <a:rPr lang="en-US" dirty="0" err="1" smtClean="0"/>
              <a:t>personomy</a:t>
            </a:r>
            <a:r>
              <a:rPr lang="en-US" dirty="0" smtClean="0"/>
              <a:t>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u</a:t>
            </a:r>
            <a:r>
              <a:rPr lang="en-US" dirty="0" smtClean="0"/>
              <a:t> that refer to </a:t>
            </a:r>
            <a:r>
              <a:rPr lang="en-US" dirty="0" err="1" smtClean="0"/>
              <a:t>t</a:t>
            </a:r>
            <a:r>
              <a:rPr lang="en-US" dirty="0" smtClean="0"/>
              <a:t>: </a:t>
            </a:r>
            <a:r>
              <a:rPr lang="en-US" i="1" dirty="0" err="1" smtClean="0"/>
              <a:t>w(u,t</a:t>
            </a:r>
            <a:r>
              <a:rPr lang="en-US" i="1" dirty="0" smtClean="0"/>
              <a:t>) = |{</a:t>
            </a:r>
            <a:r>
              <a:rPr lang="en-US" i="1" dirty="0" err="1" smtClean="0"/>
              <a:t>r</a:t>
            </a:r>
            <a:r>
              <a:rPr lang="en-US" i="1" dirty="0" smtClean="0"/>
              <a:t> in R: (</a:t>
            </a:r>
            <a:r>
              <a:rPr lang="en-US" i="1" dirty="0" err="1" smtClean="0"/>
              <a:t>u,t,r</a:t>
            </a:r>
            <a:r>
              <a:rPr lang="en-US" i="1" dirty="0" smtClean="0"/>
              <a:t>) in Y}|</a:t>
            </a:r>
          </a:p>
          <a:p>
            <a:pPr lvl="1"/>
            <a:r>
              <a:rPr lang="en-US" dirty="0" smtClean="0"/>
              <a:t>More advanced strategies consider further contextual information (e.g. time, cf. </a:t>
            </a:r>
            <a:r>
              <a:rPr lang="en-US" dirty="0" err="1" smtClean="0">
                <a:solidFill>
                  <a:srgbClr val="7F7F7F"/>
                </a:solidFill>
              </a:rPr>
              <a:t>Michlmayr</a:t>
            </a:r>
            <a:r>
              <a:rPr lang="en-US" dirty="0" smtClean="0">
                <a:solidFill>
                  <a:srgbClr val="7F7F7F"/>
                </a:solidFill>
              </a:rPr>
              <a:t> and </a:t>
            </a:r>
            <a:r>
              <a:rPr lang="en-US" dirty="0" err="1" smtClean="0">
                <a:solidFill>
                  <a:srgbClr val="7F7F7F"/>
                </a:solidFill>
              </a:rPr>
              <a:t>Cayzer</a:t>
            </a:r>
            <a:r>
              <a:rPr lang="en-US" dirty="0" smtClean="0">
                <a:solidFill>
                  <a:srgbClr val="7F7F7F"/>
                </a:solidFill>
              </a:rPr>
              <a:t> 2007</a:t>
            </a:r>
            <a:r>
              <a:rPr lang="en-US" dirty="0" smtClean="0"/>
              <a:t>)</a:t>
            </a:r>
          </a:p>
        </p:txBody>
      </p:sp>
      <p:sp>
        <p:nvSpPr>
          <p:cNvPr id="96261" name="TextBox 3"/>
          <p:cNvSpPr txBox="1">
            <a:spLocks noChangeArrowheads="1"/>
          </p:cNvSpPr>
          <p:nvPr/>
        </p:nvSpPr>
        <p:spPr bwMode="auto">
          <a:xfrm>
            <a:off x="12700" y="5600700"/>
            <a:ext cx="91313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dirty="0">
                <a:solidFill>
                  <a:srgbClr val="7F7F7F"/>
                </a:solidFill>
              </a:rPr>
              <a:t>E. </a:t>
            </a:r>
            <a:r>
              <a:rPr lang="en-US" sz="1400" dirty="0" err="1">
                <a:solidFill>
                  <a:srgbClr val="7F7F7F"/>
                </a:solidFill>
              </a:rPr>
              <a:t>Michlmayr</a:t>
            </a:r>
            <a:r>
              <a:rPr lang="en-US" sz="1400" dirty="0">
                <a:solidFill>
                  <a:srgbClr val="7F7F7F"/>
                </a:solidFill>
              </a:rPr>
              <a:t>, S. </a:t>
            </a:r>
            <a:r>
              <a:rPr lang="en-US" sz="1400" dirty="0" err="1">
                <a:solidFill>
                  <a:srgbClr val="7F7F7F"/>
                </a:solidFill>
              </a:rPr>
              <a:t>Cayzer</a:t>
            </a:r>
            <a:r>
              <a:rPr lang="en-US" sz="1400" dirty="0">
                <a:solidFill>
                  <a:srgbClr val="7F7F7F"/>
                </a:solidFill>
              </a:rPr>
              <a:t>, and P. </a:t>
            </a:r>
            <a:r>
              <a:rPr lang="en-US" sz="1400" dirty="0" err="1">
                <a:solidFill>
                  <a:srgbClr val="7F7F7F"/>
                </a:solidFill>
              </a:rPr>
              <a:t>Shabajee</a:t>
            </a:r>
            <a:r>
              <a:rPr lang="en-US" sz="1400" dirty="0">
                <a:solidFill>
                  <a:srgbClr val="7F7F7F"/>
                </a:solidFill>
              </a:rPr>
              <a:t>. Add-A-Tag: Learning Adaptive User Profiles from Bookmark Collections. In Proc. of the 1st Int. Conf. on Weblogs and Social Media (ICWSM), 2007</a:t>
            </a:r>
          </a:p>
        </p:txBody>
      </p:sp>
      <p:graphicFrame>
        <p:nvGraphicFramePr>
          <p:cNvPr id="96258" name="Object 2"/>
          <p:cNvGraphicFramePr>
            <a:graphicFrameLocks noChangeAspect="1"/>
          </p:cNvGraphicFramePr>
          <p:nvPr/>
        </p:nvGraphicFramePr>
        <p:xfrm>
          <a:off x="2043113" y="2597150"/>
          <a:ext cx="3841750" cy="363538"/>
        </p:xfrm>
        <a:graphic>
          <a:graphicData uri="http://schemas.openxmlformats.org/presentationml/2006/ole">
            <p:oleObj spid="_x0000_s96258" name="Equation" r:id="rId3" imgW="1917700" imgH="177800" progId="Equation.3">
              <p:embed/>
            </p:oleObj>
          </a:graphicData>
        </a:graphic>
      </p:graphicFrame>
      <p:sp>
        <p:nvSpPr>
          <p:cNvPr id="6" name="Rectangle 5"/>
          <p:cNvSpPr/>
          <p:nvPr/>
        </p:nvSpPr>
        <p:spPr bwMode="auto">
          <a:xfrm>
            <a:off x="723900" y="5041900"/>
            <a:ext cx="7569200" cy="774700"/>
          </a:xfrm>
          <a:prstGeom prst="rect">
            <a:avLst/>
          </a:prstGeom>
          <a:solidFill>
            <a:schemeClr val="bg1"/>
          </a:solidFill>
          <a:ln w="635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ＭＳ Ｐゴシック" pitchFamily="1" charset="-128"/>
              </a:rPr>
              <a:t>Normalizing the weights in a profile is useful 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ＭＳ Ｐゴシック" pitchFamily="1" charset="-128"/>
              </a:rPr>
              <a:t>(e.g. 1-norm </a:t>
            </a:r>
            <a:r>
              <a:rPr lang="en-US" dirty="0" err="1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ＭＳ Ｐゴシック" pitchFamily="1" charset="-128"/>
                <a:sym typeface="Wingdings"/>
              </a:rPr>
              <a:t>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ＭＳ Ｐゴシック" pitchFamily="1" charset="-128"/>
                <a:sym typeface="Wingdings"/>
              </a:rPr>
              <a:t> sum of weights in a profile equals 1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ＭＳ Ｐゴシック" pitchFamily="1" charset="-128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Box 62"/>
          <p:cNvSpPr txBox="1"/>
          <p:nvPr/>
        </p:nvSpPr>
        <p:spPr>
          <a:xfrm>
            <a:off x="419100" y="1130300"/>
            <a:ext cx="6946900" cy="48688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95263" indent="-195263" algn="l" eaLnBrk="0" hangingPunct="0">
              <a:lnSpc>
                <a:spcPts val="2500"/>
              </a:lnSpc>
              <a:spcAft>
                <a:spcPts val="600"/>
              </a:spcAft>
              <a:buClr>
                <a:srgbClr val="00A6D6"/>
              </a:buClr>
              <a:defRPr/>
            </a:pPr>
            <a:r>
              <a:rPr lang="en-US" sz="2000" b="1" kern="0" dirty="0">
                <a:solidFill>
                  <a:srgbClr val="000000"/>
                </a:solidFill>
                <a:latin typeface="Tahoma"/>
                <a:ea typeface="ＭＳ Ｐゴシック" charset="-128"/>
                <a:cs typeface="ＭＳ Ｐゴシック" charset="-128"/>
              </a:rPr>
              <a:t>	Tag-based profile of a </a:t>
            </a:r>
            <a:r>
              <a:rPr lang="en-US" sz="2000" b="1" kern="0" dirty="0" err="1">
                <a:solidFill>
                  <a:srgbClr val="000000"/>
                </a:solidFill>
                <a:latin typeface="Tahoma"/>
                <a:ea typeface="ＭＳ Ｐゴシック" charset="-128"/>
                <a:cs typeface="ＭＳ Ｐゴシック" charset="-128"/>
              </a:rPr>
              <a:t>folksonomy</a:t>
            </a:r>
            <a:r>
              <a:rPr lang="en-US" sz="2000" b="1" kern="0" dirty="0">
                <a:solidFill>
                  <a:srgbClr val="000000"/>
                </a:solidFill>
                <a:latin typeface="Tahoma"/>
                <a:ea typeface="ＭＳ Ｐゴシック" charset="-128"/>
                <a:cs typeface="ＭＳ Ｐゴシック" charset="-128"/>
              </a:rPr>
              <a:t> entity </a:t>
            </a:r>
            <a:r>
              <a:rPr lang="en-US" sz="2000" b="1" i="1" kern="0" dirty="0" err="1">
                <a:solidFill>
                  <a:srgbClr val="000000"/>
                </a:solidFill>
                <a:latin typeface="Times New Roman"/>
                <a:ea typeface="ＭＳ Ｐゴシック" charset="-128"/>
                <a:cs typeface="Times New Roman"/>
              </a:rPr>
              <a:t>e</a:t>
            </a:r>
            <a:r>
              <a:rPr lang="en-US" sz="2000" b="1" kern="0" dirty="0">
                <a:solidFill>
                  <a:srgbClr val="000000"/>
                </a:solidFill>
                <a:latin typeface="Tahoma"/>
                <a:ea typeface="ＭＳ Ｐゴシック" charset="-128"/>
                <a:cs typeface="ＭＳ Ｐゴシック" charset="-128"/>
              </a:rPr>
              <a:t>:</a:t>
            </a:r>
          </a:p>
          <a:p>
            <a:pPr marL="195263" indent="-195263" algn="l" eaLnBrk="0" hangingPunct="0">
              <a:lnSpc>
                <a:spcPts val="2500"/>
              </a:lnSpc>
              <a:spcAft>
                <a:spcPts val="600"/>
              </a:spcAft>
              <a:buClr>
                <a:srgbClr val="00A6D6"/>
              </a:buClr>
              <a:defRPr/>
            </a:pPr>
            <a:endParaRPr lang="en-US" sz="2000" b="1" kern="0" dirty="0">
              <a:solidFill>
                <a:srgbClr val="000000"/>
              </a:solidFill>
              <a:latin typeface="Tahoma"/>
              <a:ea typeface="ＭＳ Ｐゴシック" charset="-128"/>
              <a:cs typeface="ＭＳ Ｐゴシック" charset="-128"/>
            </a:endParaRPr>
          </a:p>
          <a:p>
            <a:pPr marL="195263" indent="-195263" algn="l" eaLnBrk="0" hangingPunct="0">
              <a:lnSpc>
                <a:spcPts val="2500"/>
              </a:lnSpc>
              <a:spcAft>
                <a:spcPts val="600"/>
              </a:spcAft>
              <a:buClr>
                <a:srgbClr val="00A6D6"/>
              </a:buClr>
              <a:defRPr/>
            </a:pPr>
            <a:endParaRPr lang="en-US" sz="2000" b="1" kern="0" dirty="0">
              <a:solidFill>
                <a:srgbClr val="000000"/>
              </a:solidFill>
              <a:latin typeface="Tahoma"/>
              <a:ea typeface="ＭＳ Ｐゴシック" charset="-128"/>
              <a:cs typeface="ＭＳ Ｐゴシック" charset="-128"/>
            </a:endParaRPr>
          </a:p>
          <a:p>
            <a:pPr marL="195263" indent="-195263" algn="l" eaLnBrk="0" hangingPunct="0">
              <a:lnSpc>
                <a:spcPts val="2500"/>
              </a:lnSpc>
              <a:spcAft>
                <a:spcPts val="600"/>
              </a:spcAft>
              <a:buClr>
                <a:srgbClr val="00A6D6"/>
              </a:buClr>
              <a:defRPr/>
            </a:pPr>
            <a:endParaRPr lang="en-US" sz="2000" b="1" kern="0" dirty="0">
              <a:solidFill>
                <a:srgbClr val="000000"/>
              </a:solidFill>
              <a:latin typeface="Tahoma"/>
              <a:ea typeface="ＭＳ Ｐゴシック" charset="-128"/>
              <a:cs typeface="ＭＳ Ｐゴシック" charset="-128"/>
            </a:endParaRPr>
          </a:p>
          <a:p>
            <a:pPr marL="195263" indent="-195263" algn="l" eaLnBrk="0" hangingPunct="0">
              <a:lnSpc>
                <a:spcPts val="2500"/>
              </a:lnSpc>
              <a:spcAft>
                <a:spcPts val="600"/>
              </a:spcAft>
              <a:buClr>
                <a:srgbClr val="00A6D6"/>
              </a:buClr>
              <a:defRPr/>
            </a:pPr>
            <a:endParaRPr lang="en-US" sz="2000" b="1" kern="0" dirty="0">
              <a:solidFill>
                <a:srgbClr val="000000"/>
              </a:solidFill>
              <a:latin typeface="Tahoma"/>
              <a:ea typeface="ＭＳ Ｐゴシック" charset="-128"/>
              <a:cs typeface="ＭＳ Ｐゴシック" charset="-128"/>
            </a:endParaRPr>
          </a:p>
          <a:p>
            <a:pPr marL="195263" indent="-195263" algn="l" eaLnBrk="0" hangingPunct="0">
              <a:lnSpc>
                <a:spcPts val="2500"/>
              </a:lnSpc>
              <a:spcAft>
                <a:spcPts val="600"/>
              </a:spcAft>
              <a:buClr>
                <a:srgbClr val="00A6D6"/>
              </a:buClr>
              <a:defRPr/>
            </a:pPr>
            <a:r>
              <a:rPr lang="en-US" sz="2000" b="1" kern="0" dirty="0">
                <a:solidFill>
                  <a:srgbClr val="000000"/>
                </a:solidFill>
                <a:latin typeface="Tahoma"/>
                <a:ea typeface="ＭＳ Ｐゴシック" charset="-128"/>
                <a:cs typeface="ＭＳ Ｐゴシック" charset="-128"/>
              </a:rPr>
              <a:t>Examples:</a:t>
            </a:r>
          </a:p>
          <a:p>
            <a:pPr marL="652463" lvl="1" indent="-195263" algn="l" eaLnBrk="0" hangingPunct="0">
              <a:lnSpc>
                <a:spcPts val="2500"/>
              </a:lnSpc>
              <a:spcAft>
                <a:spcPts val="0"/>
              </a:spcAft>
              <a:buClr>
                <a:srgbClr val="00A6D6"/>
              </a:buClr>
              <a:buFont typeface="Arial"/>
              <a:buChar char="•"/>
              <a:defRPr/>
            </a:pPr>
            <a:r>
              <a:rPr lang="en-US" sz="1800" kern="0" dirty="0">
                <a:solidFill>
                  <a:srgbClr val="000000"/>
                </a:solidFill>
                <a:latin typeface="Tahoma"/>
                <a:ea typeface="ＭＳ Ｐゴシック" charset="-128"/>
                <a:cs typeface="ＭＳ Ｐゴシック" charset="-128"/>
              </a:rPr>
              <a:t>Tag-based profile of a resource</a:t>
            </a:r>
          </a:p>
          <a:p>
            <a:pPr marL="652463" lvl="1" indent="-195263" algn="l" eaLnBrk="0" hangingPunct="0">
              <a:lnSpc>
                <a:spcPts val="2500"/>
              </a:lnSpc>
              <a:spcAft>
                <a:spcPts val="0"/>
              </a:spcAft>
              <a:buClr>
                <a:srgbClr val="00A6D6"/>
              </a:buClr>
              <a:defRPr/>
            </a:pPr>
            <a:r>
              <a:rPr lang="en-US" sz="1800" kern="0" dirty="0">
                <a:solidFill>
                  <a:srgbClr val="000000"/>
                </a:solidFill>
                <a:latin typeface="Tahoma"/>
                <a:ea typeface="ＭＳ Ｐゴシック" charset="-128"/>
                <a:cs typeface="ＭＳ Ｐゴシック" charset="-128"/>
              </a:rPr>
              <a:t>	(tag cloud of a resource)</a:t>
            </a:r>
          </a:p>
          <a:p>
            <a:pPr marL="652463" lvl="1" indent="-195263" algn="l" eaLnBrk="0" hangingPunct="0">
              <a:lnSpc>
                <a:spcPts val="2500"/>
              </a:lnSpc>
              <a:spcAft>
                <a:spcPts val="0"/>
              </a:spcAft>
              <a:buClr>
                <a:srgbClr val="00A6D6"/>
              </a:buClr>
              <a:buFont typeface="Arial"/>
              <a:buChar char="•"/>
              <a:defRPr/>
            </a:pPr>
            <a:r>
              <a:rPr lang="en-US" sz="1800" kern="0" dirty="0">
                <a:solidFill>
                  <a:srgbClr val="000000"/>
                </a:solidFill>
                <a:latin typeface="Tahoma"/>
                <a:ea typeface="ＭＳ Ｐゴシック" charset="-128"/>
                <a:cs typeface="ＭＳ Ｐゴシック" charset="-128"/>
              </a:rPr>
              <a:t>Tag-based context profile</a:t>
            </a:r>
          </a:p>
          <a:p>
            <a:pPr marL="652463" lvl="1" indent="-195263" algn="l" eaLnBrk="0" hangingPunct="0">
              <a:lnSpc>
                <a:spcPts val="2500"/>
              </a:lnSpc>
              <a:spcAft>
                <a:spcPts val="600"/>
              </a:spcAft>
              <a:buClr>
                <a:srgbClr val="00A6D6"/>
              </a:buClr>
              <a:defRPr/>
            </a:pPr>
            <a:r>
              <a:rPr lang="en-US" sz="1800" kern="0" dirty="0">
                <a:solidFill>
                  <a:srgbClr val="000000"/>
                </a:solidFill>
                <a:latin typeface="Tahoma"/>
                <a:ea typeface="ＭＳ Ｐゴシック" charset="-128"/>
                <a:cs typeface="ＭＳ Ｐゴシック" charset="-128"/>
              </a:rPr>
              <a:t>	(e.g. tag cloud that represents a certain time interval)</a:t>
            </a:r>
          </a:p>
          <a:p>
            <a:pPr marL="195263" indent="-195263" algn="l" eaLnBrk="0" hangingPunct="0">
              <a:lnSpc>
                <a:spcPts val="2500"/>
              </a:lnSpc>
              <a:spcAft>
                <a:spcPts val="600"/>
              </a:spcAft>
              <a:buClr>
                <a:srgbClr val="00A6D6"/>
              </a:buClr>
              <a:defRPr/>
            </a:pPr>
            <a:r>
              <a:rPr lang="en-US" sz="2000" b="1" kern="0" dirty="0">
                <a:solidFill>
                  <a:srgbClr val="000000"/>
                </a:solidFill>
                <a:latin typeface="Tahoma"/>
                <a:ea typeface="ＭＳ Ｐゴシック" charset="-128"/>
                <a:cs typeface="ＭＳ Ｐゴシック" charset="-128"/>
              </a:rPr>
              <a:t>Aggregation of Profiles:</a:t>
            </a:r>
          </a:p>
          <a:p>
            <a:pPr marL="576263" lvl="1" indent="-190500" algn="l" eaLnBrk="0" hangingPunct="0">
              <a:lnSpc>
                <a:spcPts val="2500"/>
              </a:lnSpc>
              <a:spcAft>
                <a:spcPts val="0"/>
              </a:spcAft>
              <a:buClr>
                <a:srgbClr val="00A6D6"/>
              </a:buClr>
              <a:buFont typeface="Times" charset="0"/>
              <a:buChar char="•"/>
              <a:defRPr/>
            </a:pPr>
            <a:r>
              <a:rPr lang="en-US" sz="1800" kern="0" dirty="0">
                <a:solidFill>
                  <a:srgbClr val="000000"/>
                </a:solidFill>
                <a:latin typeface="Tahoma"/>
                <a:ea typeface="ＭＳ Ｐゴシック" charset="-128"/>
              </a:rPr>
              <a:t>Accumulation of tag-based profiles</a:t>
            </a:r>
          </a:p>
          <a:p>
            <a:pPr marL="576263" lvl="1" indent="-190500" algn="l" eaLnBrk="0" hangingPunct="0">
              <a:lnSpc>
                <a:spcPts val="2500"/>
              </a:lnSpc>
              <a:spcAft>
                <a:spcPts val="600"/>
              </a:spcAft>
              <a:buClr>
                <a:srgbClr val="00A6D6"/>
              </a:buClr>
              <a:buFont typeface="Times" charset="0"/>
              <a:buChar char="•"/>
              <a:defRPr/>
            </a:pPr>
            <a:r>
              <a:rPr lang="en-US" sz="1800" kern="0" dirty="0">
                <a:solidFill>
                  <a:srgbClr val="000000"/>
                </a:solidFill>
                <a:latin typeface="Tahoma"/>
                <a:ea typeface="ＭＳ Ｐゴシック" charset="-128"/>
              </a:rPr>
              <a:t>For example: tag-based profile of a group of resources</a:t>
            </a:r>
            <a:r>
              <a:rPr lang="en-US" sz="1800" dirty="0"/>
              <a:t>/users</a:t>
            </a:r>
            <a:endParaRPr lang="en-US" sz="1800" b="1" kern="0" dirty="0">
              <a:solidFill>
                <a:srgbClr val="000000"/>
              </a:solidFill>
              <a:latin typeface="Tahoma"/>
              <a:ea typeface="ＭＳ Ｐゴシック" charset="-128"/>
            </a:endParaRPr>
          </a:p>
        </p:txBody>
      </p:sp>
      <p:sp>
        <p:nvSpPr>
          <p:cNvPr id="9728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Other types of tag-based profiles</a:t>
            </a:r>
          </a:p>
        </p:txBody>
      </p:sp>
      <p:graphicFrame>
        <p:nvGraphicFramePr>
          <p:cNvPr id="97282" name="Object 2"/>
          <p:cNvGraphicFramePr>
            <a:graphicFrameLocks noChangeAspect="1"/>
          </p:cNvGraphicFramePr>
          <p:nvPr/>
        </p:nvGraphicFramePr>
        <p:xfrm>
          <a:off x="987425" y="1670050"/>
          <a:ext cx="5216525" cy="363538"/>
        </p:xfrm>
        <a:graphic>
          <a:graphicData uri="http://schemas.openxmlformats.org/presentationml/2006/ole">
            <p:oleObj spid="_x0000_s97282" name="Equation" r:id="rId3" imgW="2603500" imgH="177800" progId="Equation.3">
              <p:embed/>
            </p:oleObj>
          </a:graphicData>
        </a:graphic>
      </p:graphicFrame>
      <p:grpSp>
        <p:nvGrpSpPr>
          <p:cNvPr id="97285" name="Group 59"/>
          <p:cNvGrpSpPr>
            <a:grpSpLocks noChangeAspect="1"/>
          </p:cNvGrpSpPr>
          <p:nvPr/>
        </p:nvGrpSpPr>
        <p:grpSpPr bwMode="auto">
          <a:xfrm>
            <a:off x="4826000" y="2489200"/>
            <a:ext cx="3771900" cy="1836738"/>
            <a:chOff x="1749617" y="3020648"/>
            <a:chExt cx="5357292" cy="2796234"/>
          </a:xfrm>
        </p:grpSpPr>
        <p:grpSp>
          <p:nvGrpSpPr>
            <p:cNvPr id="97290" name="Group 45"/>
            <p:cNvGrpSpPr>
              <a:grpSpLocks/>
            </p:cNvGrpSpPr>
            <p:nvPr/>
          </p:nvGrpSpPr>
          <p:grpSpPr bwMode="auto">
            <a:xfrm>
              <a:off x="1749617" y="3800079"/>
              <a:ext cx="5357292" cy="2016803"/>
              <a:chOff x="1762317" y="2542779"/>
              <a:chExt cx="5357292" cy="2016803"/>
            </a:xfrm>
          </p:grpSpPr>
          <p:grpSp>
            <p:nvGrpSpPr>
              <p:cNvPr id="97297" name="Group 23"/>
              <p:cNvGrpSpPr>
                <a:grpSpLocks/>
              </p:cNvGrpSpPr>
              <p:nvPr/>
            </p:nvGrpSpPr>
            <p:grpSpPr bwMode="auto">
              <a:xfrm>
                <a:off x="1762317" y="2542779"/>
                <a:ext cx="3746714" cy="2016803"/>
                <a:chOff x="577423" y="5214010"/>
                <a:chExt cx="6661476" cy="3512132"/>
              </a:xfrm>
            </p:grpSpPr>
            <p:sp>
              <p:nvSpPr>
                <p:cNvPr id="97300" name="Rectangle 24"/>
                <p:cNvSpPr>
                  <a:spLocks noChangeArrowheads="1"/>
                </p:cNvSpPr>
                <p:nvPr/>
              </p:nvSpPr>
              <p:spPr bwMode="auto">
                <a:xfrm>
                  <a:off x="700499" y="5214010"/>
                  <a:ext cx="6412469" cy="2696245"/>
                </a:xfrm>
                <a:prstGeom prst="rect">
                  <a:avLst/>
                </a:prstGeom>
                <a:solidFill>
                  <a:schemeClr val="bg1"/>
                </a:solidFill>
                <a:ln w="635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l" defTabSz="517525" eaLnBrk="0" hangingPunct="0"/>
                  <a:endParaRPr lang="en-US" sz="1400">
                    <a:latin typeface="Arial" charset="0"/>
                  </a:endParaRPr>
                </a:p>
              </p:txBody>
            </p:sp>
            <p:sp>
              <p:nvSpPr>
                <p:cNvPr id="97301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685699" y="7046516"/>
                  <a:ext cx="1589325" cy="81588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400">
                      <a:solidFill>
                        <a:schemeClr val="tx2"/>
                      </a:solidFill>
                    </a:rPr>
                    <a:t>user</a:t>
                  </a:r>
                </a:p>
              </p:txBody>
            </p:sp>
            <p:sp>
              <p:nvSpPr>
                <p:cNvPr id="97302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2906962" y="6594156"/>
                  <a:ext cx="1589324" cy="81588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400">
                      <a:solidFill>
                        <a:srgbClr val="000000"/>
                      </a:solidFill>
                    </a:rPr>
                    <a:t>tag</a:t>
                  </a:r>
                </a:p>
              </p:txBody>
            </p:sp>
            <p:sp>
              <p:nvSpPr>
                <p:cNvPr id="97303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4651001" y="7049331"/>
                  <a:ext cx="2587898" cy="81588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400">
                      <a:solidFill>
                        <a:srgbClr val="000000"/>
                      </a:solidFill>
                    </a:rPr>
                    <a:t>resource</a:t>
                  </a:r>
                </a:p>
              </p:txBody>
            </p:sp>
            <p:pic>
              <p:nvPicPr>
                <p:cNvPr id="97304" name="Picture 13" descr="user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577423" y="5392470"/>
                  <a:ext cx="1825193" cy="182519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97305" name="Group 62"/>
                <p:cNvGrpSpPr>
                  <a:grpSpLocks noChangeAspect="1"/>
                </p:cNvGrpSpPr>
                <p:nvPr/>
              </p:nvGrpSpPr>
              <p:grpSpPr bwMode="auto">
                <a:xfrm rot="-2568728">
                  <a:off x="3454801" y="5627383"/>
                  <a:ext cx="402345" cy="552600"/>
                  <a:chOff x="4966494" y="5514181"/>
                  <a:chExt cx="533400" cy="732600"/>
                </a:xfrm>
              </p:grpSpPr>
              <p:sp>
                <p:nvSpPr>
                  <p:cNvPr id="97309" name="Rectangle 33"/>
                  <p:cNvSpPr>
                    <a:spLocks noChangeArrowheads="1"/>
                  </p:cNvSpPr>
                  <p:nvPr/>
                </p:nvSpPr>
                <p:spPr bwMode="auto">
                  <a:xfrm>
                    <a:off x="4966494" y="5742781"/>
                    <a:ext cx="533400" cy="504000"/>
                  </a:xfrm>
                  <a:prstGeom prst="rect">
                    <a:avLst/>
                  </a:prstGeom>
                  <a:solidFill>
                    <a:schemeClr val="tx2"/>
                  </a:solidFill>
                  <a:ln w="12700">
                    <a:solidFill>
                      <a:schemeClr val="tx2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 algn="l" defTabSz="517525" eaLnBrk="0" hangingPunct="0"/>
                    <a:endParaRPr lang="en-US" sz="1400">
                      <a:latin typeface="Arial" charset="0"/>
                    </a:endParaRPr>
                  </a:p>
                </p:txBody>
              </p:sp>
              <p:sp>
                <p:nvSpPr>
                  <p:cNvPr id="97310" name="Isosceles Tri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4966494" y="5514181"/>
                    <a:ext cx="533400" cy="216853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tx2"/>
                  </a:solidFill>
                  <a:ln w="12700">
                    <a:solidFill>
                      <a:schemeClr val="tx2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 algn="l" defTabSz="517525" eaLnBrk="0" hangingPunct="0"/>
                    <a:endParaRPr lang="en-US" sz="1400">
                      <a:latin typeface="Arial" charset="0"/>
                    </a:endParaRPr>
                  </a:p>
                </p:txBody>
              </p:sp>
            </p:grpSp>
            <p:cxnSp>
              <p:nvCxnSpPr>
                <p:cNvPr id="97306" name="Straight Connector 30"/>
                <p:cNvCxnSpPr>
                  <a:cxnSpLocks noChangeShapeType="1"/>
                </p:cNvCxnSpPr>
                <p:nvPr/>
              </p:nvCxnSpPr>
              <p:spPr bwMode="auto">
                <a:xfrm>
                  <a:off x="2137636" y="6517957"/>
                  <a:ext cx="3311356" cy="1588"/>
                </a:xfrm>
                <a:prstGeom prst="line">
                  <a:avLst/>
                </a:prstGeom>
                <a:noFill/>
                <a:ln w="63500">
                  <a:solidFill>
                    <a:srgbClr val="000000"/>
                  </a:solidFill>
                  <a:round/>
                  <a:headEnd type="none" w="sm" len="sm"/>
                  <a:tailEnd/>
                </a:ln>
              </p:spPr>
            </p:cxnSp>
            <p:sp>
              <p:nvSpPr>
                <p:cNvPr id="97307" name="Rectangle 31"/>
                <p:cNvSpPr>
                  <a:spLocks noChangeArrowheads="1"/>
                </p:cNvSpPr>
                <p:nvPr/>
              </p:nvSpPr>
              <p:spPr bwMode="auto">
                <a:xfrm>
                  <a:off x="5810332" y="6115329"/>
                  <a:ext cx="659381" cy="783628"/>
                </a:xfrm>
                <a:prstGeom prst="rect">
                  <a:avLst/>
                </a:prstGeom>
                <a:solidFill>
                  <a:srgbClr val="000000"/>
                </a:solidFill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l" defTabSz="517525" eaLnBrk="0" hangingPunct="0"/>
                  <a:endParaRPr lang="en-US" sz="1400">
                    <a:latin typeface="Arial" charset="0"/>
                  </a:endParaRPr>
                </a:p>
              </p:txBody>
            </p:sp>
            <p:sp>
              <p:nvSpPr>
                <p:cNvPr id="97308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1422002" y="7910257"/>
                  <a:ext cx="4763442" cy="81588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400">
                      <a:solidFill>
                        <a:srgbClr val="000000"/>
                      </a:solidFill>
                    </a:rPr>
                    <a:t>tag assignment</a:t>
                  </a:r>
                </a:p>
              </p:txBody>
            </p:sp>
          </p:grpSp>
          <p:cxnSp>
            <p:nvCxnSpPr>
              <p:cNvPr id="97298" name="Straight Connector 36"/>
              <p:cNvCxnSpPr>
                <a:cxnSpLocks noChangeShapeType="1"/>
              </p:cNvCxnSpPr>
              <p:nvPr/>
            </p:nvCxnSpPr>
            <p:spPr bwMode="auto">
              <a:xfrm>
                <a:off x="5447374" y="3292469"/>
                <a:ext cx="508159" cy="912"/>
              </a:xfrm>
              <a:prstGeom prst="line">
                <a:avLst/>
              </a:prstGeom>
              <a:noFill/>
              <a:ln w="63500">
                <a:solidFill>
                  <a:srgbClr val="646464"/>
                </a:solidFill>
                <a:round/>
                <a:headEnd type="none" w="sm" len="sm"/>
                <a:tailEnd type="none" w="sm" len="sm"/>
              </a:ln>
            </p:spPr>
          </p:cxnSp>
          <p:sp>
            <p:nvSpPr>
              <p:cNvPr id="97299" name="Rectangle 37"/>
              <p:cNvSpPr>
                <a:spLocks noChangeArrowheads="1"/>
              </p:cNvSpPr>
              <p:nvPr/>
            </p:nvSpPr>
            <p:spPr bwMode="auto">
              <a:xfrm>
                <a:off x="5904843" y="2821075"/>
                <a:ext cx="1214766" cy="949440"/>
              </a:xfrm>
              <a:prstGeom prst="rect">
                <a:avLst/>
              </a:prstGeom>
              <a:solidFill>
                <a:schemeClr val="bg1"/>
              </a:solidFill>
              <a:ln w="63500">
                <a:solidFill>
                  <a:srgbClr val="646464"/>
                </a:solidFill>
                <a:round/>
                <a:headEnd type="none" w="sm" len="sm"/>
                <a:tailEnd type="none" w="sm" len="sm"/>
              </a:ln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defTabSz="517525" eaLnBrk="0" hangingPunct="0"/>
                <a:r>
                  <a:rPr lang="en-US" sz="1200">
                    <a:solidFill>
                      <a:srgbClr val="595959"/>
                    </a:solidFill>
                    <a:latin typeface="Arial" charset="0"/>
                  </a:rPr>
                  <a:t>context</a:t>
                </a:r>
              </a:p>
            </p:txBody>
          </p:sp>
        </p:grpSp>
        <p:cxnSp>
          <p:nvCxnSpPr>
            <p:cNvPr id="97291" name="Straight Connector 46"/>
            <p:cNvCxnSpPr>
              <a:cxnSpLocks noChangeShapeType="1"/>
            </p:cNvCxnSpPr>
            <p:nvPr/>
          </p:nvCxnSpPr>
          <p:spPr bwMode="auto">
            <a:xfrm rot="-5400000">
              <a:off x="2049666" y="3685171"/>
              <a:ext cx="454797" cy="893"/>
            </a:xfrm>
            <a:prstGeom prst="line">
              <a:avLst/>
            </a:prstGeom>
            <a:noFill/>
            <a:ln w="63500">
              <a:solidFill>
                <a:srgbClr val="646464"/>
              </a:solidFill>
              <a:round/>
              <a:headEnd type="none" w="sm" len="sm"/>
              <a:tailEnd type="none" w="sm" len="sm"/>
            </a:ln>
          </p:spPr>
        </p:cxnSp>
        <p:sp>
          <p:nvSpPr>
            <p:cNvPr id="97292" name="Rectangle 47"/>
            <p:cNvSpPr>
              <a:spLocks noChangeArrowheads="1"/>
            </p:cNvSpPr>
            <p:nvPr/>
          </p:nvSpPr>
          <p:spPr bwMode="auto">
            <a:xfrm>
              <a:off x="1848794" y="3020648"/>
              <a:ext cx="1027840" cy="490021"/>
            </a:xfrm>
            <a:prstGeom prst="rect">
              <a:avLst/>
            </a:prstGeom>
            <a:solidFill>
              <a:schemeClr val="bg1"/>
            </a:solidFill>
            <a:ln w="63500">
              <a:solidFill>
                <a:srgbClr val="646464"/>
              </a:solidFill>
              <a:round/>
              <a:headEnd type="none" w="sm" len="sm"/>
              <a:tailEnd type="none" w="sm" len="sm"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pPr defTabSz="517525" eaLnBrk="0" hangingPunct="0"/>
              <a:r>
                <a:rPr lang="en-US" sz="1200">
                  <a:solidFill>
                    <a:srgbClr val="595959"/>
                  </a:solidFill>
                  <a:latin typeface="Arial" charset="0"/>
                </a:rPr>
                <a:t>context</a:t>
              </a:r>
            </a:p>
          </p:txBody>
        </p:sp>
        <p:cxnSp>
          <p:nvCxnSpPr>
            <p:cNvPr id="97293" name="Straight Connector 48"/>
            <p:cNvCxnSpPr>
              <a:cxnSpLocks noChangeShapeType="1"/>
            </p:cNvCxnSpPr>
            <p:nvPr/>
          </p:nvCxnSpPr>
          <p:spPr bwMode="auto">
            <a:xfrm rot="5400000" flipH="1" flipV="1">
              <a:off x="3292321" y="3745044"/>
              <a:ext cx="580113" cy="6465"/>
            </a:xfrm>
            <a:prstGeom prst="line">
              <a:avLst/>
            </a:prstGeom>
            <a:noFill/>
            <a:ln w="63500">
              <a:solidFill>
                <a:srgbClr val="646464"/>
              </a:solidFill>
              <a:round/>
              <a:headEnd type="none" w="sm" len="sm"/>
              <a:tailEnd type="none" w="sm" len="sm"/>
            </a:ln>
          </p:spPr>
        </p:cxnSp>
        <p:sp>
          <p:nvSpPr>
            <p:cNvPr id="97294" name="Rectangle 49"/>
            <p:cNvSpPr>
              <a:spLocks noChangeArrowheads="1"/>
            </p:cNvSpPr>
            <p:nvPr/>
          </p:nvSpPr>
          <p:spPr bwMode="auto">
            <a:xfrm>
              <a:off x="3156894" y="3020648"/>
              <a:ext cx="1027840" cy="490021"/>
            </a:xfrm>
            <a:prstGeom prst="rect">
              <a:avLst/>
            </a:prstGeom>
            <a:solidFill>
              <a:schemeClr val="bg1"/>
            </a:solidFill>
            <a:ln w="63500">
              <a:solidFill>
                <a:srgbClr val="646464"/>
              </a:solidFill>
              <a:round/>
              <a:headEnd type="none" w="sm" len="sm"/>
              <a:tailEnd type="none" w="sm" len="sm"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pPr defTabSz="517525" eaLnBrk="0" hangingPunct="0"/>
              <a:r>
                <a:rPr lang="en-US" sz="1200">
                  <a:solidFill>
                    <a:srgbClr val="595959"/>
                  </a:solidFill>
                  <a:latin typeface="Arial" charset="0"/>
                </a:rPr>
                <a:t>context</a:t>
              </a:r>
            </a:p>
          </p:txBody>
        </p:sp>
        <p:cxnSp>
          <p:nvCxnSpPr>
            <p:cNvPr id="97295" name="Straight Connector 50"/>
            <p:cNvCxnSpPr>
              <a:cxnSpLocks noChangeShapeType="1"/>
            </p:cNvCxnSpPr>
            <p:nvPr/>
          </p:nvCxnSpPr>
          <p:spPr bwMode="auto">
            <a:xfrm rot="16200000" flipV="1">
              <a:off x="4603894" y="3836938"/>
              <a:ext cx="732039" cy="0"/>
            </a:xfrm>
            <a:prstGeom prst="line">
              <a:avLst/>
            </a:prstGeom>
            <a:noFill/>
            <a:ln w="63500">
              <a:solidFill>
                <a:srgbClr val="646464"/>
              </a:solidFill>
              <a:round/>
              <a:headEnd type="none" w="sm" len="sm"/>
              <a:tailEnd type="none" w="sm" len="sm"/>
            </a:ln>
          </p:spPr>
        </p:cxnSp>
        <p:sp>
          <p:nvSpPr>
            <p:cNvPr id="97296" name="Rectangle 51"/>
            <p:cNvSpPr>
              <a:spLocks noChangeArrowheads="1"/>
            </p:cNvSpPr>
            <p:nvPr/>
          </p:nvSpPr>
          <p:spPr bwMode="auto">
            <a:xfrm>
              <a:off x="4541194" y="3033348"/>
              <a:ext cx="1027840" cy="490021"/>
            </a:xfrm>
            <a:prstGeom prst="rect">
              <a:avLst/>
            </a:prstGeom>
            <a:solidFill>
              <a:schemeClr val="bg1"/>
            </a:solidFill>
            <a:ln w="63500">
              <a:solidFill>
                <a:srgbClr val="646464"/>
              </a:solidFill>
              <a:round/>
              <a:headEnd type="none" w="sm" len="sm"/>
              <a:tailEnd type="none" w="sm" len="sm"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pPr defTabSz="517525" eaLnBrk="0" hangingPunct="0"/>
              <a:r>
                <a:rPr lang="en-US" sz="1200">
                  <a:solidFill>
                    <a:srgbClr val="595959"/>
                  </a:solidFill>
                  <a:latin typeface="Arial" charset="0"/>
                </a:rPr>
                <a:t>context</a:t>
              </a:r>
            </a:p>
          </p:txBody>
        </p:sp>
      </p:grpSp>
      <p:sp>
        <p:nvSpPr>
          <p:cNvPr id="53" name="Text Box 9"/>
          <p:cNvSpPr txBox="1">
            <a:spLocks noChangeArrowheads="1"/>
          </p:cNvSpPr>
          <p:nvPr/>
        </p:nvSpPr>
        <p:spPr bwMode="auto">
          <a:xfrm>
            <a:off x="852488" y="2092325"/>
            <a:ext cx="23987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folksonomy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entity</a:t>
            </a:r>
          </a:p>
        </p:txBody>
      </p:sp>
      <p:cxnSp>
        <p:nvCxnSpPr>
          <p:cNvPr id="97287" name="Straight Connector 53"/>
          <p:cNvCxnSpPr>
            <a:cxnSpLocks noChangeShapeType="1"/>
          </p:cNvCxnSpPr>
          <p:nvPr/>
        </p:nvCxnSpPr>
        <p:spPr bwMode="auto">
          <a:xfrm rot="5400000" flipH="1" flipV="1">
            <a:off x="1377950" y="2089150"/>
            <a:ext cx="165100" cy="0"/>
          </a:xfrm>
          <a:prstGeom prst="line">
            <a:avLst/>
          </a:prstGeom>
          <a:noFill/>
          <a:ln w="38100">
            <a:solidFill>
              <a:srgbClr val="595959"/>
            </a:solidFill>
            <a:round/>
            <a:headEnd type="none" w="sm" len="sm"/>
            <a:tailEnd/>
          </a:ln>
        </p:spPr>
      </p:cxnSp>
      <p:sp>
        <p:nvSpPr>
          <p:cNvPr id="57" name="Text Box 9"/>
          <p:cNvSpPr txBox="1">
            <a:spLocks noChangeArrowheads="1"/>
          </p:cNvSpPr>
          <p:nvPr/>
        </p:nvSpPr>
        <p:spPr bwMode="auto">
          <a:xfrm>
            <a:off x="4814888" y="2066925"/>
            <a:ext cx="28813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contextual information</a:t>
            </a:r>
          </a:p>
        </p:txBody>
      </p:sp>
      <p:cxnSp>
        <p:nvCxnSpPr>
          <p:cNvPr id="97289" name="Straight Connector 57"/>
          <p:cNvCxnSpPr>
            <a:cxnSpLocks noChangeShapeType="1"/>
          </p:cNvCxnSpPr>
          <p:nvPr/>
        </p:nvCxnSpPr>
        <p:spPr bwMode="auto">
          <a:xfrm rot="16200000" flipV="1">
            <a:off x="5865019" y="2080419"/>
            <a:ext cx="182562" cy="0"/>
          </a:xfrm>
          <a:prstGeom prst="line">
            <a:avLst/>
          </a:prstGeom>
          <a:noFill/>
          <a:ln w="38100">
            <a:solidFill>
              <a:srgbClr val="595959"/>
            </a:solidFill>
            <a:round/>
            <a:headEnd type="none" w="sm" len="sm"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0" indent="0"/>
            <a:r>
              <a:rPr lang="en-US" smtClean="0"/>
              <a:t>Exploiting Tag-based Models</a:t>
            </a:r>
          </a:p>
        </p:txBody>
      </p:sp>
      <p:sp>
        <p:nvSpPr>
          <p:cNvPr id="98307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3"/>
          <p:cNvSpPr>
            <a:spLocks noGrp="1"/>
          </p:cNvSpPr>
          <p:nvPr>
            <p:ph type="title"/>
          </p:nvPr>
        </p:nvSpPr>
        <p:spPr>
          <a:xfrm>
            <a:off x="917575" y="457200"/>
            <a:ext cx="7159625" cy="627063"/>
          </a:xfrm>
        </p:spPr>
        <p:txBody>
          <a:bodyPr/>
          <a:lstStyle/>
          <a:p>
            <a:r>
              <a:rPr lang="en-US" smtClean="0"/>
              <a:t>The user matters</a:t>
            </a:r>
          </a:p>
        </p:txBody>
      </p:sp>
      <p:sp>
        <p:nvSpPr>
          <p:cNvPr id="24579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When we consider state of the art interaction &amp; interfaces, then the </a:t>
            </a:r>
            <a:r>
              <a:rPr lang="en-US" b="1" smtClean="0"/>
              <a:t>user</a:t>
            </a:r>
            <a:r>
              <a:rPr lang="en-US" smtClean="0"/>
              <a:t> plays a key role.</a:t>
            </a:r>
          </a:p>
          <a:p>
            <a:endParaRPr lang="en-US" smtClean="0"/>
          </a:p>
          <a:p>
            <a:r>
              <a:rPr lang="en-US" smtClean="0"/>
              <a:t>For good personalized application and interface design, a good </a:t>
            </a:r>
            <a:r>
              <a:rPr lang="en-US" b="1" smtClean="0"/>
              <a:t>characterization</a:t>
            </a:r>
            <a:r>
              <a:rPr lang="en-US" smtClean="0"/>
              <a:t> of the user is needed.</a:t>
            </a:r>
          </a:p>
          <a:p>
            <a:endParaRPr lang="en-US" smtClean="0"/>
          </a:p>
          <a:p>
            <a:r>
              <a:rPr lang="en-US" smtClean="0"/>
              <a:t>First, some basic user modeling concepts from theory and literature.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/>
          <p:cNvSpPr>
            <a:spLocks noGrp="1"/>
          </p:cNvSpPr>
          <p:nvPr>
            <p:ph type="title"/>
          </p:nvPr>
        </p:nvSpPr>
        <p:spPr>
          <a:xfrm>
            <a:off x="917575" y="457200"/>
            <a:ext cx="8226425" cy="1244600"/>
          </a:xfrm>
        </p:spPr>
        <p:txBody>
          <a:bodyPr/>
          <a:lstStyle/>
          <a:p>
            <a:r>
              <a:rPr lang="en-US" smtClean="0"/>
              <a:t>Ranking in Social Tagging Systems</a:t>
            </a:r>
          </a:p>
        </p:txBody>
      </p:sp>
      <p:sp>
        <p:nvSpPr>
          <p:cNvPr id="100355" name="Content Placeholder 2"/>
          <p:cNvSpPr>
            <a:spLocks noGrp="1"/>
          </p:cNvSpPr>
          <p:nvPr>
            <p:ph idx="1"/>
          </p:nvPr>
        </p:nvSpPr>
        <p:spPr>
          <a:xfrm>
            <a:off x="925513" y="1828800"/>
            <a:ext cx="7697787" cy="3506788"/>
          </a:xfrm>
        </p:spPr>
        <p:txBody>
          <a:bodyPr/>
          <a:lstStyle/>
          <a:p>
            <a:r>
              <a:rPr lang="en-US" b="1" dirty="0" smtClean="0"/>
              <a:t>Ranking algorithms </a:t>
            </a:r>
            <a:r>
              <a:rPr lang="en-US" dirty="0" smtClean="0"/>
              <a:t>can be applied in various contexts such as:</a:t>
            </a:r>
          </a:p>
          <a:p>
            <a:pPr lvl="1"/>
            <a:r>
              <a:rPr lang="en-US" dirty="0" smtClean="0"/>
              <a:t>(Personalized) Search</a:t>
            </a:r>
          </a:p>
          <a:p>
            <a:pPr lvl="1"/>
            <a:r>
              <a:rPr lang="en-US" dirty="0" smtClean="0"/>
              <a:t>Expert Search</a:t>
            </a:r>
          </a:p>
          <a:p>
            <a:pPr lvl="1"/>
            <a:r>
              <a:rPr lang="en-US" dirty="0" smtClean="0"/>
              <a:t>Recommender Systems (e.g. tag recommendations)</a:t>
            </a:r>
          </a:p>
          <a:p>
            <a:pPr lvl="1"/>
            <a:r>
              <a:rPr lang="en-US" dirty="0" smtClean="0"/>
              <a:t>Learning Semantics</a:t>
            </a:r>
          </a:p>
          <a:p>
            <a:endParaRPr lang="en-US" dirty="0" smtClean="0"/>
          </a:p>
          <a:p>
            <a:r>
              <a:rPr lang="en-US" b="1" dirty="0" smtClean="0"/>
              <a:t>Challenge:</a:t>
            </a:r>
            <a:r>
              <a:rPr lang="en-US" dirty="0" smtClean="0"/>
              <a:t> order </a:t>
            </a:r>
            <a:r>
              <a:rPr lang="en-US" dirty="0" err="1" smtClean="0"/>
              <a:t>folksonomy</a:t>
            </a:r>
            <a:r>
              <a:rPr lang="en-US" dirty="0" smtClean="0"/>
              <a:t> </a:t>
            </a:r>
            <a:r>
              <a:rPr lang="en-US" dirty="0" smtClean="0"/>
              <a:t>entities (</a:t>
            </a:r>
            <a:r>
              <a:rPr lang="en-US" dirty="0" smtClean="0"/>
              <a:t>= users, tags, resources) so that the most </a:t>
            </a:r>
            <a:r>
              <a:rPr lang="en-US" i="1" dirty="0" smtClean="0"/>
              <a:t>relevant </a:t>
            </a:r>
            <a:r>
              <a:rPr lang="en-US" dirty="0" smtClean="0"/>
              <a:t>items appear at the very top of the ranking.</a:t>
            </a:r>
          </a:p>
        </p:txBody>
      </p:sp>
      <p:sp>
        <p:nvSpPr>
          <p:cNvPr id="100356" name="TextBox 4"/>
          <p:cNvSpPr txBox="1">
            <a:spLocks noChangeArrowheads="1"/>
          </p:cNvSpPr>
          <p:nvPr/>
        </p:nvSpPr>
        <p:spPr bwMode="auto">
          <a:xfrm>
            <a:off x="2105025" y="5181600"/>
            <a:ext cx="42306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i="1"/>
              <a:t>depends on the application context</a:t>
            </a:r>
          </a:p>
        </p:txBody>
      </p:sp>
      <p:cxnSp>
        <p:nvCxnSpPr>
          <p:cNvPr id="100357" name="Straight Connector 5"/>
          <p:cNvCxnSpPr>
            <a:cxnSpLocks noChangeShapeType="1"/>
          </p:cNvCxnSpPr>
          <p:nvPr/>
        </p:nvCxnSpPr>
        <p:spPr bwMode="auto">
          <a:xfrm rot="16200000" flipH="1">
            <a:off x="3117850" y="4603750"/>
            <a:ext cx="762000" cy="3937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none" w="sm" len="sm"/>
            <a:tailEnd type="triangle" w="lg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4"/>
          <p:cNvGrpSpPr>
            <a:grpSpLocks/>
          </p:cNvGrpSpPr>
          <p:nvPr/>
        </p:nvGrpSpPr>
        <p:grpSpPr bwMode="auto">
          <a:xfrm>
            <a:off x="7161213" y="3273425"/>
            <a:ext cx="1562100" cy="2141538"/>
            <a:chOff x="5664977" y="7419181"/>
            <a:chExt cx="2778612" cy="3729747"/>
          </a:xfrm>
        </p:grpSpPr>
        <p:sp>
          <p:nvSpPr>
            <p:cNvPr id="101465" name="Text Box 10"/>
            <p:cNvSpPr txBox="1">
              <a:spLocks noChangeArrowheads="1"/>
            </p:cNvSpPr>
            <p:nvPr/>
          </p:nvSpPr>
          <p:spPr bwMode="auto">
            <a:xfrm>
              <a:off x="6874759" y="7459647"/>
              <a:ext cx="515028" cy="36892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spcAft>
                  <a:spcPts val="1025"/>
                </a:spcAft>
              </a:pPr>
              <a:r>
                <a:rPr lang="en-US" sz="1500">
                  <a:solidFill>
                    <a:schemeClr val="tx2"/>
                  </a:solidFill>
                </a:rPr>
                <a:t>0</a:t>
              </a:r>
            </a:p>
            <a:p>
              <a:pPr>
                <a:spcAft>
                  <a:spcPts val="1025"/>
                </a:spcAft>
              </a:pPr>
              <a:r>
                <a:rPr lang="en-US" sz="1500">
                  <a:solidFill>
                    <a:schemeClr val="tx2"/>
                  </a:solidFill>
                </a:rPr>
                <a:t>0</a:t>
              </a:r>
            </a:p>
            <a:p>
              <a:pPr>
                <a:spcAft>
                  <a:spcPts val="1025"/>
                </a:spcAft>
              </a:pPr>
              <a:r>
                <a:rPr lang="en-US" sz="1500">
                  <a:solidFill>
                    <a:schemeClr val="tx2"/>
                  </a:solidFill>
                </a:rPr>
                <a:t>1</a:t>
              </a:r>
            </a:p>
            <a:p>
              <a:pPr>
                <a:spcAft>
                  <a:spcPts val="1025"/>
                </a:spcAft>
              </a:pPr>
              <a:r>
                <a:rPr lang="en-US" sz="1500">
                  <a:solidFill>
                    <a:schemeClr val="tx2"/>
                  </a:solidFill>
                </a:rPr>
                <a:t>0</a:t>
              </a:r>
            </a:p>
            <a:p>
              <a:pPr>
                <a:spcAft>
                  <a:spcPts val="1025"/>
                </a:spcAft>
              </a:pPr>
              <a:r>
                <a:rPr lang="en-US" sz="1500">
                  <a:solidFill>
                    <a:schemeClr val="tx2"/>
                  </a:solidFill>
                </a:rPr>
                <a:t>0</a:t>
              </a:r>
            </a:p>
            <a:p>
              <a:pPr>
                <a:spcAft>
                  <a:spcPts val="1025"/>
                </a:spcAft>
              </a:pPr>
              <a:r>
                <a:rPr lang="en-US" sz="1500">
                  <a:solidFill>
                    <a:schemeClr val="tx2"/>
                  </a:solidFill>
                </a:rPr>
                <a:t>0</a:t>
              </a:r>
            </a:p>
          </p:txBody>
        </p:sp>
        <p:sp>
          <p:nvSpPr>
            <p:cNvPr id="101466" name="Text Box 10"/>
            <p:cNvSpPr txBox="1">
              <a:spLocks noChangeArrowheads="1"/>
            </p:cNvSpPr>
            <p:nvPr/>
          </p:nvSpPr>
          <p:spPr bwMode="auto">
            <a:xfrm>
              <a:off x="7737851" y="7419181"/>
              <a:ext cx="705738" cy="3689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spcAft>
                  <a:spcPts val="1025"/>
                </a:spcAft>
              </a:pPr>
              <a:r>
                <a:rPr lang="en-US" sz="1500">
                  <a:solidFill>
                    <a:srgbClr val="7F7F7F"/>
                  </a:solidFill>
                </a:rPr>
                <a:t>u1</a:t>
              </a:r>
            </a:p>
            <a:p>
              <a:pPr>
                <a:spcAft>
                  <a:spcPts val="1025"/>
                </a:spcAft>
              </a:pPr>
              <a:r>
                <a:rPr lang="en-US" sz="1500">
                  <a:solidFill>
                    <a:srgbClr val="7F7F7F"/>
                  </a:solidFill>
                </a:rPr>
                <a:t>u2</a:t>
              </a:r>
            </a:p>
            <a:p>
              <a:pPr>
                <a:spcAft>
                  <a:spcPts val="1025"/>
                </a:spcAft>
              </a:pPr>
              <a:r>
                <a:rPr lang="en-US" sz="1500">
                  <a:solidFill>
                    <a:srgbClr val="7F7F7F"/>
                  </a:solidFill>
                </a:rPr>
                <a:t>t1 </a:t>
              </a:r>
            </a:p>
            <a:p>
              <a:pPr>
                <a:spcAft>
                  <a:spcPts val="1025"/>
                </a:spcAft>
              </a:pPr>
              <a:r>
                <a:rPr lang="en-US" sz="1500">
                  <a:solidFill>
                    <a:srgbClr val="7F7F7F"/>
                  </a:solidFill>
                </a:rPr>
                <a:t>t2</a:t>
              </a:r>
            </a:p>
            <a:p>
              <a:pPr>
                <a:spcAft>
                  <a:spcPts val="1025"/>
                </a:spcAft>
              </a:pPr>
              <a:r>
                <a:rPr lang="en-US" sz="1500">
                  <a:solidFill>
                    <a:srgbClr val="7F7F7F"/>
                  </a:solidFill>
                </a:rPr>
                <a:t>r1</a:t>
              </a:r>
            </a:p>
            <a:p>
              <a:pPr>
                <a:spcAft>
                  <a:spcPts val="1025"/>
                </a:spcAft>
              </a:pPr>
              <a:r>
                <a:rPr lang="en-US" sz="1500">
                  <a:solidFill>
                    <a:srgbClr val="7F7F7F"/>
                  </a:solidFill>
                </a:rPr>
                <a:t>r2</a:t>
              </a:r>
            </a:p>
          </p:txBody>
        </p:sp>
        <p:sp>
          <p:nvSpPr>
            <p:cNvPr id="101467" name="Left Bracket 107"/>
            <p:cNvSpPr>
              <a:spLocks/>
            </p:cNvSpPr>
            <p:nvPr/>
          </p:nvSpPr>
          <p:spPr bwMode="auto">
            <a:xfrm>
              <a:off x="6833394" y="7495381"/>
              <a:ext cx="144000" cy="3621807"/>
            </a:xfrm>
            <a:prstGeom prst="leftBracket">
              <a:avLst>
                <a:gd name="adj" fmla="val 8384"/>
              </a:avLst>
            </a:prstGeom>
            <a:noFill/>
            <a:ln w="3810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l" defTabSz="517525" eaLnBrk="0" hangingPunct="0"/>
              <a:endParaRPr lang="en-US" sz="1400">
                <a:latin typeface="Arial" charset="0"/>
              </a:endParaRPr>
            </a:p>
          </p:txBody>
        </p:sp>
        <p:sp>
          <p:nvSpPr>
            <p:cNvPr id="101468" name="Left Bracket 108"/>
            <p:cNvSpPr>
              <a:spLocks/>
            </p:cNvSpPr>
            <p:nvPr/>
          </p:nvSpPr>
          <p:spPr bwMode="auto">
            <a:xfrm flipH="1">
              <a:off x="7335821" y="7495381"/>
              <a:ext cx="144000" cy="3621807"/>
            </a:xfrm>
            <a:prstGeom prst="leftBracket">
              <a:avLst>
                <a:gd name="adj" fmla="val 8384"/>
              </a:avLst>
            </a:prstGeom>
            <a:noFill/>
            <a:ln w="3810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l" defTabSz="517525" eaLnBrk="0" hangingPunct="0"/>
              <a:endParaRPr lang="en-US" sz="1400">
                <a:latin typeface="Arial" charset="0"/>
              </a:endParaRPr>
            </a:p>
          </p:txBody>
        </p:sp>
        <p:graphicFrame>
          <p:nvGraphicFramePr>
            <p:cNvPr id="101380" name="Object 4"/>
            <p:cNvGraphicFramePr>
              <a:graphicFrameLocks noChangeAspect="1"/>
            </p:cNvGraphicFramePr>
            <p:nvPr/>
          </p:nvGraphicFramePr>
          <p:xfrm>
            <a:off x="5664977" y="8874919"/>
            <a:ext cx="977900" cy="719137"/>
          </p:xfrm>
          <a:graphic>
            <a:graphicData uri="http://schemas.openxmlformats.org/presentationml/2006/ole">
              <p:oleObj spid="_x0000_s101380" name="Equation" r:id="rId3" imgW="241300" imgH="177800" progId="Equation.3">
                <p:embed/>
              </p:oleObj>
            </a:graphicData>
          </a:graphic>
        </p:graphicFrame>
      </p:grpSp>
      <p:grpSp>
        <p:nvGrpSpPr>
          <p:cNvPr id="3" name="Group 200"/>
          <p:cNvGrpSpPr>
            <a:grpSpLocks/>
          </p:cNvGrpSpPr>
          <p:nvPr/>
        </p:nvGrpSpPr>
        <p:grpSpPr bwMode="auto">
          <a:xfrm>
            <a:off x="5951538" y="2990850"/>
            <a:ext cx="3279775" cy="2640013"/>
            <a:chOff x="8064009" y="2237581"/>
            <a:chExt cx="5833377" cy="4598642"/>
          </a:xfrm>
        </p:grpSpPr>
        <p:sp>
          <p:nvSpPr>
            <p:cNvPr id="101447" name="TextBox 182"/>
            <p:cNvSpPr txBox="1">
              <a:spLocks noChangeArrowheads="1"/>
            </p:cNvSpPr>
            <p:nvPr/>
          </p:nvSpPr>
          <p:spPr bwMode="auto">
            <a:xfrm>
              <a:off x="8064009" y="2237581"/>
              <a:ext cx="5833377" cy="40197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b="1">
                  <a:solidFill>
                    <a:srgbClr val="01A200"/>
                  </a:solidFill>
                </a:rPr>
                <a:t>FolkRank-based rankings:</a:t>
              </a:r>
            </a:p>
            <a:p>
              <a:r>
                <a:rPr lang="en-US" sz="1800">
                  <a:solidFill>
                    <a:schemeClr val="tx2"/>
                  </a:solidFill>
                </a:rPr>
                <a:t>      users     tags     resources</a:t>
              </a:r>
            </a:p>
            <a:p>
              <a:endParaRPr lang="en-US" sz="1800">
                <a:solidFill>
                  <a:schemeClr val="tx2"/>
                </a:solidFill>
              </a:endParaRPr>
            </a:p>
            <a:p>
              <a:r>
                <a:rPr lang="en-US" sz="1800">
                  <a:solidFill>
                    <a:schemeClr val="tx2"/>
                  </a:solidFill>
                </a:rPr>
                <a:t>1.</a:t>
              </a:r>
            </a:p>
            <a:p>
              <a:endParaRPr lang="en-US" sz="1800">
                <a:solidFill>
                  <a:schemeClr val="tx2"/>
                </a:solidFill>
              </a:endParaRPr>
            </a:p>
            <a:p>
              <a:endParaRPr lang="en-US" sz="1800">
                <a:solidFill>
                  <a:schemeClr val="tx2"/>
                </a:solidFill>
              </a:endParaRPr>
            </a:p>
            <a:p>
              <a:endParaRPr lang="en-US" sz="1800">
                <a:solidFill>
                  <a:schemeClr val="tx2"/>
                </a:solidFill>
              </a:endParaRPr>
            </a:p>
            <a:p>
              <a:r>
                <a:rPr lang="en-US" sz="1800">
                  <a:solidFill>
                    <a:schemeClr val="tx2"/>
                  </a:solidFill>
                </a:rPr>
                <a:t>2.</a:t>
              </a:r>
            </a:p>
          </p:txBody>
        </p:sp>
        <p:grpSp>
          <p:nvGrpSpPr>
            <p:cNvPr id="101448" name="Group 183"/>
            <p:cNvGrpSpPr>
              <a:grpSpLocks/>
            </p:cNvGrpSpPr>
            <p:nvPr/>
          </p:nvGrpSpPr>
          <p:grpSpPr bwMode="auto">
            <a:xfrm>
              <a:off x="8621957" y="3398486"/>
              <a:ext cx="4457648" cy="3437737"/>
              <a:chOff x="8621957" y="3398486"/>
              <a:chExt cx="4457648" cy="3437737"/>
            </a:xfrm>
          </p:grpSpPr>
          <p:pic>
            <p:nvPicPr>
              <p:cNvPr id="101449" name="Picture 4" descr="baker1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2014994" y="3559089"/>
                <a:ext cx="1044774" cy="11042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1450" name="Text Box 9"/>
              <p:cNvSpPr txBox="1">
                <a:spLocks noChangeArrowheads="1"/>
              </p:cNvSpPr>
              <p:nvPr/>
            </p:nvSpPr>
            <p:spPr bwMode="auto">
              <a:xfrm>
                <a:off x="12256360" y="4564537"/>
                <a:ext cx="673035" cy="5627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>
                    <a:solidFill>
                      <a:srgbClr val="000000"/>
                    </a:solidFill>
                  </a:rPr>
                  <a:t>r1</a:t>
                </a:r>
              </a:p>
            </p:txBody>
          </p:sp>
          <p:pic>
            <p:nvPicPr>
              <p:cNvPr id="101451" name="Picture 17" descr="astronaut_3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11938794" y="5361781"/>
                <a:ext cx="1140811" cy="6842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1452" name="Picture 13" descr="user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8621957" y="5117969"/>
                <a:ext cx="1365188" cy="1365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01453" name="Group 40"/>
              <p:cNvGrpSpPr>
                <a:grpSpLocks noChangeAspect="1"/>
              </p:cNvGrpSpPr>
              <p:nvPr/>
            </p:nvGrpSpPr>
            <p:grpSpPr bwMode="auto">
              <a:xfrm rot="-2568728">
                <a:off x="10771482" y="3810655"/>
                <a:ext cx="288325" cy="395999"/>
                <a:chOff x="4966494" y="5514181"/>
                <a:chExt cx="533400" cy="732600"/>
              </a:xfrm>
            </p:grpSpPr>
            <p:sp>
              <p:nvSpPr>
                <p:cNvPr id="101463" name="Rectangle 198"/>
                <p:cNvSpPr>
                  <a:spLocks noChangeArrowheads="1"/>
                </p:cNvSpPr>
                <p:nvPr/>
              </p:nvSpPr>
              <p:spPr bwMode="auto">
                <a:xfrm>
                  <a:off x="4966494" y="5742781"/>
                  <a:ext cx="533400" cy="504000"/>
                </a:xfrm>
                <a:prstGeom prst="rect">
                  <a:avLst/>
                </a:prstGeom>
                <a:solidFill>
                  <a:schemeClr val="tx2"/>
                </a:solidFill>
                <a:ln w="12700">
                  <a:solidFill>
                    <a:schemeClr val="tx2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l" defTabSz="517525" eaLnBrk="0" hangingPunct="0"/>
                  <a:endParaRPr lang="en-US" sz="1400">
                    <a:latin typeface="Arial" charset="0"/>
                  </a:endParaRPr>
                </a:p>
              </p:txBody>
            </p:sp>
            <p:sp>
              <p:nvSpPr>
                <p:cNvPr id="101464" name="Isosceles Triangle 199"/>
                <p:cNvSpPr>
                  <a:spLocks noChangeArrowheads="1"/>
                </p:cNvSpPr>
                <p:nvPr/>
              </p:nvSpPr>
              <p:spPr bwMode="auto">
                <a:xfrm>
                  <a:off x="4966494" y="5514181"/>
                  <a:ext cx="533400" cy="216853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2"/>
                </a:solidFill>
                <a:ln w="12700">
                  <a:solidFill>
                    <a:schemeClr val="tx2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l" defTabSz="517525" eaLnBrk="0" hangingPunct="0"/>
                  <a:endParaRPr lang="en-US" sz="1400">
                    <a:latin typeface="Arial" charset="0"/>
                  </a:endParaRPr>
                </a:p>
              </p:txBody>
            </p:sp>
          </p:grpSp>
          <p:sp>
            <p:nvSpPr>
              <p:cNvPr id="101454" name="Text Box 10"/>
              <p:cNvSpPr txBox="1">
                <a:spLocks noChangeArrowheads="1"/>
              </p:cNvSpPr>
              <p:nvPr/>
            </p:nvSpPr>
            <p:spPr bwMode="auto">
              <a:xfrm>
                <a:off x="8951682" y="6273452"/>
                <a:ext cx="705738" cy="5627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>
                    <a:solidFill>
                      <a:schemeClr val="tx2"/>
                    </a:solidFill>
                  </a:rPr>
                  <a:t>u1</a:t>
                </a:r>
              </a:p>
            </p:txBody>
          </p:sp>
          <p:pic>
            <p:nvPicPr>
              <p:cNvPr id="101455" name="Picture 13" descr="user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8621957" y="3398486"/>
                <a:ext cx="1365188" cy="1365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1456" name="Text Box 10"/>
              <p:cNvSpPr txBox="1">
                <a:spLocks noChangeArrowheads="1"/>
              </p:cNvSpPr>
              <p:nvPr/>
            </p:nvSpPr>
            <p:spPr bwMode="auto">
              <a:xfrm>
                <a:off x="8951682" y="4553969"/>
                <a:ext cx="705738" cy="5627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>
                    <a:solidFill>
                      <a:schemeClr val="tx2"/>
                    </a:solidFill>
                  </a:rPr>
                  <a:t>u2</a:t>
                </a:r>
              </a:p>
            </p:txBody>
          </p:sp>
          <p:sp>
            <p:nvSpPr>
              <p:cNvPr id="101457" name="Text Box 10"/>
              <p:cNvSpPr txBox="1">
                <a:spLocks noChangeArrowheads="1"/>
              </p:cNvSpPr>
              <p:nvPr/>
            </p:nvSpPr>
            <p:spPr bwMode="auto">
              <a:xfrm>
                <a:off x="10630715" y="4183537"/>
                <a:ext cx="629420" cy="5627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>
                    <a:solidFill>
                      <a:schemeClr val="tx2"/>
                    </a:solidFill>
                  </a:rPr>
                  <a:t>t1</a:t>
                </a:r>
              </a:p>
            </p:txBody>
          </p:sp>
          <p:grpSp>
            <p:nvGrpSpPr>
              <p:cNvPr id="101458" name="Group 40"/>
              <p:cNvGrpSpPr>
                <a:grpSpLocks noChangeAspect="1"/>
              </p:cNvGrpSpPr>
              <p:nvPr/>
            </p:nvGrpSpPr>
            <p:grpSpPr bwMode="auto">
              <a:xfrm rot="-2568728">
                <a:off x="10771482" y="5635604"/>
                <a:ext cx="288325" cy="395999"/>
                <a:chOff x="4966494" y="5514181"/>
                <a:chExt cx="533400" cy="732600"/>
              </a:xfrm>
            </p:grpSpPr>
            <p:sp>
              <p:nvSpPr>
                <p:cNvPr id="101461" name="Rectangle 196"/>
                <p:cNvSpPr>
                  <a:spLocks noChangeArrowheads="1"/>
                </p:cNvSpPr>
                <p:nvPr/>
              </p:nvSpPr>
              <p:spPr bwMode="auto">
                <a:xfrm>
                  <a:off x="4966494" y="5742781"/>
                  <a:ext cx="533400" cy="504000"/>
                </a:xfrm>
                <a:prstGeom prst="rect">
                  <a:avLst/>
                </a:prstGeom>
                <a:solidFill>
                  <a:schemeClr val="tx2"/>
                </a:solidFill>
                <a:ln w="12700">
                  <a:solidFill>
                    <a:schemeClr val="tx2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l" defTabSz="517525" eaLnBrk="0" hangingPunct="0"/>
                  <a:endParaRPr lang="en-US" sz="1400">
                    <a:latin typeface="Arial" charset="0"/>
                  </a:endParaRPr>
                </a:p>
              </p:txBody>
            </p:sp>
            <p:sp>
              <p:nvSpPr>
                <p:cNvPr id="101462" name="Isosceles Triangle 197"/>
                <p:cNvSpPr>
                  <a:spLocks noChangeArrowheads="1"/>
                </p:cNvSpPr>
                <p:nvPr/>
              </p:nvSpPr>
              <p:spPr bwMode="auto">
                <a:xfrm>
                  <a:off x="4966494" y="5514181"/>
                  <a:ext cx="533400" cy="216853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2"/>
                </a:solidFill>
                <a:ln w="12700">
                  <a:solidFill>
                    <a:schemeClr val="tx2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l" defTabSz="517525" eaLnBrk="0" hangingPunct="0"/>
                  <a:endParaRPr lang="en-US" sz="1400">
                    <a:latin typeface="Arial" charset="0"/>
                  </a:endParaRPr>
                </a:p>
              </p:txBody>
            </p:sp>
          </p:grpSp>
          <p:sp>
            <p:nvSpPr>
              <p:cNvPr id="101459" name="Text Box 10"/>
              <p:cNvSpPr txBox="1">
                <a:spLocks noChangeArrowheads="1"/>
              </p:cNvSpPr>
              <p:nvPr/>
            </p:nvSpPr>
            <p:spPr bwMode="auto">
              <a:xfrm>
                <a:off x="10630715" y="6008487"/>
                <a:ext cx="629420" cy="5627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>
                    <a:solidFill>
                      <a:schemeClr val="tx2"/>
                    </a:solidFill>
                  </a:rPr>
                  <a:t>t2</a:t>
                </a:r>
              </a:p>
            </p:txBody>
          </p:sp>
          <p:sp>
            <p:nvSpPr>
              <p:cNvPr id="101460" name="Text Box 9"/>
              <p:cNvSpPr txBox="1">
                <a:spLocks noChangeArrowheads="1"/>
              </p:cNvSpPr>
              <p:nvPr/>
            </p:nvSpPr>
            <p:spPr bwMode="auto">
              <a:xfrm>
                <a:off x="12256358" y="5971381"/>
                <a:ext cx="673035" cy="5627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>
                    <a:solidFill>
                      <a:srgbClr val="000000"/>
                    </a:solidFill>
                  </a:rPr>
                  <a:t>r2</a:t>
                </a:r>
              </a:p>
            </p:txBody>
          </p:sp>
        </p:grpSp>
      </p:grpSp>
      <p:sp>
        <p:nvSpPr>
          <p:cNvPr id="101383" name="Title 1"/>
          <p:cNvSpPr>
            <a:spLocks noGrp="1"/>
          </p:cNvSpPr>
          <p:nvPr>
            <p:ph type="title"/>
          </p:nvPr>
        </p:nvSpPr>
        <p:spPr>
          <a:xfrm>
            <a:off x="917575" y="127000"/>
            <a:ext cx="7159625" cy="1244600"/>
          </a:xfrm>
        </p:spPr>
        <p:txBody>
          <a:bodyPr/>
          <a:lstStyle/>
          <a:p>
            <a:r>
              <a:rPr lang="en-US" smtClean="0"/>
              <a:t>FolkRank </a:t>
            </a:r>
            <a:r>
              <a:rPr lang="en-US" sz="2400" smtClean="0">
                <a:solidFill>
                  <a:srgbClr val="7F7F7F"/>
                </a:solidFill>
              </a:rPr>
              <a:t>(Hotho et al. 2006)</a:t>
            </a:r>
            <a:endParaRPr lang="en-US" sz="2400" smtClean="0"/>
          </a:p>
        </p:txBody>
      </p:sp>
      <p:sp>
        <p:nvSpPr>
          <p:cNvPr id="101384" name="Content Placeholder 2"/>
          <p:cNvSpPr>
            <a:spLocks noGrp="1"/>
          </p:cNvSpPr>
          <p:nvPr>
            <p:ph idx="1"/>
          </p:nvPr>
        </p:nvSpPr>
        <p:spPr>
          <a:xfrm>
            <a:off x="438150" y="801688"/>
            <a:ext cx="8540750" cy="4189412"/>
          </a:xfrm>
        </p:spPr>
        <p:txBody>
          <a:bodyPr/>
          <a:lstStyle/>
          <a:p>
            <a:pPr>
              <a:buFontTx/>
              <a:buNone/>
            </a:pPr>
            <a:r>
              <a:rPr lang="en-US" smtClean="0"/>
              <a:t>	FolkRank is an application of PageRank </a:t>
            </a:r>
            <a:r>
              <a:rPr lang="en-US" smtClean="0">
                <a:solidFill>
                  <a:srgbClr val="7F7F7F"/>
                </a:solidFill>
              </a:rPr>
              <a:t>[Page et al. 98] </a:t>
            </a:r>
            <a:r>
              <a:rPr lang="en-US" smtClean="0"/>
              <a:t>for folksonomies:</a:t>
            </a:r>
          </a:p>
        </p:txBody>
      </p:sp>
      <p:graphicFrame>
        <p:nvGraphicFramePr>
          <p:cNvPr id="101378" name="Object 2"/>
          <p:cNvGraphicFramePr>
            <a:graphicFrameLocks noChangeAspect="1"/>
          </p:cNvGraphicFramePr>
          <p:nvPr/>
        </p:nvGraphicFramePr>
        <p:xfrm>
          <a:off x="2627313" y="1220788"/>
          <a:ext cx="3182937" cy="412750"/>
        </p:xfrm>
        <a:graphic>
          <a:graphicData uri="http://schemas.openxmlformats.org/presentationml/2006/ole">
            <p:oleObj spid="_x0000_s101378" name="Equation" r:id="rId7" imgW="1397000" imgH="177800" progId="Equation.3">
              <p:embed/>
            </p:oleObj>
          </a:graphicData>
        </a:graphic>
      </p:graphicFrame>
      <p:sp>
        <p:nvSpPr>
          <p:cNvPr id="101385" name="TextBox 7"/>
          <p:cNvSpPr txBox="1">
            <a:spLocks noChangeArrowheads="1"/>
          </p:cNvSpPr>
          <p:nvPr/>
        </p:nvSpPr>
        <p:spPr bwMode="auto">
          <a:xfrm>
            <a:off x="481013" y="1465263"/>
            <a:ext cx="1719262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1883" tIns="25942" rIns="51883" bIns="25942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7F7F7F"/>
                </a:solidFill>
              </a:rPr>
              <a:t>FolkRank vector</a:t>
            </a:r>
          </a:p>
        </p:txBody>
      </p:sp>
      <p:sp>
        <p:nvSpPr>
          <p:cNvPr id="101386" name="TextBox 8"/>
          <p:cNvSpPr txBox="1">
            <a:spLocks noChangeArrowheads="1"/>
          </p:cNvSpPr>
          <p:nvPr/>
        </p:nvSpPr>
        <p:spPr bwMode="auto">
          <a:xfrm>
            <a:off x="6583363" y="1371600"/>
            <a:ext cx="1189037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1883" tIns="25942" rIns="51883" bIns="25942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7F7F7F"/>
                </a:solidFill>
              </a:rPr>
              <a:t>preference </a:t>
            </a:r>
          </a:p>
          <a:p>
            <a:r>
              <a:rPr lang="en-US" sz="1800">
                <a:solidFill>
                  <a:srgbClr val="7F7F7F"/>
                </a:solidFill>
              </a:rPr>
              <a:t>vector</a:t>
            </a:r>
          </a:p>
        </p:txBody>
      </p:sp>
      <p:sp>
        <p:nvSpPr>
          <p:cNvPr id="101387" name="TextBox 9"/>
          <p:cNvSpPr txBox="1">
            <a:spLocks noChangeArrowheads="1"/>
          </p:cNvSpPr>
          <p:nvPr/>
        </p:nvSpPr>
        <p:spPr bwMode="auto">
          <a:xfrm>
            <a:off x="4910138" y="2036763"/>
            <a:ext cx="2566987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1883" tIns="25942" rIns="51883" bIns="25942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7F7F7F"/>
                </a:solidFill>
              </a:rPr>
              <a:t>influence of preferences</a:t>
            </a:r>
          </a:p>
        </p:txBody>
      </p:sp>
      <p:sp>
        <p:nvSpPr>
          <p:cNvPr id="101388" name="TextBox 10"/>
          <p:cNvSpPr txBox="1">
            <a:spLocks noChangeArrowheads="1"/>
          </p:cNvSpPr>
          <p:nvPr/>
        </p:nvSpPr>
        <p:spPr bwMode="auto">
          <a:xfrm>
            <a:off x="1785938" y="1984375"/>
            <a:ext cx="2652712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1883" tIns="25942" rIns="51883" bIns="25942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7F7F7F"/>
                </a:solidFill>
              </a:rPr>
              <a:t>adjacency matrix models the folksonomy graph</a:t>
            </a:r>
          </a:p>
        </p:txBody>
      </p:sp>
      <p:grpSp>
        <p:nvGrpSpPr>
          <p:cNvPr id="7" name="Group 130"/>
          <p:cNvGrpSpPr>
            <a:grpSpLocks/>
          </p:cNvGrpSpPr>
          <p:nvPr/>
        </p:nvGrpSpPr>
        <p:grpSpPr bwMode="auto">
          <a:xfrm>
            <a:off x="-190500" y="3317875"/>
            <a:ext cx="3213100" cy="2032000"/>
            <a:chOff x="127794" y="7303930"/>
            <a:chExt cx="5712811" cy="3538379"/>
          </a:xfrm>
        </p:grpSpPr>
        <p:pic>
          <p:nvPicPr>
            <p:cNvPr id="101425" name="Picture 4" descr="baker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775994" y="7632932"/>
              <a:ext cx="1044774" cy="1104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1426" name="Text Box 9"/>
            <p:cNvSpPr txBox="1">
              <a:spLocks noChangeArrowheads="1"/>
            </p:cNvSpPr>
            <p:nvPr/>
          </p:nvSpPr>
          <p:spPr bwMode="auto">
            <a:xfrm>
              <a:off x="5017360" y="8638381"/>
              <a:ext cx="673035" cy="5627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500">
                  <a:solidFill>
                    <a:srgbClr val="000000"/>
                  </a:solidFill>
                </a:rPr>
                <a:t>r1</a:t>
              </a:r>
            </a:p>
          </p:txBody>
        </p:sp>
        <p:pic>
          <p:nvPicPr>
            <p:cNvPr id="101427" name="Picture 17" descr="astronaut_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699794" y="9628981"/>
              <a:ext cx="1140811" cy="684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1428" name="Picture 13" descr="user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30206" y="7303930"/>
              <a:ext cx="1365188" cy="1365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01429" name="Straight Connector 31"/>
            <p:cNvCxnSpPr>
              <a:cxnSpLocks noChangeShapeType="1"/>
            </p:cNvCxnSpPr>
            <p:nvPr/>
          </p:nvCxnSpPr>
          <p:spPr bwMode="auto">
            <a:xfrm>
              <a:off x="1090568" y="8076313"/>
              <a:ext cx="1507561" cy="20070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none" w="sm" len="sm"/>
              <a:tailEnd/>
            </a:ln>
          </p:spPr>
        </p:cxnSp>
        <p:grpSp>
          <p:nvGrpSpPr>
            <p:cNvPr id="101430" name="Group 40"/>
            <p:cNvGrpSpPr>
              <a:grpSpLocks noChangeAspect="1"/>
            </p:cNvGrpSpPr>
            <p:nvPr/>
          </p:nvGrpSpPr>
          <p:grpSpPr bwMode="auto">
            <a:xfrm rot="-2568728">
              <a:off x="2699819" y="8230255"/>
              <a:ext cx="288325" cy="395999"/>
              <a:chOff x="4966494" y="5514181"/>
              <a:chExt cx="533400" cy="732600"/>
            </a:xfrm>
          </p:grpSpPr>
          <p:sp>
            <p:nvSpPr>
              <p:cNvPr id="101445" name="Rectangle 42"/>
              <p:cNvSpPr>
                <a:spLocks noChangeArrowheads="1"/>
              </p:cNvSpPr>
              <p:nvPr/>
            </p:nvSpPr>
            <p:spPr bwMode="auto">
              <a:xfrm>
                <a:off x="4966494" y="5742781"/>
                <a:ext cx="533400" cy="504000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l" defTabSz="517525" eaLnBrk="0" hangingPunct="0"/>
                <a:endParaRPr lang="en-US" sz="1400">
                  <a:latin typeface="Arial" charset="0"/>
                </a:endParaRPr>
              </a:p>
            </p:txBody>
          </p:sp>
          <p:sp>
            <p:nvSpPr>
              <p:cNvPr id="101446" name="Isosceles Triangle 43"/>
              <p:cNvSpPr>
                <a:spLocks noChangeArrowheads="1"/>
              </p:cNvSpPr>
              <p:nvPr/>
            </p:nvSpPr>
            <p:spPr bwMode="auto">
              <a:xfrm>
                <a:off x="4966494" y="5514181"/>
                <a:ext cx="533400" cy="216853"/>
              </a:xfrm>
              <a:prstGeom prst="triangle">
                <a:avLst>
                  <a:gd name="adj" fmla="val 50000"/>
                </a:avLst>
              </a:prstGeom>
              <a:solidFill>
                <a:schemeClr val="tx2"/>
              </a:solidFill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l" defTabSz="517525" eaLnBrk="0" hangingPunct="0"/>
                <a:endParaRPr lang="en-US" sz="1400">
                  <a:latin typeface="Arial" charset="0"/>
                </a:endParaRPr>
              </a:p>
            </p:txBody>
          </p:sp>
        </p:grpSp>
        <p:sp>
          <p:nvSpPr>
            <p:cNvPr id="101431" name="Text Box 10"/>
            <p:cNvSpPr txBox="1">
              <a:spLocks noChangeArrowheads="1"/>
            </p:cNvSpPr>
            <p:nvPr/>
          </p:nvSpPr>
          <p:spPr bwMode="auto">
            <a:xfrm>
              <a:off x="459931" y="8459412"/>
              <a:ext cx="705738" cy="5627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500">
                  <a:solidFill>
                    <a:schemeClr val="tx2"/>
                  </a:solidFill>
                </a:rPr>
                <a:t>u1</a:t>
              </a:r>
            </a:p>
          </p:txBody>
        </p:sp>
        <p:pic>
          <p:nvPicPr>
            <p:cNvPr id="101432" name="Picture 13" descr="user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27794" y="9124055"/>
              <a:ext cx="1365188" cy="1365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1433" name="Text Box 10"/>
            <p:cNvSpPr txBox="1">
              <a:spLocks noChangeArrowheads="1"/>
            </p:cNvSpPr>
            <p:nvPr/>
          </p:nvSpPr>
          <p:spPr bwMode="auto">
            <a:xfrm>
              <a:off x="457519" y="10279538"/>
              <a:ext cx="705738" cy="5627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500">
                  <a:solidFill>
                    <a:schemeClr val="tx2"/>
                  </a:solidFill>
                </a:rPr>
                <a:t>u2</a:t>
              </a:r>
            </a:p>
          </p:txBody>
        </p:sp>
        <p:sp>
          <p:nvSpPr>
            <p:cNvPr id="101434" name="Text Box 10"/>
            <p:cNvSpPr txBox="1">
              <a:spLocks noChangeArrowheads="1"/>
            </p:cNvSpPr>
            <p:nvPr/>
          </p:nvSpPr>
          <p:spPr bwMode="auto">
            <a:xfrm>
              <a:off x="2559052" y="8603138"/>
              <a:ext cx="629420" cy="5627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500">
                  <a:solidFill>
                    <a:schemeClr val="tx2"/>
                  </a:solidFill>
                </a:rPr>
                <a:t>t1</a:t>
              </a:r>
            </a:p>
          </p:txBody>
        </p:sp>
        <p:grpSp>
          <p:nvGrpSpPr>
            <p:cNvPr id="101435" name="Group 40"/>
            <p:cNvGrpSpPr>
              <a:grpSpLocks noChangeAspect="1"/>
            </p:cNvGrpSpPr>
            <p:nvPr/>
          </p:nvGrpSpPr>
          <p:grpSpPr bwMode="auto">
            <a:xfrm rot="-2568728">
              <a:off x="2694282" y="9449455"/>
              <a:ext cx="288325" cy="395999"/>
              <a:chOff x="4966494" y="5514181"/>
              <a:chExt cx="533400" cy="732600"/>
            </a:xfrm>
          </p:grpSpPr>
          <p:sp>
            <p:nvSpPr>
              <p:cNvPr id="101443" name="Rectangle 51"/>
              <p:cNvSpPr>
                <a:spLocks noChangeArrowheads="1"/>
              </p:cNvSpPr>
              <p:nvPr/>
            </p:nvSpPr>
            <p:spPr bwMode="auto">
              <a:xfrm>
                <a:off x="4966494" y="5742781"/>
                <a:ext cx="533400" cy="504000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l" defTabSz="517525" eaLnBrk="0" hangingPunct="0"/>
                <a:endParaRPr lang="en-US" sz="1400">
                  <a:latin typeface="Arial" charset="0"/>
                </a:endParaRPr>
              </a:p>
            </p:txBody>
          </p:sp>
          <p:sp>
            <p:nvSpPr>
              <p:cNvPr id="101444" name="Isosceles Triangle 52"/>
              <p:cNvSpPr>
                <a:spLocks noChangeArrowheads="1"/>
              </p:cNvSpPr>
              <p:nvPr/>
            </p:nvSpPr>
            <p:spPr bwMode="auto">
              <a:xfrm>
                <a:off x="4966494" y="5514181"/>
                <a:ext cx="533400" cy="216853"/>
              </a:xfrm>
              <a:prstGeom prst="triangle">
                <a:avLst>
                  <a:gd name="adj" fmla="val 50000"/>
                </a:avLst>
              </a:prstGeom>
              <a:solidFill>
                <a:schemeClr val="tx2"/>
              </a:solidFill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l" defTabSz="517525" eaLnBrk="0" hangingPunct="0"/>
                <a:endParaRPr lang="en-US" sz="1400">
                  <a:latin typeface="Arial" charset="0"/>
                </a:endParaRPr>
              </a:p>
            </p:txBody>
          </p:sp>
        </p:grpSp>
        <p:sp>
          <p:nvSpPr>
            <p:cNvPr id="101436" name="Text Box 10"/>
            <p:cNvSpPr txBox="1">
              <a:spLocks noChangeArrowheads="1"/>
            </p:cNvSpPr>
            <p:nvPr/>
          </p:nvSpPr>
          <p:spPr bwMode="auto">
            <a:xfrm>
              <a:off x="2553516" y="9822338"/>
              <a:ext cx="629420" cy="5627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500">
                  <a:solidFill>
                    <a:schemeClr val="tx2"/>
                  </a:solidFill>
                </a:rPr>
                <a:t>t2</a:t>
              </a:r>
            </a:p>
          </p:txBody>
        </p:sp>
        <p:cxnSp>
          <p:nvCxnSpPr>
            <p:cNvPr id="101437" name="Straight Connector 58"/>
            <p:cNvCxnSpPr>
              <a:cxnSpLocks noChangeShapeType="1"/>
            </p:cNvCxnSpPr>
            <p:nvPr/>
          </p:nvCxnSpPr>
          <p:spPr bwMode="auto">
            <a:xfrm flipV="1">
              <a:off x="3078761" y="8185032"/>
              <a:ext cx="1507561" cy="9198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none" w="sm" len="sm"/>
              <a:tailEnd/>
            </a:ln>
          </p:spPr>
        </p:cxnSp>
        <p:cxnSp>
          <p:nvCxnSpPr>
            <p:cNvPr id="101438" name="Straight Connector 60"/>
            <p:cNvCxnSpPr>
              <a:cxnSpLocks noChangeShapeType="1"/>
            </p:cNvCxnSpPr>
            <p:nvPr/>
          </p:nvCxnSpPr>
          <p:spPr bwMode="auto">
            <a:xfrm flipV="1">
              <a:off x="1242968" y="8603138"/>
              <a:ext cx="1355161" cy="108458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none" w="sm" len="sm"/>
              <a:tailEnd/>
            </a:ln>
          </p:spPr>
        </p:cxnSp>
        <p:cxnSp>
          <p:nvCxnSpPr>
            <p:cNvPr id="101439" name="Straight Connector 63"/>
            <p:cNvCxnSpPr>
              <a:cxnSpLocks noChangeShapeType="1"/>
            </p:cNvCxnSpPr>
            <p:nvPr/>
          </p:nvCxnSpPr>
          <p:spPr bwMode="auto">
            <a:xfrm rot="10800000" flipV="1">
              <a:off x="3175794" y="8409781"/>
              <a:ext cx="1410530" cy="109344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none" w="sm" len="sm"/>
              <a:tailEnd/>
            </a:ln>
          </p:spPr>
        </p:cxnSp>
        <p:sp>
          <p:nvSpPr>
            <p:cNvPr id="101440" name="Text Box 9"/>
            <p:cNvSpPr txBox="1">
              <a:spLocks noChangeArrowheads="1"/>
            </p:cNvSpPr>
            <p:nvPr/>
          </p:nvSpPr>
          <p:spPr bwMode="auto">
            <a:xfrm>
              <a:off x="5017358" y="10214943"/>
              <a:ext cx="673035" cy="5627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500">
                  <a:solidFill>
                    <a:srgbClr val="000000"/>
                  </a:solidFill>
                </a:rPr>
                <a:t>r2</a:t>
              </a:r>
            </a:p>
          </p:txBody>
        </p:sp>
        <p:cxnSp>
          <p:nvCxnSpPr>
            <p:cNvPr id="101441" name="Straight Connector 67"/>
            <p:cNvCxnSpPr>
              <a:cxnSpLocks noChangeShapeType="1"/>
            </p:cNvCxnSpPr>
            <p:nvPr/>
          </p:nvCxnSpPr>
          <p:spPr bwMode="auto">
            <a:xfrm flipV="1">
              <a:off x="1242968" y="9686168"/>
              <a:ext cx="1355161" cy="204509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none" w="sm" len="sm"/>
              <a:tailEnd/>
            </a:ln>
          </p:spPr>
        </p:cxnSp>
        <p:cxnSp>
          <p:nvCxnSpPr>
            <p:cNvPr id="101442" name="Straight Connector 70"/>
            <p:cNvCxnSpPr>
              <a:cxnSpLocks noChangeShapeType="1"/>
            </p:cNvCxnSpPr>
            <p:nvPr/>
          </p:nvCxnSpPr>
          <p:spPr bwMode="auto">
            <a:xfrm rot="10800000">
              <a:off x="3175794" y="9628982"/>
              <a:ext cx="1410528" cy="193357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none" w="sm" len="sm"/>
              <a:tailEnd/>
            </a:ln>
          </p:spPr>
        </p:cxnSp>
      </p:grpSp>
      <p:grpSp>
        <p:nvGrpSpPr>
          <p:cNvPr id="10" name="Group 131"/>
          <p:cNvGrpSpPr>
            <a:grpSpLocks/>
          </p:cNvGrpSpPr>
          <p:nvPr/>
        </p:nvGrpSpPr>
        <p:grpSpPr bwMode="auto">
          <a:xfrm>
            <a:off x="3563938" y="3033713"/>
            <a:ext cx="3295650" cy="2406650"/>
            <a:chOff x="7002362" y="6809581"/>
            <a:chExt cx="5858392" cy="4190999"/>
          </a:xfrm>
        </p:grpSpPr>
        <p:sp>
          <p:nvSpPr>
            <p:cNvPr id="101417" name="Text Box 10"/>
            <p:cNvSpPr txBox="1">
              <a:spLocks noChangeArrowheads="1"/>
            </p:cNvSpPr>
            <p:nvPr/>
          </p:nvSpPr>
          <p:spPr bwMode="auto">
            <a:xfrm>
              <a:off x="7002362" y="7307247"/>
              <a:ext cx="5858392" cy="3689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spcAft>
                  <a:spcPts val="1025"/>
                </a:spcAft>
              </a:pPr>
              <a:r>
                <a:rPr lang="en-US" sz="1500">
                  <a:solidFill>
                    <a:schemeClr val="tx2"/>
                  </a:solidFill>
                </a:rPr>
                <a:t>u1                   0.5            0.5</a:t>
              </a:r>
            </a:p>
            <a:p>
              <a:pPr>
                <a:spcAft>
                  <a:spcPts val="1025"/>
                </a:spcAft>
              </a:pPr>
              <a:r>
                <a:rPr lang="en-US" sz="1500">
                  <a:solidFill>
                    <a:schemeClr val="tx2"/>
                  </a:solidFill>
                </a:rPr>
                <a:t>u2                   0.25 0.25  0.25 0.25</a:t>
              </a:r>
            </a:p>
            <a:p>
              <a:pPr>
                <a:spcAft>
                  <a:spcPts val="1025"/>
                </a:spcAft>
              </a:pPr>
              <a:r>
                <a:rPr lang="en-US" sz="1500">
                  <a:solidFill>
                    <a:schemeClr val="tx2"/>
                  </a:solidFill>
                </a:rPr>
                <a:t>t1   0.25 0.25                   0.5</a:t>
              </a:r>
            </a:p>
            <a:p>
              <a:pPr>
                <a:spcAft>
                  <a:spcPts val="1025"/>
                </a:spcAft>
              </a:pPr>
              <a:r>
                <a:rPr lang="en-US" sz="1500">
                  <a:solidFill>
                    <a:schemeClr val="tx2"/>
                  </a:solidFill>
                </a:rPr>
                <a:t>t2           0.5                             0.5</a:t>
              </a:r>
            </a:p>
            <a:p>
              <a:pPr>
                <a:spcAft>
                  <a:spcPts val="1025"/>
                </a:spcAft>
              </a:pPr>
              <a:r>
                <a:rPr lang="en-US" sz="1500">
                  <a:solidFill>
                    <a:schemeClr val="tx2"/>
                  </a:solidFill>
                </a:rPr>
                <a:t>r1   0.25 0.25  0.5</a:t>
              </a:r>
            </a:p>
            <a:p>
              <a:pPr>
                <a:spcAft>
                  <a:spcPts val="1025"/>
                </a:spcAft>
              </a:pPr>
              <a:r>
                <a:rPr lang="en-US" sz="1500">
                  <a:solidFill>
                    <a:schemeClr val="tx2"/>
                  </a:solidFill>
                </a:rPr>
                <a:t>r2           0.5            0.5</a:t>
              </a:r>
            </a:p>
          </p:txBody>
        </p:sp>
        <p:sp>
          <p:nvSpPr>
            <p:cNvPr id="101418" name="Text Box 10"/>
            <p:cNvSpPr txBox="1">
              <a:spLocks noChangeArrowheads="1"/>
            </p:cNvSpPr>
            <p:nvPr/>
          </p:nvSpPr>
          <p:spPr bwMode="auto">
            <a:xfrm>
              <a:off x="7643687" y="6809583"/>
              <a:ext cx="4763400" cy="5627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spcAft>
                  <a:spcPts val="1025"/>
                </a:spcAft>
              </a:pPr>
              <a:r>
                <a:rPr lang="en-US" sz="1500">
                  <a:solidFill>
                    <a:schemeClr val="tx2"/>
                  </a:solidFill>
                </a:rPr>
                <a:t>u1    u2     t1    t2      r1    r2</a:t>
              </a:r>
            </a:p>
          </p:txBody>
        </p:sp>
        <p:cxnSp>
          <p:nvCxnSpPr>
            <p:cNvPr id="101419" name="Straight Connector 77"/>
            <p:cNvCxnSpPr>
              <a:cxnSpLocks noChangeShapeType="1"/>
            </p:cNvCxnSpPr>
            <p:nvPr/>
          </p:nvCxnSpPr>
          <p:spPr bwMode="auto">
            <a:xfrm flipV="1">
              <a:off x="7290594" y="7302024"/>
              <a:ext cx="5281927" cy="5224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none" w="sm" len="sm"/>
              <a:tailEnd/>
            </a:ln>
          </p:spPr>
        </p:cxnSp>
        <p:cxnSp>
          <p:nvCxnSpPr>
            <p:cNvPr id="101420" name="Straight Connector 80"/>
            <p:cNvCxnSpPr>
              <a:cxnSpLocks noChangeShapeType="1"/>
            </p:cNvCxnSpPr>
            <p:nvPr/>
          </p:nvCxnSpPr>
          <p:spPr bwMode="auto">
            <a:xfrm rot="5400000" flipH="1" flipV="1">
              <a:off x="5654949" y="8868921"/>
              <a:ext cx="4118677" cy="1588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none" w="sm" len="sm"/>
              <a:tailEnd/>
            </a:ln>
          </p:spPr>
        </p:cxnSp>
        <p:cxnSp>
          <p:nvCxnSpPr>
            <p:cNvPr id="101421" name="Straight Connector 85"/>
            <p:cNvCxnSpPr>
              <a:cxnSpLocks noChangeShapeType="1"/>
            </p:cNvCxnSpPr>
            <p:nvPr/>
          </p:nvCxnSpPr>
          <p:spPr bwMode="auto">
            <a:xfrm rot="5400000" flipH="1" flipV="1">
              <a:off x="7311586" y="8868126"/>
              <a:ext cx="4118677" cy="1588"/>
            </a:xfrm>
            <a:prstGeom prst="line">
              <a:avLst/>
            </a:prstGeom>
            <a:noFill/>
            <a:ln w="38100">
              <a:solidFill>
                <a:srgbClr val="595959"/>
              </a:solidFill>
              <a:prstDash val="sysDash"/>
              <a:round/>
              <a:headEnd type="none" w="sm" len="sm"/>
              <a:tailEnd/>
            </a:ln>
          </p:spPr>
        </p:cxnSp>
        <p:cxnSp>
          <p:nvCxnSpPr>
            <p:cNvPr id="101422" name="Straight Connector 86"/>
            <p:cNvCxnSpPr>
              <a:cxnSpLocks noChangeShapeType="1"/>
            </p:cNvCxnSpPr>
            <p:nvPr/>
          </p:nvCxnSpPr>
          <p:spPr bwMode="auto">
            <a:xfrm rot="5400000" flipH="1" flipV="1">
              <a:off x="8910197" y="8940448"/>
              <a:ext cx="4118677" cy="1588"/>
            </a:xfrm>
            <a:prstGeom prst="line">
              <a:avLst/>
            </a:prstGeom>
            <a:noFill/>
            <a:ln w="38100">
              <a:solidFill>
                <a:srgbClr val="595959"/>
              </a:solidFill>
              <a:prstDash val="sysDash"/>
              <a:round/>
              <a:headEnd type="none" w="sm" len="sm"/>
              <a:tailEnd/>
            </a:ln>
          </p:spPr>
        </p:cxnSp>
        <p:cxnSp>
          <p:nvCxnSpPr>
            <p:cNvPr id="101423" name="Straight Connector 87"/>
            <p:cNvCxnSpPr>
              <a:cxnSpLocks noChangeShapeType="1"/>
            </p:cNvCxnSpPr>
            <p:nvPr/>
          </p:nvCxnSpPr>
          <p:spPr bwMode="auto">
            <a:xfrm flipV="1">
              <a:off x="7312730" y="8480757"/>
              <a:ext cx="5281927" cy="5224"/>
            </a:xfrm>
            <a:prstGeom prst="line">
              <a:avLst/>
            </a:prstGeom>
            <a:noFill/>
            <a:ln w="38100">
              <a:solidFill>
                <a:srgbClr val="606060"/>
              </a:solidFill>
              <a:prstDash val="sysDash"/>
              <a:round/>
              <a:headEnd type="none" w="sm" len="sm"/>
              <a:tailEnd/>
            </a:ln>
          </p:spPr>
        </p:cxnSp>
        <p:cxnSp>
          <p:nvCxnSpPr>
            <p:cNvPr id="101424" name="Straight Connector 88"/>
            <p:cNvCxnSpPr>
              <a:cxnSpLocks noChangeShapeType="1"/>
            </p:cNvCxnSpPr>
            <p:nvPr/>
          </p:nvCxnSpPr>
          <p:spPr bwMode="auto">
            <a:xfrm flipV="1">
              <a:off x="7312730" y="9781381"/>
              <a:ext cx="5281927" cy="5224"/>
            </a:xfrm>
            <a:prstGeom prst="line">
              <a:avLst/>
            </a:prstGeom>
            <a:noFill/>
            <a:ln w="38100">
              <a:solidFill>
                <a:srgbClr val="606060"/>
              </a:solidFill>
              <a:prstDash val="sysDash"/>
              <a:round/>
              <a:headEnd type="none" w="sm" len="sm"/>
              <a:tailEnd/>
            </a:ln>
          </p:spPr>
        </p:cxnSp>
      </p:grpSp>
      <p:grpSp>
        <p:nvGrpSpPr>
          <p:cNvPr id="11" name="Group 97"/>
          <p:cNvGrpSpPr>
            <a:grpSpLocks/>
          </p:cNvGrpSpPr>
          <p:nvPr/>
        </p:nvGrpSpPr>
        <p:grpSpPr bwMode="auto">
          <a:xfrm>
            <a:off x="3317875" y="3297238"/>
            <a:ext cx="1590675" cy="2141537"/>
            <a:chOff x="5614194" y="7419181"/>
            <a:chExt cx="2829402" cy="3729747"/>
          </a:xfrm>
        </p:grpSpPr>
        <p:sp>
          <p:nvSpPr>
            <p:cNvPr id="101413" name="Text Box 10"/>
            <p:cNvSpPr txBox="1">
              <a:spLocks noChangeArrowheads="1"/>
            </p:cNvSpPr>
            <p:nvPr/>
          </p:nvSpPr>
          <p:spPr bwMode="auto">
            <a:xfrm>
              <a:off x="6868674" y="7459647"/>
              <a:ext cx="805266" cy="36892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spcAft>
                  <a:spcPts val="1025"/>
                </a:spcAft>
              </a:pPr>
              <a:r>
                <a:rPr lang="en-US" sz="1500">
                  <a:solidFill>
                    <a:schemeClr val="tx2"/>
                  </a:solidFill>
                </a:rPr>
                <a:t>0.1</a:t>
              </a:r>
            </a:p>
            <a:p>
              <a:pPr>
                <a:spcAft>
                  <a:spcPts val="1025"/>
                </a:spcAft>
              </a:pPr>
              <a:r>
                <a:rPr lang="en-US" sz="1500">
                  <a:solidFill>
                    <a:schemeClr val="tx2"/>
                  </a:solidFill>
                </a:rPr>
                <a:t>0.2</a:t>
              </a:r>
            </a:p>
            <a:p>
              <a:pPr>
                <a:spcAft>
                  <a:spcPts val="1025"/>
                </a:spcAft>
              </a:pPr>
              <a:r>
                <a:rPr lang="en-US" sz="1500">
                  <a:solidFill>
                    <a:schemeClr val="tx2"/>
                  </a:solidFill>
                </a:rPr>
                <a:t>0.3</a:t>
              </a:r>
            </a:p>
            <a:p>
              <a:pPr>
                <a:spcAft>
                  <a:spcPts val="1025"/>
                </a:spcAft>
              </a:pPr>
              <a:r>
                <a:rPr lang="en-US" sz="1500">
                  <a:solidFill>
                    <a:schemeClr val="tx2"/>
                  </a:solidFill>
                </a:rPr>
                <a:t>0.1</a:t>
              </a:r>
            </a:p>
            <a:p>
              <a:pPr>
                <a:spcAft>
                  <a:spcPts val="1025"/>
                </a:spcAft>
              </a:pPr>
              <a:r>
                <a:rPr lang="en-US" sz="1500">
                  <a:solidFill>
                    <a:schemeClr val="tx2"/>
                  </a:solidFill>
                </a:rPr>
                <a:t>0.3</a:t>
              </a:r>
            </a:p>
            <a:p>
              <a:pPr>
                <a:spcAft>
                  <a:spcPts val="1025"/>
                </a:spcAft>
              </a:pPr>
              <a:r>
                <a:rPr lang="en-US" sz="1500">
                  <a:solidFill>
                    <a:schemeClr val="tx2"/>
                  </a:solidFill>
                </a:rPr>
                <a:t>0.1</a:t>
              </a:r>
            </a:p>
          </p:txBody>
        </p:sp>
        <p:sp>
          <p:nvSpPr>
            <p:cNvPr id="101414" name="Text Box 10"/>
            <p:cNvSpPr txBox="1">
              <a:spLocks noChangeArrowheads="1"/>
            </p:cNvSpPr>
            <p:nvPr/>
          </p:nvSpPr>
          <p:spPr bwMode="auto">
            <a:xfrm>
              <a:off x="7737857" y="7419181"/>
              <a:ext cx="705739" cy="3689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spcAft>
                  <a:spcPts val="1025"/>
                </a:spcAft>
              </a:pPr>
              <a:r>
                <a:rPr lang="en-US" sz="1500">
                  <a:solidFill>
                    <a:srgbClr val="7F7F7F"/>
                  </a:solidFill>
                </a:rPr>
                <a:t>u1</a:t>
              </a:r>
            </a:p>
            <a:p>
              <a:pPr>
                <a:spcAft>
                  <a:spcPts val="1025"/>
                </a:spcAft>
              </a:pPr>
              <a:r>
                <a:rPr lang="en-US" sz="1500">
                  <a:solidFill>
                    <a:srgbClr val="7F7F7F"/>
                  </a:solidFill>
                </a:rPr>
                <a:t>u2</a:t>
              </a:r>
            </a:p>
            <a:p>
              <a:pPr>
                <a:spcAft>
                  <a:spcPts val="1025"/>
                </a:spcAft>
              </a:pPr>
              <a:r>
                <a:rPr lang="en-US" sz="1500">
                  <a:solidFill>
                    <a:srgbClr val="7F7F7F"/>
                  </a:solidFill>
                </a:rPr>
                <a:t>t1 </a:t>
              </a:r>
            </a:p>
            <a:p>
              <a:pPr>
                <a:spcAft>
                  <a:spcPts val="1025"/>
                </a:spcAft>
              </a:pPr>
              <a:r>
                <a:rPr lang="en-US" sz="1500">
                  <a:solidFill>
                    <a:srgbClr val="7F7F7F"/>
                  </a:solidFill>
                </a:rPr>
                <a:t>t2</a:t>
              </a:r>
            </a:p>
            <a:p>
              <a:pPr>
                <a:spcAft>
                  <a:spcPts val="1025"/>
                </a:spcAft>
              </a:pPr>
              <a:r>
                <a:rPr lang="en-US" sz="1500">
                  <a:solidFill>
                    <a:srgbClr val="7F7F7F"/>
                  </a:solidFill>
                </a:rPr>
                <a:t>r1</a:t>
              </a:r>
            </a:p>
            <a:p>
              <a:pPr>
                <a:spcAft>
                  <a:spcPts val="1025"/>
                </a:spcAft>
              </a:pPr>
              <a:r>
                <a:rPr lang="en-US" sz="1500">
                  <a:solidFill>
                    <a:srgbClr val="7F7F7F"/>
                  </a:solidFill>
                </a:rPr>
                <a:t>r2</a:t>
              </a:r>
            </a:p>
          </p:txBody>
        </p:sp>
        <p:sp>
          <p:nvSpPr>
            <p:cNvPr id="101415" name="Left Bracket 94"/>
            <p:cNvSpPr>
              <a:spLocks/>
            </p:cNvSpPr>
            <p:nvPr/>
          </p:nvSpPr>
          <p:spPr bwMode="auto">
            <a:xfrm>
              <a:off x="6833394" y="7495381"/>
              <a:ext cx="144000" cy="3621807"/>
            </a:xfrm>
            <a:prstGeom prst="leftBracket">
              <a:avLst>
                <a:gd name="adj" fmla="val 8384"/>
              </a:avLst>
            </a:prstGeom>
            <a:noFill/>
            <a:ln w="3810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l" defTabSz="517525" eaLnBrk="0" hangingPunct="0"/>
              <a:endParaRPr lang="en-US" sz="1400">
                <a:latin typeface="Arial" charset="0"/>
              </a:endParaRPr>
            </a:p>
          </p:txBody>
        </p:sp>
        <p:sp>
          <p:nvSpPr>
            <p:cNvPr id="101416" name="Left Bracket 95"/>
            <p:cNvSpPr>
              <a:spLocks/>
            </p:cNvSpPr>
            <p:nvPr/>
          </p:nvSpPr>
          <p:spPr bwMode="auto">
            <a:xfrm flipH="1">
              <a:off x="7527594" y="7495381"/>
              <a:ext cx="144000" cy="3621807"/>
            </a:xfrm>
            <a:prstGeom prst="leftBracket">
              <a:avLst>
                <a:gd name="adj" fmla="val 8384"/>
              </a:avLst>
            </a:prstGeom>
            <a:noFill/>
            <a:ln w="3810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l" defTabSz="517525" eaLnBrk="0" hangingPunct="0"/>
              <a:endParaRPr lang="en-US" sz="1400">
                <a:latin typeface="Arial" charset="0"/>
              </a:endParaRPr>
            </a:p>
          </p:txBody>
        </p:sp>
        <p:graphicFrame>
          <p:nvGraphicFramePr>
            <p:cNvPr id="101379" name="Object 3"/>
            <p:cNvGraphicFramePr>
              <a:graphicFrameLocks noChangeAspect="1"/>
            </p:cNvGraphicFramePr>
            <p:nvPr/>
          </p:nvGraphicFramePr>
          <p:xfrm>
            <a:off x="5614194" y="8951856"/>
            <a:ext cx="1079500" cy="565150"/>
          </p:xfrm>
          <a:graphic>
            <a:graphicData uri="http://schemas.openxmlformats.org/presentationml/2006/ole">
              <p:oleObj spid="_x0000_s101379" name="Equation" r:id="rId8" imgW="266700" imgH="139700" progId="Equation.3">
                <p:embed/>
              </p:oleObj>
            </a:graphicData>
          </a:graphic>
        </p:graphicFrame>
      </p:grpSp>
      <p:grpSp>
        <p:nvGrpSpPr>
          <p:cNvPr id="12" name="Group 117"/>
          <p:cNvGrpSpPr>
            <a:grpSpLocks/>
          </p:cNvGrpSpPr>
          <p:nvPr/>
        </p:nvGrpSpPr>
        <p:grpSpPr bwMode="auto">
          <a:xfrm>
            <a:off x="-30163" y="3340100"/>
            <a:ext cx="6611938" cy="1060450"/>
            <a:chOff x="413578" y="7342981"/>
            <a:chExt cx="11753816" cy="1847424"/>
          </a:xfrm>
        </p:grpSpPr>
        <p:sp>
          <p:nvSpPr>
            <p:cNvPr id="101407" name="Rectangle 110"/>
            <p:cNvSpPr>
              <a:spLocks noChangeArrowheads="1"/>
            </p:cNvSpPr>
            <p:nvPr/>
          </p:nvSpPr>
          <p:spPr bwMode="auto">
            <a:xfrm>
              <a:off x="6856630" y="7342981"/>
              <a:ext cx="5310764" cy="508280"/>
            </a:xfrm>
            <a:prstGeom prst="rect">
              <a:avLst/>
            </a:prstGeom>
            <a:noFill/>
            <a:ln w="101600">
              <a:solidFill>
                <a:srgbClr val="01A200"/>
              </a:solidFill>
              <a:round/>
              <a:headEnd type="none" w="sm" len="sm"/>
              <a:tailEnd type="none" w="sm" len="sm"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pPr defTabSz="517525" eaLnBrk="0" hangingPunct="0"/>
              <a:endParaRPr lang="en-US" sz="1700" b="1">
                <a:solidFill>
                  <a:srgbClr val="01A200"/>
                </a:solidFill>
                <a:latin typeface="Arial" charset="0"/>
              </a:endParaRPr>
            </a:p>
          </p:txBody>
        </p:sp>
        <p:cxnSp>
          <p:nvCxnSpPr>
            <p:cNvPr id="101408" name="Straight Connector 112"/>
            <p:cNvCxnSpPr>
              <a:cxnSpLocks noChangeShapeType="1"/>
            </p:cNvCxnSpPr>
            <p:nvPr/>
          </p:nvCxnSpPr>
          <p:spPr bwMode="auto">
            <a:xfrm>
              <a:off x="1118394" y="8056680"/>
              <a:ext cx="1507561" cy="200701"/>
            </a:xfrm>
            <a:prstGeom prst="line">
              <a:avLst/>
            </a:prstGeom>
            <a:noFill/>
            <a:ln w="101600">
              <a:solidFill>
                <a:srgbClr val="01A200"/>
              </a:solidFill>
              <a:round/>
              <a:headEnd type="none" w="sm" len="sm"/>
              <a:tailEnd/>
            </a:ln>
          </p:spPr>
        </p:cxnSp>
        <p:cxnSp>
          <p:nvCxnSpPr>
            <p:cNvPr id="101409" name="Straight Connector 113"/>
            <p:cNvCxnSpPr>
              <a:cxnSpLocks noChangeShapeType="1"/>
            </p:cNvCxnSpPr>
            <p:nvPr/>
          </p:nvCxnSpPr>
          <p:spPr bwMode="auto">
            <a:xfrm flipV="1">
              <a:off x="3106587" y="8165399"/>
              <a:ext cx="1507561" cy="91982"/>
            </a:xfrm>
            <a:prstGeom prst="line">
              <a:avLst/>
            </a:prstGeom>
            <a:noFill/>
            <a:ln w="101600">
              <a:solidFill>
                <a:srgbClr val="01A200"/>
              </a:solidFill>
              <a:round/>
              <a:headEnd type="none" w="sm" len="sm"/>
              <a:tailEnd/>
            </a:ln>
          </p:spPr>
        </p:cxnSp>
        <p:sp>
          <p:nvSpPr>
            <p:cNvPr id="101410" name="Text Box 9"/>
            <p:cNvSpPr txBox="1">
              <a:spLocks noChangeArrowheads="1"/>
            </p:cNvSpPr>
            <p:nvPr/>
          </p:nvSpPr>
          <p:spPr bwMode="auto">
            <a:xfrm>
              <a:off x="4991122" y="8600835"/>
              <a:ext cx="781667" cy="5895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600" b="1">
                  <a:solidFill>
                    <a:srgbClr val="01A200"/>
                  </a:solidFill>
                </a:rPr>
                <a:t>r1</a:t>
              </a:r>
            </a:p>
          </p:txBody>
        </p:sp>
        <p:sp>
          <p:nvSpPr>
            <p:cNvPr id="101411" name="Text Box 10"/>
            <p:cNvSpPr txBox="1">
              <a:spLocks noChangeArrowheads="1"/>
            </p:cNvSpPr>
            <p:nvPr/>
          </p:nvSpPr>
          <p:spPr bwMode="auto">
            <a:xfrm>
              <a:off x="413578" y="8421866"/>
              <a:ext cx="794134" cy="5895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b="1">
                  <a:solidFill>
                    <a:srgbClr val="01A200"/>
                  </a:solidFill>
                </a:rPr>
                <a:t>u1</a:t>
              </a:r>
            </a:p>
          </p:txBody>
        </p:sp>
        <p:sp>
          <p:nvSpPr>
            <p:cNvPr id="101412" name="Text Box 10"/>
            <p:cNvSpPr txBox="1">
              <a:spLocks noChangeArrowheads="1"/>
            </p:cNvSpPr>
            <p:nvPr/>
          </p:nvSpPr>
          <p:spPr bwMode="auto">
            <a:xfrm>
              <a:off x="2512028" y="8565592"/>
              <a:ext cx="712194" cy="5895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b="1">
                  <a:solidFill>
                    <a:srgbClr val="01A200"/>
                  </a:solidFill>
                </a:rPr>
                <a:t>t1</a:t>
              </a:r>
            </a:p>
          </p:txBody>
        </p:sp>
      </p:grpSp>
      <p:cxnSp>
        <p:nvCxnSpPr>
          <p:cNvPr id="101393" name="Straight Connector 118"/>
          <p:cNvCxnSpPr>
            <a:cxnSpLocks noChangeShapeType="1"/>
          </p:cNvCxnSpPr>
          <p:nvPr/>
        </p:nvCxnSpPr>
        <p:spPr bwMode="auto">
          <a:xfrm flipV="1">
            <a:off x="2228850" y="1490663"/>
            <a:ext cx="452438" cy="142875"/>
          </a:xfrm>
          <a:prstGeom prst="line">
            <a:avLst/>
          </a:prstGeom>
          <a:noFill/>
          <a:ln w="38100">
            <a:solidFill>
              <a:srgbClr val="595959"/>
            </a:solidFill>
            <a:round/>
            <a:headEnd type="none" w="sm" len="sm"/>
            <a:tailEnd/>
          </a:ln>
        </p:spPr>
      </p:cxnSp>
      <p:cxnSp>
        <p:nvCxnSpPr>
          <p:cNvPr id="101394" name="Straight Connector 120"/>
          <p:cNvCxnSpPr>
            <a:cxnSpLocks noChangeShapeType="1"/>
            <a:stCxn id="101388" idx="0"/>
          </p:cNvCxnSpPr>
          <p:nvPr/>
        </p:nvCxnSpPr>
        <p:spPr bwMode="auto">
          <a:xfrm rot="5400000" flipH="1" flipV="1">
            <a:off x="3312319" y="1356519"/>
            <a:ext cx="428625" cy="827087"/>
          </a:xfrm>
          <a:prstGeom prst="line">
            <a:avLst/>
          </a:prstGeom>
          <a:noFill/>
          <a:ln w="38100">
            <a:solidFill>
              <a:srgbClr val="595959"/>
            </a:solidFill>
            <a:round/>
            <a:headEnd type="none" w="sm" len="sm"/>
            <a:tailEnd/>
          </a:ln>
        </p:spPr>
      </p:cxnSp>
      <p:cxnSp>
        <p:nvCxnSpPr>
          <p:cNvPr id="101395" name="Straight Connector 123"/>
          <p:cNvCxnSpPr>
            <a:cxnSpLocks noChangeShapeType="1"/>
          </p:cNvCxnSpPr>
          <p:nvPr/>
        </p:nvCxnSpPr>
        <p:spPr bwMode="auto">
          <a:xfrm>
            <a:off x="5381625" y="1633538"/>
            <a:ext cx="428625" cy="403225"/>
          </a:xfrm>
          <a:prstGeom prst="line">
            <a:avLst/>
          </a:prstGeom>
          <a:noFill/>
          <a:ln w="38100">
            <a:solidFill>
              <a:srgbClr val="595959"/>
            </a:solidFill>
            <a:round/>
            <a:headEnd type="none" w="sm" len="sm"/>
            <a:tailEnd/>
          </a:ln>
        </p:spPr>
      </p:cxnSp>
      <p:cxnSp>
        <p:nvCxnSpPr>
          <p:cNvPr id="101396" name="Straight Connector 127"/>
          <p:cNvCxnSpPr>
            <a:cxnSpLocks noChangeShapeType="1"/>
          </p:cNvCxnSpPr>
          <p:nvPr/>
        </p:nvCxnSpPr>
        <p:spPr bwMode="auto">
          <a:xfrm>
            <a:off x="5895975" y="1490663"/>
            <a:ext cx="600075" cy="142875"/>
          </a:xfrm>
          <a:prstGeom prst="line">
            <a:avLst/>
          </a:prstGeom>
          <a:noFill/>
          <a:ln w="38100">
            <a:solidFill>
              <a:srgbClr val="595959"/>
            </a:solidFill>
            <a:round/>
            <a:headEnd type="none" w="sm" len="sm"/>
            <a:tailEnd/>
          </a:ln>
        </p:spPr>
      </p:cxnSp>
      <p:cxnSp>
        <p:nvCxnSpPr>
          <p:cNvPr id="69" name="Straight Connector 68"/>
          <p:cNvCxnSpPr>
            <a:cxnSpLocks noChangeShapeType="1"/>
          </p:cNvCxnSpPr>
          <p:nvPr/>
        </p:nvCxnSpPr>
        <p:spPr bwMode="auto">
          <a:xfrm rot="16200000" flipH="1">
            <a:off x="4292601" y="2476500"/>
            <a:ext cx="512762" cy="458787"/>
          </a:xfrm>
          <a:prstGeom prst="line">
            <a:avLst/>
          </a:prstGeom>
          <a:noFill/>
          <a:ln w="101600">
            <a:solidFill>
              <a:srgbClr val="01A200"/>
            </a:solidFill>
            <a:round/>
            <a:headEnd type="none" w="sm" len="sm"/>
            <a:tailEnd type="triangle" w="med" len="med"/>
          </a:ln>
        </p:spPr>
      </p:cxnSp>
      <p:cxnSp>
        <p:nvCxnSpPr>
          <p:cNvPr id="83" name="Straight Connector 82"/>
          <p:cNvCxnSpPr>
            <a:cxnSpLocks noChangeShapeType="1"/>
          </p:cNvCxnSpPr>
          <p:nvPr/>
        </p:nvCxnSpPr>
        <p:spPr bwMode="auto">
          <a:xfrm rot="16200000" flipH="1">
            <a:off x="7269163" y="2317750"/>
            <a:ext cx="1174750" cy="257175"/>
          </a:xfrm>
          <a:prstGeom prst="line">
            <a:avLst/>
          </a:prstGeom>
          <a:noFill/>
          <a:ln w="101600">
            <a:solidFill>
              <a:srgbClr val="01A200"/>
            </a:solidFill>
            <a:round/>
            <a:headEnd type="none" w="sm" len="sm"/>
            <a:tailEnd type="triangle" w="med" len="med"/>
          </a:ln>
        </p:spPr>
      </p:cxnSp>
      <p:cxnSp>
        <p:nvCxnSpPr>
          <p:cNvPr id="85" name="Straight Connector 84"/>
          <p:cNvCxnSpPr>
            <a:cxnSpLocks noChangeShapeType="1"/>
          </p:cNvCxnSpPr>
          <p:nvPr/>
        </p:nvCxnSpPr>
        <p:spPr bwMode="auto">
          <a:xfrm>
            <a:off x="1223963" y="1808163"/>
            <a:ext cx="2486025" cy="1793875"/>
          </a:xfrm>
          <a:prstGeom prst="line">
            <a:avLst/>
          </a:prstGeom>
          <a:noFill/>
          <a:ln w="101600">
            <a:solidFill>
              <a:srgbClr val="01A200"/>
            </a:solidFill>
            <a:round/>
            <a:headEnd type="none" w="sm" len="sm"/>
            <a:tailEnd type="triangle" w="med" len="med"/>
          </a:ln>
        </p:spPr>
      </p:cxnSp>
      <p:sp>
        <p:nvSpPr>
          <p:cNvPr id="205" name="Rectangle 204"/>
          <p:cNvSpPr>
            <a:spLocks noChangeArrowheads="1"/>
          </p:cNvSpPr>
          <p:nvPr/>
        </p:nvSpPr>
        <p:spPr bwMode="auto">
          <a:xfrm>
            <a:off x="7788275" y="4016375"/>
            <a:ext cx="977900" cy="276225"/>
          </a:xfrm>
          <a:prstGeom prst="rect">
            <a:avLst/>
          </a:prstGeom>
          <a:noFill/>
          <a:ln w="101600">
            <a:solidFill>
              <a:srgbClr val="01A200"/>
            </a:solidFill>
            <a:round/>
            <a:headEnd type="none" w="sm" len="sm"/>
            <a:tailEnd type="none" w="sm" len="sm"/>
          </a:ln>
        </p:spPr>
        <p:txBody>
          <a:bodyPr lIns="51883" tIns="25942" rIns="51883" bIns="25942" anchor="ctr">
            <a:prstTxWarp prst="textNoShape">
              <a:avLst/>
            </a:prstTxWarp>
          </a:bodyPr>
          <a:lstStyle/>
          <a:p>
            <a:pPr defTabSz="517525" eaLnBrk="0" hangingPunct="0"/>
            <a:endParaRPr lang="en-US" sz="1700" b="1">
              <a:solidFill>
                <a:srgbClr val="01A200"/>
              </a:solidFill>
              <a:latin typeface="Arial" charset="0"/>
            </a:endParaRPr>
          </a:p>
        </p:txBody>
      </p:sp>
      <p:cxnSp>
        <p:nvCxnSpPr>
          <p:cNvPr id="206" name="Straight Connector 205"/>
          <p:cNvCxnSpPr>
            <a:cxnSpLocks noChangeShapeType="1"/>
          </p:cNvCxnSpPr>
          <p:nvPr/>
        </p:nvCxnSpPr>
        <p:spPr bwMode="auto">
          <a:xfrm flipV="1">
            <a:off x="5005388" y="4391025"/>
            <a:ext cx="752475" cy="0"/>
          </a:xfrm>
          <a:prstGeom prst="line">
            <a:avLst/>
          </a:prstGeom>
          <a:noFill/>
          <a:ln w="101600">
            <a:solidFill>
              <a:srgbClr val="01A200"/>
            </a:solidFill>
            <a:round/>
            <a:headEnd type="none" w="sm" len="sm"/>
            <a:tailEnd type="triangle" w="med" len="med"/>
          </a:ln>
        </p:spPr>
      </p:cxnSp>
      <p:grpSp>
        <p:nvGrpSpPr>
          <p:cNvPr id="13" name="Group 102"/>
          <p:cNvGrpSpPr>
            <a:grpSpLocks/>
          </p:cNvGrpSpPr>
          <p:nvPr/>
        </p:nvGrpSpPr>
        <p:grpSpPr bwMode="auto">
          <a:xfrm>
            <a:off x="368300" y="3581400"/>
            <a:ext cx="1993900" cy="1498600"/>
            <a:chOff x="368300" y="3581400"/>
            <a:chExt cx="1993900" cy="1498600"/>
          </a:xfrm>
        </p:grpSpPr>
        <p:cxnSp>
          <p:nvCxnSpPr>
            <p:cNvPr id="101404" name="Straight Connector 91"/>
            <p:cNvCxnSpPr>
              <a:cxnSpLocks noChangeShapeType="1"/>
            </p:cNvCxnSpPr>
            <p:nvPr/>
          </p:nvCxnSpPr>
          <p:spPr bwMode="auto">
            <a:xfrm>
              <a:off x="368300" y="3581400"/>
              <a:ext cx="1993900" cy="1270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none" w="sm" len="sm"/>
              <a:tailEnd/>
            </a:ln>
          </p:spPr>
        </p:cxnSp>
        <p:cxnSp>
          <p:nvCxnSpPr>
            <p:cNvPr id="101405" name="Straight Connector 96"/>
            <p:cNvCxnSpPr>
              <a:cxnSpLocks noChangeShapeType="1"/>
            </p:cNvCxnSpPr>
            <p:nvPr/>
          </p:nvCxnSpPr>
          <p:spPr bwMode="auto">
            <a:xfrm flipV="1">
              <a:off x="469900" y="4102100"/>
              <a:ext cx="1879600" cy="57150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none" w="sm" len="sm"/>
              <a:tailEnd/>
            </a:ln>
          </p:spPr>
        </p:cxnSp>
        <p:cxnSp>
          <p:nvCxnSpPr>
            <p:cNvPr id="101406" name="Straight Connector 99"/>
            <p:cNvCxnSpPr>
              <a:cxnSpLocks noChangeShapeType="1"/>
            </p:cNvCxnSpPr>
            <p:nvPr/>
          </p:nvCxnSpPr>
          <p:spPr bwMode="auto">
            <a:xfrm>
              <a:off x="431800" y="5054600"/>
              <a:ext cx="1879600" cy="2540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none" w="sm" len="sm"/>
              <a:tailEnd/>
            </a:ln>
          </p:spPr>
        </p:cxnSp>
      </p:grpSp>
      <p:sp>
        <p:nvSpPr>
          <p:cNvPr id="101403" name="TextBox 103"/>
          <p:cNvSpPr txBox="1">
            <a:spLocks noChangeArrowheads="1"/>
          </p:cNvSpPr>
          <p:nvPr/>
        </p:nvSpPr>
        <p:spPr bwMode="auto">
          <a:xfrm>
            <a:off x="-12700" y="5626100"/>
            <a:ext cx="93027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>
                <a:solidFill>
                  <a:srgbClr val="7F7F7F"/>
                </a:solidFill>
              </a:rPr>
              <a:t>A. Hotho, R. Jäschke, C. Schmitz, and G. Stumme. Information retrieval in folksonomies: Search and ranking. In Proc. ESWC, volume 4011 of LNCS, pages 411–426, Budva, Montenegro, 2006. Springer.</a:t>
            </a:r>
          </a:p>
        </p:txBody>
      </p:sp>
      <p:sp>
        <p:nvSpPr>
          <p:cNvPr id="115" name="Rectangle 114"/>
          <p:cNvSpPr/>
          <p:nvPr/>
        </p:nvSpPr>
        <p:spPr bwMode="auto">
          <a:xfrm>
            <a:off x="546100" y="5041900"/>
            <a:ext cx="7874000" cy="1473200"/>
          </a:xfrm>
          <a:prstGeom prst="rect">
            <a:avLst/>
          </a:prstGeom>
          <a:solidFill>
            <a:schemeClr val="bg1"/>
          </a:solidFill>
          <a:ln w="635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ＭＳ Ｐゴシック" pitchFamily="1" charset="-128"/>
              </a:rPr>
              <a:t>How would you exploit contextual information of tag assignments with </a:t>
            </a:r>
            <a:r>
              <a:rPr lang="en-US" dirty="0" err="1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ＭＳ Ｐゴシック" pitchFamily="1" charset="-128"/>
              </a:rPr>
              <a:t>FolkRank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ＭＳ Ｐゴシック" pitchFamily="1" charset="-128"/>
              </a:rPr>
              <a:t>?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ＭＳ Ｐゴシック" pitchFamily="1" charset="-128"/>
              </a:rPr>
              <a:t>For example, assume that there exist for each tag a URI that specifies the semantic meaning of the tag assignment:  (user, tag, resource, URI)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" grpId="0" animBg="1"/>
      <p:bldP spid="205" grpId="1" animBg="1"/>
      <p:bldP spid="115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2" name="Title 1"/>
          <p:cNvSpPr>
            <a:spLocks noGrp="1"/>
          </p:cNvSpPr>
          <p:nvPr>
            <p:ph type="title"/>
          </p:nvPr>
        </p:nvSpPr>
        <p:spPr>
          <a:xfrm>
            <a:off x="536575" y="88900"/>
            <a:ext cx="7159625" cy="1244600"/>
          </a:xfrm>
        </p:spPr>
        <p:txBody>
          <a:bodyPr/>
          <a:lstStyle/>
          <a:p>
            <a:r>
              <a:rPr lang="en-US" smtClean="0"/>
              <a:t>SocialHITS </a:t>
            </a:r>
            <a:r>
              <a:rPr lang="en-US" sz="2000" smtClean="0">
                <a:solidFill>
                  <a:srgbClr val="7F7F7F"/>
                </a:solidFill>
              </a:rPr>
              <a:t>(Abel et al. 2010)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613" y="1022350"/>
            <a:ext cx="8382000" cy="4191000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en-US" b="1" dirty="0" smtClean="0"/>
              <a:t>	HITS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(Kleinberg 1999)</a:t>
            </a:r>
          </a:p>
          <a:p>
            <a:pPr lvl="1">
              <a:spcAft>
                <a:spcPts val="2043"/>
              </a:spcAft>
              <a:buFont typeface="Arial"/>
              <a:buChar char="•"/>
              <a:defRPr/>
            </a:pPr>
            <a:r>
              <a:rPr lang="en-US" dirty="0" smtClean="0"/>
              <a:t>authority score:</a:t>
            </a:r>
          </a:p>
          <a:p>
            <a:pPr lvl="1">
              <a:buFont typeface="Times" charset="0"/>
              <a:buNone/>
              <a:defRPr/>
            </a:pPr>
            <a:endParaRPr lang="en-US" dirty="0" smtClean="0"/>
          </a:p>
          <a:p>
            <a:pPr lvl="1">
              <a:buFont typeface="Arial"/>
              <a:buChar char="•"/>
              <a:defRPr/>
            </a:pPr>
            <a:r>
              <a:rPr lang="en-US" dirty="0" smtClean="0"/>
              <a:t>hub score:</a:t>
            </a:r>
          </a:p>
          <a:p>
            <a:pPr>
              <a:spcAft>
                <a:spcPts val="2043"/>
              </a:spcAft>
              <a:defRPr/>
            </a:pPr>
            <a:endParaRPr lang="en-US" dirty="0" smtClean="0"/>
          </a:p>
          <a:p>
            <a:pPr>
              <a:buFontTx/>
              <a:buNone/>
              <a:defRPr/>
            </a:pPr>
            <a:r>
              <a:rPr lang="en-US" dirty="0" smtClean="0"/>
              <a:t>	In Social Tagging Systems:</a:t>
            </a:r>
          </a:p>
          <a:p>
            <a:pPr lvl="1">
              <a:buFont typeface="Arial"/>
              <a:buChar char="•"/>
              <a:defRPr/>
            </a:pPr>
            <a:r>
              <a:rPr lang="en-US" dirty="0" smtClean="0"/>
              <a:t>nodes = user, tags, resources; edges: </a:t>
            </a:r>
            <a:r>
              <a:rPr lang="en-US" b="1" dirty="0" smtClean="0">
                <a:solidFill>
                  <a:srgbClr val="FF0000"/>
                </a:solidFill>
              </a:rPr>
              <a:t>undirected</a:t>
            </a:r>
          </a:p>
          <a:p>
            <a:pPr lvl="1">
              <a:buFont typeface="Arial"/>
              <a:buChar char="•"/>
              <a:defRPr/>
            </a:pPr>
            <a:r>
              <a:rPr lang="en-US" dirty="0" smtClean="0"/>
              <a:t>application mentioned by </a:t>
            </a:r>
            <a:r>
              <a:rPr lang="en-US" dirty="0" smtClean="0">
                <a:solidFill>
                  <a:srgbClr val="7F7F7F"/>
                </a:solidFill>
              </a:rPr>
              <a:t>Wu et al. (2006)</a:t>
            </a:r>
          </a:p>
          <a:p>
            <a:pPr lvl="1">
              <a:buFont typeface="Arial"/>
              <a:buChar char="•"/>
              <a:defRPr/>
            </a:pPr>
            <a:r>
              <a:rPr lang="en-US" b="1" dirty="0" err="1" smtClean="0"/>
              <a:t>SocialHITS</a:t>
            </a:r>
            <a:r>
              <a:rPr lang="en-US" b="1" dirty="0" smtClean="0"/>
              <a:t> exploits context </a:t>
            </a:r>
            <a:r>
              <a:rPr lang="en-US" dirty="0" smtClean="0"/>
              <a:t>(timestamps):</a:t>
            </a:r>
          </a:p>
          <a:p>
            <a:pPr lvl="1">
              <a:buFont typeface="Times" charset="0"/>
              <a:buNone/>
              <a:defRPr/>
            </a:pPr>
            <a:r>
              <a:rPr lang="en-US" dirty="0" smtClean="0"/>
              <a:t>	idea: “hub users imitate authority users”</a:t>
            </a:r>
          </a:p>
          <a:p>
            <a:pPr lvl="1">
              <a:buFont typeface="Times" charset="0"/>
              <a:buNone/>
              <a:defRPr/>
            </a:pPr>
            <a:r>
              <a:rPr lang="en-US" dirty="0" smtClean="0"/>
              <a:t>	for example: </a:t>
            </a:r>
          </a:p>
          <a:p>
            <a:pPr lvl="1">
              <a:buFont typeface="Times" charset="0"/>
              <a:buNone/>
              <a:defRPr/>
            </a:pPr>
            <a:r>
              <a:rPr lang="en-US" sz="1600" dirty="0" smtClean="0"/>
              <a:t>		- by tagging the same resource</a:t>
            </a:r>
          </a:p>
          <a:p>
            <a:pPr lvl="1">
              <a:buFont typeface="Times" charset="0"/>
              <a:buNone/>
              <a:defRPr/>
            </a:pPr>
            <a:r>
              <a:rPr lang="en-US" sz="1600" dirty="0" smtClean="0"/>
              <a:t>		- by using the same tag</a:t>
            </a:r>
          </a:p>
          <a:p>
            <a:pPr lvl="1">
              <a:buFont typeface="Times" charset="0"/>
              <a:buNone/>
              <a:defRPr/>
            </a:pPr>
            <a:endParaRPr lang="en-US" dirty="0" smtClean="0"/>
          </a:p>
          <a:p>
            <a:pPr lvl="1">
              <a:buFont typeface="Times" charset="0"/>
              <a:buNone/>
              <a:defRPr/>
            </a:pPr>
            <a:r>
              <a:rPr lang="en-US" dirty="0" smtClean="0"/>
              <a:t> 		</a:t>
            </a:r>
          </a:p>
          <a:p>
            <a:pPr lvl="1">
              <a:buFont typeface="Times" charset="0"/>
              <a:buNone/>
              <a:defRPr/>
            </a:pPr>
            <a:r>
              <a:rPr lang="en-US" dirty="0" smtClean="0"/>
              <a:t> </a:t>
            </a:r>
          </a:p>
          <a:p>
            <a:pPr>
              <a:defRPr/>
            </a:pPr>
            <a:endParaRPr lang="en-US" dirty="0"/>
          </a:p>
        </p:txBody>
      </p:sp>
      <p:graphicFrame>
        <p:nvGraphicFramePr>
          <p:cNvPr id="102402" name="Object 2"/>
          <p:cNvGraphicFramePr>
            <a:graphicFrameLocks noChangeAspect="1"/>
          </p:cNvGraphicFramePr>
          <p:nvPr/>
        </p:nvGraphicFramePr>
        <p:xfrm>
          <a:off x="2916238" y="1373188"/>
          <a:ext cx="2143125" cy="674687"/>
        </p:xfrm>
        <a:graphic>
          <a:graphicData uri="http://schemas.openxmlformats.org/presentationml/2006/ole">
            <p:oleObj spid="_x0000_s102402" name="Equation" r:id="rId3" imgW="1193800" imgH="368300" progId="Equation.3">
              <p:embed/>
            </p:oleObj>
          </a:graphicData>
        </a:graphic>
      </p:graphicFrame>
      <p:graphicFrame>
        <p:nvGraphicFramePr>
          <p:cNvPr id="8" name="Object 3"/>
          <p:cNvGraphicFramePr>
            <a:graphicFrameLocks noChangeAspect="1"/>
          </p:cNvGraphicFramePr>
          <p:nvPr/>
        </p:nvGraphicFramePr>
        <p:xfrm>
          <a:off x="2916238" y="2360613"/>
          <a:ext cx="2141537" cy="674687"/>
        </p:xfrm>
        <a:graphic>
          <a:graphicData uri="http://schemas.openxmlformats.org/presentationml/2006/ole">
            <p:oleObj spid="_x0000_s102403" name="Equation" r:id="rId4" imgW="1193800" imgH="368300" progId="Equation.3">
              <p:embed/>
            </p:oleObj>
          </a:graphicData>
        </a:graphic>
      </p:graphicFrame>
      <p:grpSp>
        <p:nvGrpSpPr>
          <p:cNvPr id="2" name="Group 95"/>
          <p:cNvGrpSpPr>
            <a:grpSpLocks/>
          </p:cNvGrpSpPr>
          <p:nvPr/>
        </p:nvGrpSpPr>
        <p:grpSpPr bwMode="auto">
          <a:xfrm>
            <a:off x="6053138" y="3927475"/>
            <a:ext cx="2933700" cy="1871663"/>
            <a:chOff x="10664232" y="8046963"/>
            <a:chExt cx="5214829" cy="3258418"/>
          </a:xfrm>
        </p:grpSpPr>
        <p:grpSp>
          <p:nvGrpSpPr>
            <p:cNvPr id="102480" name="Group 76"/>
            <p:cNvGrpSpPr>
              <a:grpSpLocks noChangeAspect="1"/>
            </p:cNvGrpSpPr>
            <p:nvPr/>
          </p:nvGrpSpPr>
          <p:grpSpPr bwMode="auto">
            <a:xfrm>
              <a:off x="15291594" y="9397669"/>
              <a:ext cx="587467" cy="805644"/>
              <a:chOff x="13651589" y="698441"/>
              <a:chExt cx="720000" cy="853340"/>
            </a:xfrm>
          </p:grpSpPr>
          <p:sp>
            <p:nvSpPr>
              <p:cNvPr id="76" name="Rectangle 75"/>
              <p:cNvSpPr/>
              <p:nvPr/>
            </p:nvSpPr>
            <p:spPr bwMode="auto">
              <a:xfrm>
                <a:off x="13652223" y="699236"/>
                <a:ext cx="719366" cy="851852"/>
              </a:xfrm>
              <a:prstGeom prst="rect">
                <a:avLst/>
              </a:prstGeom>
              <a:solidFill>
                <a:schemeClr val="bg1"/>
              </a:solidFill>
              <a:ln w="38100" cap="flat" cmpd="sng" algn="ctr">
                <a:solidFill>
                  <a:srgbClr val="646464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defTabSz="518831" eaLnBrk="0" hangingPunct="0">
                  <a:defRPr/>
                </a:pPr>
                <a:endParaRPr lang="en-US" sz="1800" dirty="0">
                  <a:solidFill>
                    <a:schemeClr val="bg2">
                      <a:lumMod val="50000"/>
                    </a:schemeClr>
                  </a:solidFill>
                  <a:latin typeface="Arial" charset="0"/>
                </a:endParaRPr>
              </a:p>
            </p:txBody>
          </p:sp>
          <p:cxnSp>
            <p:nvCxnSpPr>
              <p:cNvPr id="102498" name="Straight Connector 76"/>
              <p:cNvCxnSpPr>
                <a:cxnSpLocks noChangeShapeType="1"/>
              </p:cNvCxnSpPr>
              <p:nvPr/>
            </p:nvCxnSpPr>
            <p:spPr bwMode="auto">
              <a:xfrm>
                <a:off x="13767594" y="940593"/>
                <a:ext cx="540000" cy="1588"/>
              </a:xfrm>
              <a:prstGeom prst="line">
                <a:avLst/>
              </a:prstGeom>
              <a:noFill/>
              <a:ln w="38100">
                <a:solidFill>
                  <a:srgbClr val="646464"/>
                </a:solidFill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02499" name="Straight Connector 77"/>
              <p:cNvCxnSpPr>
                <a:cxnSpLocks noChangeShapeType="1"/>
              </p:cNvCxnSpPr>
              <p:nvPr/>
            </p:nvCxnSpPr>
            <p:spPr bwMode="auto">
              <a:xfrm>
                <a:off x="13767594" y="1092993"/>
                <a:ext cx="540000" cy="1588"/>
              </a:xfrm>
              <a:prstGeom prst="line">
                <a:avLst/>
              </a:prstGeom>
              <a:noFill/>
              <a:ln w="38100">
                <a:solidFill>
                  <a:srgbClr val="646464"/>
                </a:solidFill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02500" name="Straight Connector 78"/>
              <p:cNvCxnSpPr>
                <a:cxnSpLocks noChangeShapeType="1"/>
              </p:cNvCxnSpPr>
              <p:nvPr/>
            </p:nvCxnSpPr>
            <p:spPr bwMode="auto">
              <a:xfrm>
                <a:off x="13767594" y="1245393"/>
                <a:ext cx="540000" cy="1588"/>
              </a:xfrm>
              <a:prstGeom prst="line">
                <a:avLst/>
              </a:prstGeom>
              <a:noFill/>
              <a:ln w="38100">
                <a:solidFill>
                  <a:srgbClr val="646464"/>
                </a:solidFill>
                <a:round/>
                <a:headEnd type="none" w="sm" len="sm"/>
                <a:tailEnd type="none" w="sm" len="sm"/>
              </a:ln>
            </p:spPr>
          </p:cxnSp>
        </p:grpSp>
        <p:pic>
          <p:nvPicPr>
            <p:cNvPr id="102481" name="Picture 13" descr="user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0692282" y="8046963"/>
              <a:ext cx="1365188" cy="1365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02482" name="Straight Connector 80"/>
            <p:cNvCxnSpPr>
              <a:cxnSpLocks noChangeShapeType="1"/>
            </p:cNvCxnSpPr>
            <p:nvPr/>
          </p:nvCxnSpPr>
          <p:spPr bwMode="auto">
            <a:xfrm>
              <a:off x="11652644" y="8819346"/>
              <a:ext cx="1147561" cy="164701"/>
            </a:xfrm>
            <a:prstGeom prst="line">
              <a:avLst/>
            </a:prstGeom>
            <a:noFill/>
            <a:ln w="63500">
              <a:solidFill>
                <a:srgbClr val="000000"/>
              </a:solidFill>
              <a:round/>
              <a:headEnd type="none" w="sm" len="sm"/>
              <a:tailEnd/>
            </a:ln>
          </p:spPr>
        </p:cxnSp>
        <p:grpSp>
          <p:nvGrpSpPr>
            <p:cNvPr id="102483" name="Group 40"/>
            <p:cNvGrpSpPr>
              <a:grpSpLocks noChangeAspect="1"/>
            </p:cNvGrpSpPr>
            <p:nvPr/>
          </p:nvGrpSpPr>
          <p:grpSpPr bwMode="auto">
            <a:xfrm rot="-2568728">
              <a:off x="13101747" y="8837143"/>
              <a:ext cx="288325" cy="395999"/>
              <a:chOff x="4966494" y="5514181"/>
              <a:chExt cx="533400" cy="732600"/>
            </a:xfrm>
          </p:grpSpPr>
          <p:sp>
            <p:nvSpPr>
              <p:cNvPr id="102495" name="Rectangle 82"/>
              <p:cNvSpPr>
                <a:spLocks noChangeArrowheads="1"/>
              </p:cNvSpPr>
              <p:nvPr/>
            </p:nvSpPr>
            <p:spPr bwMode="auto">
              <a:xfrm>
                <a:off x="4966494" y="5742781"/>
                <a:ext cx="533400" cy="504000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l" defTabSz="517525" eaLnBrk="0" hangingPunct="0"/>
                <a:endParaRPr lang="en-US" sz="1400">
                  <a:latin typeface="Arial" charset="0"/>
                </a:endParaRPr>
              </a:p>
            </p:txBody>
          </p:sp>
          <p:sp>
            <p:nvSpPr>
              <p:cNvPr id="102496" name="Isosceles Triangle 83"/>
              <p:cNvSpPr>
                <a:spLocks noChangeArrowheads="1"/>
              </p:cNvSpPr>
              <p:nvPr/>
            </p:nvSpPr>
            <p:spPr bwMode="auto">
              <a:xfrm>
                <a:off x="4966494" y="5514181"/>
                <a:ext cx="533400" cy="216853"/>
              </a:xfrm>
              <a:prstGeom prst="triangle">
                <a:avLst>
                  <a:gd name="adj" fmla="val 50000"/>
                </a:avLst>
              </a:prstGeom>
              <a:solidFill>
                <a:schemeClr val="tx2"/>
              </a:solidFill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l" defTabSz="517525" eaLnBrk="0" hangingPunct="0"/>
                <a:endParaRPr lang="en-US" sz="1400">
                  <a:latin typeface="Arial" charset="0"/>
                </a:endParaRPr>
              </a:p>
            </p:txBody>
          </p:sp>
        </p:grpSp>
        <p:sp>
          <p:nvSpPr>
            <p:cNvPr id="102484" name="Text Box 10"/>
            <p:cNvSpPr txBox="1">
              <a:spLocks noChangeArrowheads="1"/>
            </p:cNvSpPr>
            <p:nvPr/>
          </p:nvSpPr>
          <p:spPr bwMode="auto">
            <a:xfrm>
              <a:off x="10664232" y="8797657"/>
              <a:ext cx="705738" cy="5627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500">
                  <a:solidFill>
                    <a:schemeClr val="tx2"/>
                  </a:solidFill>
                </a:rPr>
                <a:t>u1</a:t>
              </a:r>
            </a:p>
          </p:txBody>
        </p:sp>
        <p:pic>
          <p:nvPicPr>
            <p:cNvPr id="102485" name="Picture 13" descr="user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0689870" y="9940193"/>
              <a:ext cx="1365188" cy="1365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486" name="Text Box 10"/>
            <p:cNvSpPr txBox="1">
              <a:spLocks noChangeArrowheads="1"/>
            </p:cNvSpPr>
            <p:nvPr/>
          </p:nvSpPr>
          <p:spPr bwMode="auto">
            <a:xfrm>
              <a:off x="10664232" y="10706815"/>
              <a:ext cx="705738" cy="5627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500">
                  <a:solidFill>
                    <a:schemeClr val="tx2"/>
                  </a:solidFill>
                </a:rPr>
                <a:t>u2</a:t>
              </a:r>
            </a:p>
          </p:txBody>
        </p:sp>
        <p:sp>
          <p:nvSpPr>
            <p:cNvPr id="102487" name="Text Box 10"/>
            <p:cNvSpPr txBox="1">
              <a:spLocks noChangeArrowheads="1"/>
            </p:cNvSpPr>
            <p:nvPr/>
          </p:nvSpPr>
          <p:spPr bwMode="auto">
            <a:xfrm>
              <a:off x="12960981" y="9171780"/>
              <a:ext cx="629420" cy="5627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500">
                  <a:solidFill>
                    <a:schemeClr val="tx2"/>
                  </a:solidFill>
                </a:rPr>
                <a:t>t1</a:t>
              </a:r>
            </a:p>
          </p:txBody>
        </p:sp>
        <p:grpSp>
          <p:nvGrpSpPr>
            <p:cNvPr id="102488" name="Group 40"/>
            <p:cNvGrpSpPr>
              <a:grpSpLocks noChangeAspect="1"/>
            </p:cNvGrpSpPr>
            <p:nvPr/>
          </p:nvGrpSpPr>
          <p:grpSpPr bwMode="auto">
            <a:xfrm rot="-2568728">
              <a:off x="13133686" y="10131406"/>
              <a:ext cx="288325" cy="395998"/>
              <a:chOff x="5154702" y="5311036"/>
              <a:chExt cx="533401" cy="732597"/>
            </a:xfrm>
          </p:grpSpPr>
          <p:sp>
            <p:nvSpPr>
              <p:cNvPr id="102493" name="Rectangle 89"/>
              <p:cNvSpPr>
                <a:spLocks noChangeArrowheads="1"/>
              </p:cNvSpPr>
              <p:nvPr/>
            </p:nvSpPr>
            <p:spPr bwMode="auto">
              <a:xfrm>
                <a:off x="5154702" y="5539633"/>
                <a:ext cx="533401" cy="504000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l" defTabSz="517525" eaLnBrk="0" hangingPunct="0"/>
                <a:endParaRPr lang="en-US" sz="1400">
                  <a:latin typeface="Arial" charset="0"/>
                </a:endParaRPr>
              </a:p>
            </p:txBody>
          </p:sp>
          <p:sp>
            <p:nvSpPr>
              <p:cNvPr id="102494" name="Isosceles Triangle 90"/>
              <p:cNvSpPr>
                <a:spLocks noChangeArrowheads="1"/>
              </p:cNvSpPr>
              <p:nvPr/>
            </p:nvSpPr>
            <p:spPr bwMode="auto">
              <a:xfrm>
                <a:off x="5154702" y="5311036"/>
                <a:ext cx="533401" cy="216854"/>
              </a:xfrm>
              <a:prstGeom prst="triangle">
                <a:avLst>
                  <a:gd name="adj" fmla="val 50000"/>
                </a:avLst>
              </a:prstGeom>
              <a:solidFill>
                <a:schemeClr val="tx2"/>
              </a:solidFill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l" defTabSz="517525" eaLnBrk="0" hangingPunct="0"/>
                <a:endParaRPr lang="en-US" sz="1400">
                  <a:latin typeface="Arial" charset="0"/>
                </a:endParaRPr>
              </a:p>
            </p:txBody>
          </p:sp>
        </p:grpSp>
        <p:sp>
          <p:nvSpPr>
            <p:cNvPr id="102489" name="Text Box 10"/>
            <p:cNvSpPr txBox="1">
              <a:spLocks noChangeArrowheads="1"/>
            </p:cNvSpPr>
            <p:nvPr/>
          </p:nvSpPr>
          <p:spPr bwMode="auto">
            <a:xfrm>
              <a:off x="12992916" y="10504288"/>
              <a:ext cx="629420" cy="5627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500">
                  <a:solidFill>
                    <a:schemeClr val="tx2"/>
                  </a:solidFill>
                </a:rPr>
                <a:t>t2</a:t>
              </a:r>
            </a:p>
          </p:txBody>
        </p:sp>
        <p:cxnSp>
          <p:nvCxnSpPr>
            <p:cNvPr id="102490" name="Straight Connector 92"/>
            <p:cNvCxnSpPr>
              <a:cxnSpLocks noChangeShapeType="1"/>
            </p:cNvCxnSpPr>
            <p:nvPr/>
          </p:nvCxnSpPr>
          <p:spPr bwMode="auto">
            <a:xfrm flipV="1">
              <a:off x="11805044" y="10429201"/>
              <a:ext cx="1103161" cy="168509"/>
            </a:xfrm>
            <a:prstGeom prst="line">
              <a:avLst/>
            </a:prstGeom>
            <a:noFill/>
            <a:ln w="63500">
              <a:solidFill>
                <a:srgbClr val="000000"/>
              </a:solidFill>
              <a:round/>
              <a:headEnd type="none" w="sm" len="sm"/>
              <a:tailEnd/>
            </a:ln>
          </p:spPr>
        </p:cxnSp>
        <p:cxnSp>
          <p:nvCxnSpPr>
            <p:cNvPr id="102491" name="Straight Connector 93"/>
            <p:cNvCxnSpPr>
              <a:cxnSpLocks noChangeShapeType="1"/>
            </p:cNvCxnSpPr>
            <p:nvPr/>
          </p:nvCxnSpPr>
          <p:spPr bwMode="auto">
            <a:xfrm>
              <a:off x="13767594" y="9171781"/>
              <a:ext cx="1183561" cy="200701"/>
            </a:xfrm>
            <a:prstGeom prst="line">
              <a:avLst/>
            </a:prstGeom>
            <a:noFill/>
            <a:ln w="63500">
              <a:solidFill>
                <a:srgbClr val="000000"/>
              </a:solidFill>
              <a:round/>
              <a:headEnd type="none" w="sm" len="sm"/>
              <a:tailEnd/>
            </a:ln>
          </p:spPr>
        </p:cxnSp>
        <p:cxnSp>
          <p:nvCxnSpPr>
            <p:cNvPr id="102492" name="Straight Connector 94"/>
            <p:cNvCxnSpPr>
              <a:cxnSpLocks noChangeShapeType="1"/>
            </p:cNvCxnSpPr>
            <p:nvPr/>
          </p:nvCxnSpPr>
          <p:spPr bwMode="auto">
            <a:xfrm flipV="1">
              <a:off x="13775635" y="10107009"/>
              <a:ext cx="1211159" cy="204509"/>
            </a:xfrm>
            <a:prstGeom prst="line">
              <a:avLst/>
            </a:prstGeom>
            <a:noFill/>
            <a:ln w="63500">
              <a:solidFill>
                <a:srgbClr val="000000"/>
              </a:solidFill>
              <a:round/>
              <a:headEnd type="none" w="sm" len="sm"/>
              <a:tailEnd/>
            </a:ln>
          </p:spPr>
        </p:cxnSp>
      </p:grpSp>
      <p:grpSp>
        <p:nvGrpSpPr>
          <p:cNvPr id="7" name="Group 100"/>
          <p:cNvGrpSpPr>
            <a:grpSpLocks/>
          </p:cNvGrpSpPr>
          <p:nvPr/>
        </p:nvGrpSpPr>
        <p:grpSpPr bwMode="auto">
          <a:xfrm>
            <a:off x="6642100" y="4384675"/>
            <a:ext cx="1874838" cy="1020763"/>
            <a:chOff x="11710194" y="8841217"/>
            <a:chExt cx="3334150" cy="1778364"/>
          </a:xfrm>
        </p:grpSpPr>
        <p:cxnSp>
          <p:nvCxnSpPr>
            <p:cNvPr id="102476" name="Straight Connector 96"/>
            <p:cNvCxnSpPr>
              <a:cxnSpLocks noChangeShapeType="1"/>
            </p:cNvCxnSpPr>
            <p:nvPr/>
          </p:nvCxnSpPr>
          <p:spPr bwMode="auto">
            <a:xfrm>
              <a:off x="11710194" y="8841217"/>
              <a:ext cx="1147561" cy="164701"/>
            </a:xfrm>
            <a:prstGeom prst="line">
              <a:avLst/>
            </a:prstGeom>
            <a:noFill/>
            <a:ln w="76200">
              <a:solidFill>
                <a:srgbClr val="595959"/>
              </a:solidFill>
              <a:round/>
              <a:headEnd type="none" w="sm" len="sm"/>
              <a:tailEnd type="triangle" w="lg" len="med"/>
            </a:ln>
          </p:spPr>
        </p:cxnSp>
        <p:cxnSp>
          <p:nvCxnSpPr>
            <p:cNvPr id="102477" name="Straight Connector 97"/>
            <p:cNvCxnSpPr>
              <a:cxnSpLocks noChangeShapeType="1"/>
            </p:cNvCxnSpPr>
            <p:nvPr/>
          </p:nvCxnSpPr>
          <p:spPr bwMode="auto">
            <a:xfrm flipV="1">
              <a:off x="11862594" y="10451072"/>
              <a:ext cx="1103161" cy="168509"/>
            </a:xfrm>
            <a:prstGeom prst="line">
              <a:avLst/>
            </a:prstGeom>
            <a:noFill/>
            <a:ln w="76200">
              <a:solidFill>
                <a:srgbClr val="595959"/>
              </a:solidFill>
              <a:round/>
              <a:headEnd type="none" w="sm" len="sm"/>
              <a:tailEnd type="triangle" w="lg" len="med"/>
            </a:ln>
          </p:spPr>
        </p:cxnSp>
        <p:cxnSp>
          <p:nvCxnSpPr>
            <p:cNvPr id="102478" name="Straight Connector 98"/>
            <p:cNvCxnSpPr>
              <a:cxnSpLocks noChangeShapeType="1"/>
            </p:cNvCxnSpPr>
            <p:nvPr/>
          </p:nvCxnSpPr>
          <p:spPr bwMode="auto">
            <a:xfrm>
              <a:off x="13825144" y="9193652"/>
              <a:ext cx="1183561" cy="200701"/>
            </a:xfrm>
            <a:prstGeom prst="line">
              <a:avLst/>
            </a:prstGeom>
            <a:noFill/>
            <a:ln w="76200">
              <a:solidFill>
                <a:srgbClr val="595959"/>
              </a:solidFill>
              <a:round/>
              <a:headEnd type="none" w="sm" len="sm"/>
              <a:tailEnd type="triangle" w="lg" len="med"/>
            </a:ln>
          </p:spPr>
        </p:cxnSp>
        <p:cxnSp>
          <p:nvCxnSpPr>
            <p:cNvPr id="102479" name="Straight Connector 99"/>
            <p:cNvCxnSpPr>
              <a:cxnSpLocks noChangeShapeType="1"/>
            </p:cNvCxnSpPr>
            <p:nvPr/>
          </p:nvCxnSpPr>
          <p:spPr bwMode="auto">
            <a:xfrm flipV="1">
              <a:off x="13833185" y="10128880"/>
              <a:ext cx="1211159" cy="204509"/>
            </a:xfrm>
            <a:prstGeom prst="line">
              <a:avLst/>
            </a:prstGeom>
            <a:noFill/>
            <a:ln w="76200">
              <a:solidFill>
                <a:srgbClr val="595959"/>
              </a:solidFill>
              <a:round/>
              <a:headEnd type="none" w="sm" len="sm"/>
              <a:tailEnd type="triangle" w="lg" len="med"/>
            </a:ln>
          </p:spPr>
        </p:cxnSp>
      </p:grpSp>
      <p:grpSp>
        <p:nvGrpSpPr>
          <p:cNvPr id="9" name="Group 107"/>
          <p:cNvGrpSpPr>
            <a:grpSpLocks/>
          </p:cNvGrpSpPr>
          <p:nvPr/>
        </p:nvGrpSpPr>
        <p:grpSpPr bwMode="auto">
          <a:xfrm>
            <a:off x="6470650" y="4005263"/>
            <a:ext cx="2149475" cy="2035175"/>
            <a:chOff x="11405394" y="8181181"/>
            <a:chExt cx="3821290" cy="3542695"/>
          </a:xfrm>
        </p:grpSpPr>
        <p:sp>
          <p:nvSpPr>
            <p:cNvPr id="102472" name="TextBox 101"/>
            <p:cNvSpPr txBox="1">
              <a:spLocks noChangeArrowheads="1"/>
            </p:cNvSpPr>
            <p:nvPr/>
          </p:nvSpPr>
          <p:spPr bwMode="auto">
            <a:xfrm>
              <a:off x="11639134" y="8181181"/>
              <a:ext cx="3587550" cy="8039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rgbClr val="01A200"/>
                  </a:solidFill>
                </a:rPr>
                <a:t>2011-04-01</a:t>
              </a:r>
            </a:p>
          </p:txBody>
        </p:sp>
        <p:sp>
          <p:nvSpPr>
            <p:cNvPr id="102473" name="TextBox 102"/>
            <p:cNvSpPr txBox="1">
              <a:spLocks noChangeArrowheads="1"/>
            </p:cNvSpPr>
            <p:nvPr/>
          </p:nvSpPr>
          <p:spPr bwMode="auto">
            <a:xfrm>
              <a:off x="11549433" y="10919916"/>
              <a:ext cx="3587550" cy="8039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rgbClr val="01A200"/>
                  </a:solidFill>
                </a:rPr>
                <a:t>2011-04-20</a:t>
              </a:r>
            </a:p>
          </p:txBody>
        </p:sp>
        <p:cxnSp>
          <p:nvCxnSpPr>
            <p:cNvPr id="102474" name="Straight Connector 103"/>
            <p:cNvCxnSpPr>
              <a:cxnSpLocks noChangeShapeType="1"/>
            </p:cNvCxnSpPr>
            <p:nvPr/>
          </p:nvCxnSpPr>
          <p:spPr bwMode="auto">
            <a:xfrm rot="16200000" flipV="1">
              <a:off x="11099529" y="9698285"/>
              <a:ext cx="611730" cy="0"/>
            </a:xfrm>
            <a:prstGeom prst="line">
              <a:avLst/>
            </a:prstGeom>
            <a:noFill/>
            <a:ln w="101600">
              <a:solidFill>
                <a:srgbClr val="01A200"/>
              </a:solidFill>
              <a:round/>
              <a:headEnd type="none" w="sm" len="sm"/>
              <a:tailEnd type="triangle" w="lg" len="med"/>
            </a:ln>
          </p:spPr>
        </p:cxnSp>
        <p:cxnSp>
          <p:nvCxnSpPr>
            <p:cNvPr id="102475" name="Straight Connector 106"/>
            <p:cNvCxnSpPr>
              <a:cxnSpLocks noChangeShapeType="1"/>
            </p:cNvCxnSpPr>
            <p:nvPr/>
          </p:nvCxnSpPr>
          <p:spPr bwMode="auto">
            <a:xfrm rot="16200000" flipV="1">
              <a:off x="12928329" y="9932716"/>
              <a:ext cx="611730" cy="0"/>
            </a:xfrm>
            <a:prstGeom prst="line">
              <a:avLst/>
            </a:prstGeom>
            <a:noFill/>
            <a:ln w="101600">
              <a:solidFill>
                <a:srgbClr val="01A200"/>
              </a:solidFill>
              <a:round/>
              <a:headEnd type="none" w="sm" len="sm"/>
              <a:tailEnd type="triangle" w="lg" len="med"/>
            </a:ln>
          </p:spPr>
        </p:cxnSp>
      </p:grpSp>
      <p:grpSp>
        <p:nvGrpSpPr>
          <p:cNvPr id="102417" name="Group 145"/>
          <p:cNvGrpSpPr>
            <a:grpSpLocks noChangeAspect="1"/>
          </p:cNvGrpSpPr>
          <p:nvPr/>
        </p:nvGrpSpPr>
        <p:grpSpPr bwMode="auto">
          <a:xfrm>
            <a:off x="5589588" y="890588"/>
            <a:ext cx="2454275" cy="1379537"/>
            <a:chOff x="9851231" y="1018381"/>
            <a:chExt cx="5479257" cy="3015444"/>
          </a:xfrm>
        </p:grpSpPr>
        <p:grpSp>
          <p:nvGrpSpPr>
            <p:cNvPr id="102449" name="Group 76"/>
            <p:cNvGrpSpPr>
              <a:grpSpLocks noChangeAspect="1"/>
            </p:cNvGrpSpPr>
            <p:nvPr/>
          </p:nvGrpSpPr>
          <p:grpSpPr bwMode="auto">
            <a:xfrm>
              <a:off x="13328702" y="1181515"/>
              <a:ext cx="587467" cy="805644"/>
              <a:chOff x="13651589" y="698441"/>
              <a:chExt cx="720000" cy="853340"/>
            </a:xfrm>
          </p:grpSpPr>
          <p:sp>
            <p:nvSpPr>
              <p:cNvPr id="18" name="Rectangle 17"/>
              <p:cNvSpPr/>
              <p:nvPr/>
            </p:nvSpPr>
            <p:spPr bwMode="auto">
              <a:xfrm>
                <a:off x="13650779" y="698395"/>
                <a:ext cx="721056" cy="852706"/>
              </a:xfrm>
              <a:prstGeom prst="rect">
                <a:avLst/>
              </a:prstGeom>
              <a:solidFill>
                <a:schemeClr val="bg1"/>
              </a:solidFill>
              <a:ln w="38100" cap="flat" cmpd="sng" algn="ctr">
                <a:solidFill>
                  <a:srgbClr val="646464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defTabSz="518831" eaLnBrk="0" hangingPunct="0">
                  <a:defRPr/>
                </a:pPr>
                <a:endParaRPr lang="en-US" sz="1800" dirty="0">
                  <a:solidFill>
                    <a:schemeClr val="bg2">
                      <a:lumMod val="50000"/>
                    </a:schemeClr>
                  </a:solidFill>
                  <a:latin typeface="Arial" charset="0"/>
                </a:endParaRPr>
              </a:p>
            </p:txBody>
          </p:sp>
          <p:cxnSp>
            <p:nvCxnSpPr>
              <p:cNvPr id="102469" name="Straight Connector 18"/>
              <p:cNvCxnSpPr>
                <a:cxnSpLocks noChangeShapeType="1"/>
              </p:cNvCxnSpPr>
              <p:nvPr/>
            </p:nvCxnSpPr>
            <p:spPr bwMode="auto">
              <a:xfrm>
                <a:off x="13767594" y="940593"/>
                <a:ext cx="540000" cy="1588"/>
              </a:xfrm>
              <a:prstGeom prst="line">
                <a:avLst/>
              </a:prstGeom>
              <a:noFill/>
              <a:ln w="38100">
                <a:solidFill>
                  <a:srgbClr val="646464"/>
                </a:solidFill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02470" name="Straight Connector 19"/>
              <p:cNvCxnSpPr>
                <a:cxnSpLocks noChangeShapeType="1"/>
              </p:cNvCxnSpPr>
              <p:nvPr/>
            </p:nvCxnSpPr>
            <p:spPr bwMode="auto">
              <a:xfrm>
                <a:off x="13767594" y="1092993"/>
                <a:ext cx="540000" cy="1588"/>
              </a:xfrm>
              <a:prstGeom prst="line">
                <a:avLst/>
              </a:prstGeom>
              <a:noFill/>
              <a:ln w="38100">
                <a:solidFill>
                  <a:srgbClr val="646464"/>
                </a:solidFill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02471" name="Straight Connector 20"/>
              <p:cNvCxnSpPr>
                <a:cxnSpLocks noChangeShapeType="1"/>
              </p:cNvCxnSpPr>
              <p:nvPr/>
            </p:nvCxnSpPr>
            <p:spPr bwMode="auto">
              <a:xfrm>
                <a:off x="13767594" y="1245393"/>
                <a:ext cx="540000" cy="1588"/>
              </a:xfrm>
              <a:prstGeom prst="line">
                <a:avLst/>
              </a:prstGeom>
              <a:noFill/>
              <a:ln w="38100">
                <a:solidFill>
                  <a:srgbClr val="646464"/>
                </a:solidFill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102450" name="Group 76"/>
            <p:cNvGrpSpPr>
              <a:grpSpLocks noChangeAspect="1"/>
            </p:cNvGrpSpPr>
            <p:nvPr/>
          </p:nvGrpSpPr>
          <p:grpSpPr bwMode="auto">
            <a:xfrm>
              <a:off x="13328702" y="2215776"/>
              <a:ext cx="587467" cy="805644"/>
              <a:chOff x="13651589" y="698441"/>
              <a:chExt cx="720000" cy="853340"/>
            </a:xfrm>
          </p:grpSpPr>
          <p:sp>
            <p:nvSpPr>
              <p:cNvPr id="23" name="Rectangle 22"/>
              <p:cNvSpPr/>
              <p:nvPr/>
            </p:nvSpPr>
            <p:spPr bwMode="auto">
              <a:xfrm>
                <a:off x="13650779" y="698186"/>
                <a:ext cx="721056" cy="852706"/>
              </a:xfrm>
              <a:prstGeom prst="rect">
                <a:avLst/>
              </a:prstGeom>
              <a:solidFill>
                <a:schemeClr val="bg1"/>
              </a:solidFill>
              <a:ln w="38100" cap="flat" cmpd="sng" algn="ctr">
                <a:solidFill>
                  <a:srgbClr val="646464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defTabSz="518831" eaLnBrk="0" hangingPunct="0">
                  <a:defRPr/>
                </a:pPr>
                <a:endParaRPr lang="en-US" sz="1800" dirty="0">
                  <a:solidFill>
                    <a:schemeClr val="bg2">
                      <a:lumMod val="50000"/>
                    </a:schemeClr>
                  </a:solidFill>
                  <a:latin typeface="Arial" charset="0"/>
                </a:endParaRPr>
              </a:p>
            </p:txBody>
          </p:sp>
          <p:cxnSp>
            <p:nvCxnSpPr>
              <p:cNvPr id="102465" name="Straight Connector 23"/>
              <p:cNvCxnSpPr>
                <a:cxnSpLocks noChangeShapeType="1"/>
              </p:cNvCxnSpPr>
              <p:nvPr/>
            </p:nvCxnSpPr>
            <p:spPr bwMode="auto">
              <a:xfrm>
                <a:off x="13767594" y="940593"/>
                <a:ext cx="540000" cy="1588"/>
              </a:xfrm>
              <a:prstGeom prst="line">
                <a:avLst/>
              </a:prstGeom>
              <a:noFill/>
              <a:ln w="38100">
                <a:solidFill>
                  <a:srgbClr val="646464"/>
                </a:solidFill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02466" name="Straight Connector 24"/>
              <p:cNvCxnSpPr>
                <a:cxnSpLocks noChangeShapeType="1"/>
              </p:cNvCxnSpPr>
              <p:nvPr/>
            </p:nvCxnSpPr>
            <p:spPr bwMode="auto">
              <a:xfrm>
                <a:off x="13767594" y="1092993"/>
                <a:ext cx="540000" cy="1588"/>
              </a:xfrm>
              <a:prstGeom prst="line">
                <a:avLst/>
              </a:prstGeom>
              <a:noFill/>
              <a:ln w="38100">
                <a:solidFill>
                  <a:srgbClr val="646464"/>
                </a:solidFill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02467" name="Straight Connector 25"/>
              <p:cNvCxnSpPr>
                <a:cxnSpLocks noChangeShapeType="1"/>
              </p:cNvCxnSpPr>
              <p:nvPr/>
            </p:nvCxnSpPr>
            <p:spPr bwMode="auto">
              <a:xfrm>
                <a:off x="13767594" y="1245393"/>
                <a:ext cx="540000" cy="1588"/>
              </a:xfrm>
              <a:prstGeom prst="line">
                <a:avLst/>
              </a:prstGeom>
              <a:noFill/>
              <a:ln w="38100">
                <a:solidFill>
                  <a:srgbClr val="646464"/>
                </a:solidFill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102451" name="Group 76"/>
            <p:cNvGrpSpPr>
              <a:grpSpLocks noChangeAspect="1"/>
            </p:cNvGrpSpPr>
            <p:nvPr/>
          </p:nvGrpSpPr>
          <p:grpSpPr bwMode="auto">
            <a:xfrm>
              <a:off x="13328702" y="3228181"/>
              <a:ext cx="587467" cy="805644"/>
              <a:chOff x="13651589" y="698441"/>
              <a:chExt cx="720000" cy="853340"/>
            </a:xfrm>
          </p:grpSpPr>
          <p:sp>
            <p:nvSpPr>
              <p:cNvPr id="28" name="Rectangle 27"/>
              <p:cNvSpPr/>
              <p:nvPr/>
            </p:nvSpPr>
            <p:spPr bwMode="auto">
              <a:xfrm>
                <a:off x="13650779" y="699075"/>
                <a:ext cx="721056" cy="852706"/>
              </a:xfrm>
              <a:prstGeom prst="rect">
                <a:avLst/>
              </a:prstGeom>
              <a:solidFill>
                <a:schemeClr val="bg1"/>
              </a:solidFill>
              <a:ln w="38100" cap="flat" cmpd="sng" algn="ctr">
                <a:solidFill>
                  <a:srgbClr val="646464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defTabSz="518831" eaLnBrk="0" hangingPunct="0">
                  <a:defRPr/>
                </a:pPr>
                <a:endParaRPr lang="en-US" sz="1800" dirty="0">
                  <a:solidFill>
                    <a:schemeClr val="bg2">
                      <a:lumMod val="50000"/>
                    </a:schemeClr>
                  </a:solidFill>
                  <a:latin typeface="Arial" charset="0"/>
                </a:endParaRPr>
              </a:p>
            </p:txBody>
          </p:sp>
          <p:cxnSp>
            <p:nvCxnSpPr>
              <p:cNvPr id="102461" name="Straight Connector 28"/>
              <p:cNvCxnSpPr>
                <a:cxnSpLocks noChangeShapeType="1"/>
              </p:cNvCxnSpPr>
              <p:nvPr/>
            </p:nvCxnSpPr>
            <p:spPr bwMode="auto">
              <a:xfrm>
                <a:off x="13767594" y="940593"/>
                <a:ext cx="540000" cy="1588"/>
              </a:xfrm>
              <a:prstGeom prst="line">
                <a:avLst/>
              </a:prstGeom>
              <a:noFill/>
              <a:ln w="38100">
                <a:solidFill>
                  <a:srgbClr val="646464"/>
                </a:solidFill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02462" name="Straight Connector 29"/>
              <p:cNvCxnSpPr>
                <a:cxnSpLocks noChangeShapeType="1"/>
              </p:cNvCxnSpPr>
              <p:nvPr/>
            </p:nvCxnSpPr>
            <p:spPr bwMode="auto">
              <a:xfrm>
                <a:off x="13767594" y="1092993"/>
                <a:ext cx="540000" cy="1588"/>
              </a:xfrm>
              <a:prstGeom prst="line">
                <a:avLst/>
              </a:prstGeom>
              <a:noFill/>
              <a:ln w="38100">
                <a:solidFill>
                  <a:srgbClr val="646464"/>
                </a:solidFill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02463" name="Straight Connector 30"/>
              <p:cNvCxnSpPr>
                <a:cxnSpLocks noChangeShapeType="1"/>
              </p:cNvCxnSpPr>
              <p:nvPr/>
            </p:nvCxnSpPr>
            <p:spPr bwMode="auto">
              <a:xfrm>
                <a:off x="13767594" y="1245393"/>
                <a:ext cx="540000" cy="1588"/>
              </a:xfrm>
              <a:prstGeom prst="line">
                <a:avLst/>
              </a:prstGeom>
              <a:noFill/>
              <a:ln w="38100">
                <a:solidFill>
                  <a:srgbClr val="646464"/>
                </a:solidFill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102452" name="Group 76"/>
            <p:cNvGrpSpPr>
              <a:grpSpLocks noChangeAspect="1"/>
            </p:cNvGrpSpPr>
            <p:nvPr/>
          </p:nvGrpSpPr>
          <p:grpSpPr bwMode="auto">
            <a:xfrm>
              <a:off x="10931388" y="2217275"/>
              <a:ext cx="587467" cy="805644"/>
              <a:chOff x="13651589" y="698441"/>
              <a:chExt cx="720000" cy="853340"/>
            </a:xfrm>
          </p:grpSpPr>
          <p:sp>
            <p:nvSpPr>
              <p:cNvPr id="33" name="Rectangle 32"/>
              <p:cNvSpPr/>
              <p:nvPr/>
            </p:nvSpPr>
            <p:spPr bwMode="auto">
              <a:xfrm>
                <a:off x="13652580" y="689247"/>
                <a:ext cx="721056" cy="863733"/>
              </a:xfrm>
              <a:prstGeom prst="rect">
                <a:avLst/>
              </a:prstGeom>
              <a:solidFill>
                <a:schemeClr val="bg1"/>
              </a:solidFill>
              <a:ln w="38100" cap="flat" cmpd="sng" algn="ctr">
                <a:solidFill>
                  <a:srgbClr val="646464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defTabSz="518831" eaLnBrk="0" hangingPunct="0">
                  <a:defRPr/>
                </a:pPr>
                <a:endParaRPr lang="en-US" sz="1800" dirty="0">
                  <a:solidFill>
                    <a:schemeClr val="bg2">
                      <a:lumMod val="50000"/>
                    </a:schemeClr>
                  </a:solidFill>
                  <a:latin typeface="Arial" charset="0"/>
                </a:endParaRPr>
              </a:p>
            </p:txBody>
          </p:sp>
          <p:cxnSp>
            <p:nvCxnSpPr>
              <p:cNvPr id="102457" name="Straight Connector 33"/>
              <p:cNvCxnSpPr>
                <a:cxnSpLocks noChangeShapeType="1"/>
              </p:cNvCxnSpPr>
              <p:nvPr/>
            </p:nvCxnSpPr>
            <p:spPr bwMode="auto">
              <a:xfrm>
                <a:off x="13767594" y="940593"/>
                <a:ext cx="540000" cy="1588"/>
              </a:xfrm>
              <a:prstGeom prst="line">
                <a:avLst/>
              </a:prstGeom>
              <a:noFill/>
              <a:ln w="38100">
                <a:solidFill>
                  <a:srgbClr val="646464"/>
                </a:solidFill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02458" name="Straight Connector 34"/>
              <p:cNvCxnSpPr>
                <a:cxnSpLocks noChangeShapeType="1"/>
              </p:cNvCxnSpPr>
              <p:nvPr/>
            </p:nvCxnSpPr>
            <p:spPr bwMode="auto">
              <a:xfrm>
                <a:off x="13767594" y="1092993"/>
                <a:ext cx="540000" cy="1588"/>
              </a:xfrm>
              <a:prstGeom prst="line">
                <a:avLst/>
              </a:prstGeom>
              <a:noFill/>
              <a:ln w="38100">
                <a:solidFill>
                  <a:srgbClr val="646464"/>
                </a:solidFill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02459" name="Straight Connector 35"/>
              <p:cNvCxnSpPr>
                <a:cxnSpLocks noChangeShapeType="1"/>
              </p:cNvCxnSpPr>
              <p:nvPr/>
            </p:nvCxnSpPr>
            <p:spPr bwMode="auto">
              <a:xfrm>
                <a:off x="13767594" y="1245393"/>
                <a:ext cx="540000" cy="1588"/>
              </a:xfrm>
              <a:prstGeom prst="line">
                <a:avLst/>
              </a:prstGeom>
              <a:noFill/>
              <a:ln w="38100">
                <a:solidFill>
                  <a:srgbClr val="646464"/>
                </a:solidFill>
                <a:round/>
                <a:headEnd type="none" w="sm" len="sm"/>
                <a:tailEnd type="none" w="sm" len="sm"/>
              </a:ln>
            </p:spPr>
          </p:cxnSp>
        </p:grpSp>
        <p:cxnSp>
          <p:nvCxnSpPr>
            <p:cNvPr id="102453" name="Straight Connector 36"/>
            <p:cNvCxnSpPr>
              <a:cxnSpLocks noChangeShapeType="1"/>
              <a:stCxn id="33" idx="3"/>
              <a:endCxn id="23" idx="1"/>
            </p:cNvCxnSpPr>
            <p:nvPr/>
          </p:nvCxnSpPr>
          <p:spPr bwMode="auto">
            <a:xfrm flipV="1">
              <a:off x="11518855" y="2618598"/>
              <a:ext cx="1809847" cy="1499"/>
            </a:xfrm>
            <a:prstGeom prst="line">
              <a:avLst/>
            </a:prstGeom>
            <a:noFill/>
            <a:ln w="63500">
              <a:solidFill>
                <a:srgbClr val="595959"/>
              </a:solidFill>
              <a:round/>
              <a:headEnd type="triangle" w="lg" len="med"/>
              <a:tailEnd type="none" w="sm" len="sm"/>
            </a:ln>
          </p:spPr>
        </p:cxnSp>
        <p:cxnSp>
          <p:nvCxnSpPr>
            <p:cNvPr id="102454" name="Straight Connector 39"/>
            <p:cNvCxnSpPr>
              <a:cxnSpLocks noChangeShapeType="1"/>
              <a:endCxn id="28" idx="1"/>
            </p:cNvCxnSpPr>
            <p:nvPr/>
          </p:nvCxnSpPr>
          <p:spPr bwMode="auto">
            <a:xfrm>
              <a:off x="11518855" y="2873771"/>
              <a:ext cx="1809847" cy="757232"/>
            </a:xfrm>
            <a:prstGeom prst="line">
              <a:avLst/>
            </a:prstGeom>
            <a:noFill/>
            <a:ln w="63500">
              <a:solidFill>
                <a:srgbClr val="595959"/>
              </a:solidFill>
              <a:round/>
              <a:headEnd type="triangle" w="lg" len="med"/>
              <a:tailEnd type="none" w="sm" len="sm"/>
            </a:ln>
          </p:spPr>
        </p:cxnSp>
        <p:cxnSp>
          <p:nvCxnSpPr>
            <p:cNvPr id="102455" name="Straight Connector 43"/>
            <p:cNvCxnSpPr>
              <a:cxnSpLocks noChangeShapeType="1"/>
              <a:endCxn id="18" idx="1"/>
            </p:cNvCxnSpPr>
            <p:nvPr/>
          </p:nvCxnSpPr>
          <p:spPr bwMode="auto">
            <a:xfrm flipV="1">
              <a:off x="11466640" y="1584337"/>
              <a:ext cx="1862062" cy="863054"/>
            </a:xfrm>
            <a:prstGeom prst="line">
              <a:avLst/>
            </a:prstGeom>
            <a:noFill/>
            <a:ln w="63500">
              <a:solidFill>
                <a:srgbClr val="595959"/>
              </a:solidFill>
              <a:round/>
              <a:headEnd type="triangle" w="lg" len="med"/>
              <a:tailEnd type="none" w="sm" len="sm"/>
            </a:ln>
          </p:spPr>
        </p:cxnSp>
        <p:graphicFrame>
          <p:nvGraphicFramePr>
            <p:cNvPr id="102408" name="Object 8"/>
            <p:cNvGraphicFramePr>
              <a:graphicFrameLocks noChangeAspect="1"/>
            </p:cNvGraphicFramePr>
            <p:nvPr/>
          </p:nvGraphicFramePr>
          <p:xfrm>
            <a:off x="14013656" y="1018381"/>
            <a:ext cx="1277938" cy="906857"/>
          </p:xfrm>
          <a:graphic>
            <a:graphicData uri="http://schemas.openxmlformats.org/presentationml/2006/ole">
              <p:oleObj spid="_x0000_s102408" name="Equation" r:id="rId6" imgW="304800" imgH="215900" progId="Equation.3">
                <p:embed/>
              </p:oleObj>
            </a:graphicData>
          </a:graphic>
        </p:graphicFrame>
        <p:graphicFrame>
          <p:nvGraphicFramePr>
            <p:cNvPr id="102409" name="Object 9"/>
            <p:cNvGraphicFramePr>
              <a:graphicFrameLocks noChangeAspect="1"/>
            </p:cNvGraphicFramePr>
            <p:nvPr/>
          </p:nvGraphicFramePr>
          <p:xfrm>
            <a:off x="13944600" y="2090738"/>
            <a:ext cx="1385888" cy="908050"/>
          </p:xfrm>
          <a:graphic>
            <a:graphicData uri="http://schemas.openxmlformats.org/presentationml/2006/ole">
              <p:oleObj spid="_x0000_s102409" name="Equation" r:id="rId7" imgW="330200" imgH="215900" progId="Equation.3">
                <p:embed/>
              </p:oleObj>
            </a:graphicData>
          </a:graphic>
        </p:graphicFrame>
        <p:graphicFrame>
          <p:nvGraphicFramePr>
            <p:cNvPr id="102410" name="Object 10"/>
            <p:cNvGraphicFramePr>
              <a:graphicFrameLocks noChangeAspect="1"/>
            </p:cNvGraphicFramePr>
            <p:nvPr/>
          </p:nvGraphicFramePr>
          <p:xfrm>
            <a:off x="13944600" y="3081338"/>
            <a:ext cx="1385888" cy="908050"/>
          </p:xfrm>
          <a:graphic>
            <a:graphicData uri="http://schemas.openxmlformats.org/presentationml/2006/ole">
              <p:oleObj spid="_x0000_s102410" name="Equation" r:id="rId8" imgW="330200" imgH="215900" progId="Equation.3">
                <p:embed/>
              </p:oleObj>
            </a:graphicData>
          </a:graphic>
        </p:graphicFrame>
        <p:graphicFrame>
          <p:nvGraphicFramePr>
            <p:cNvPr id="102411" name="Object 11"/>
            <p:cNvGraphicFramePr>
              <a:graphicFrameLocks noChangeAspect="1"/>
            </p:cNvGraphicFramePr>
            <p:nvPr/>
          </p:nvGraphicFramePr>
          <p:xfrm>
            <a:off x="9851231" y="2173288"/>
            <a:ext cx="1173163" cy="908050"/>
          </p:xfrm>
          <a:graphic>
            <a:graphicData uri="http://schemas.openxmlformats.org/presentationml/2006/ole">
              <p:oleObj spid="_x0000_s102411" name="Equation" r:id="rId9" imgW="279400" imgH="215900" progId="Equation.3">
                <p:embed/>
              </p:oleObj>
            </a:graphicData>
          </a:graphic>
        </p:graphicFrame>
      </p:grpSp>
      <p:grpSp>
        <p:nvGrpSpPr>
          <p:cNvPr id="15" name="Group 183"/>
          <p:cNvGrpSpPr>
            <a:grpSpLocks/>
          </p:cNvGrpSpPr>
          <p:nvPr/>
        </p:nvGrpSpPr>
        <p:grpSpPr bwMode="auto">
          <a:xfrm>
            <a:off x="5518150" y="2006600"/>
            <a:ext cx="2451100" cy="1377950"/>
            <a:chOff x="9810750" y="3494058"/>
            <a:chExt cx="4357604" cy="2401123"/>
          </a:xfrm>
        </p:grpSpPr>
        <p:grpSp>
          <p:nvGrpSpPr>
            <p:cNvPr id="102426" name="Group 76"/>
            <p:cNvGrpSpPr>
              <a:grpSpLocks noChangeAspect="1"/>
            </p:cNvGrpSpPr>
            <p:nvPr/>
          </p:nvGrpSpPr>
          <p:grpSpPr bwMode="auto">
            <a:xfrm>
              <a:off x="10802022" y="3623958"/>
              <a:ext cx="467785" cy="641514"/>
              <a:chOff x="13651589" y="698441"/>
              <a:chExt cx="720000" cy="853340"/>
            </a:xfrm>
          </p:grpSpPr>
          <p:sp>
            <p:nvSpPr>
              <p:cNvPr id="171" name="Rectangle 170"/>
              <p:cNvSpPr/>
              <p:nvPr/>
            </p:nvSpPr>
            <p:spPr bwMode="auto">
              <a:xfrm>
                <a:off x="13663618" y="698594"/>
                <a:ext cx="721100" cy="853688"/>
              </a:xfrm>
              <a:prstGeom prst="rect">
                <a:avLst/>
              </a:prstGeom>
              <a:solidFill>
                <a:schemeClr val="bg1"/>
              </a:solidFill>
              <a:ln w="38100" cap="flat" cmpd="sng" algn="ctr">
                <a:solidFill>
                  <a:srgbClr val="646464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defTabSz="518831" eaLnBrk="0" hangingPunct="0">
                  <a:defRPr/>
                </a:pPr>
                <a:endParaRPr lang="en-US" sz="1800" dirty="0">
                  <a:solidFill>
                    <a:schemeClr val="bg2">
                      <a:lumMod val="50000"/>
                    </a:schemeClr>
                  </a:solidFill>
                  <a:latin typeface="Arial" charset="0"/>
                </a:endParaRPr>
              </a:p>
            </p:txBody>
          </p:sp>
          <p:cxnSp>
            <p:nvCxnSpPr>
              <p:cNvPr id="102446" name="Straight Connector 171"/>
              <p:cNvCxnSpPr>
                <a:cxnSpLocks noChangeShapeType="1"/>
              </p:cNvCxnSpPr>
              <p:nvPr/>
            </p:nvCxnSpPr>
            <p:spPr bwMode="auto">
              <a:xfrm>
                <a:off x="13767594" y="940593"/>
                <a:ext cx="540000" cy="1588"/>
              </a:xfrm>
              <a:prstGeom prst="line">
                <a:avLst/>
              </a:prstGeom>
              <a:noFill/>
              <a:ln w="38100">
                <a:solidFill>
                  <a:srgbClr val="646464"/>
                </a:solidFill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02447" name="Straight Connector 172"/>
              <p:cNvCxnSpPr>
                <a:cxnSpLocks noChangeShapeType="1"/>
              </p:cNvCxnSpPr>
              <p:nvPr/>
            </p:nvCxnSpPr>
            <p:spPr bwMode="auto">
              <a:xfrm>
                <a:off x="13767594" y="1092993"/>
                <a:ext cx="540000" cy="1588"/>
              </a:xfrm>
              <a:prstGeom prst="line">
                <a:avLst/>
              </a:prstGeom>
              <a:noFill/>
              <a:ln w="38100">
                <a:solidFill>
                  <a:srgbClr val="646464"/>
                </a:solidFill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02448" name="Straight Connector 173"/>
              <p:cNvCxnSpPr>
                <a:cxnSpLocks noChangeShapeType="1"/>
              </p:cNvCxnSpPr>
              <p:nvPr/>
            </p:nvCxnSpPr>
            <p:spPr bwMode="auto">
              <a:xfrm>
                <a:off x="13767594" y="1245393"/>
                <a:ext cx="540000" cy="1588"/>
              </a:xfrm>
              <a:prstGeom prst="line">
                <a:avLst/>
              </a:prstGeom>
              <a:noFill/>
              <a:ln w="38100">
                <a:solidFill>
                  <a:srgbClr val="646464"/>
                </a:solidFill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102427" name="Group 76"/>
            <p:cNvGrpSpPr>
              <a:grpSpLocks noChangeAspect="1"/>
            </p:cNvGrpSpPr>
            <p:nvPr/>
          </p:nvGrpSpPr>
          <p:grpSpPr bwMode="auto">
            <a:xfrm>
              <a:off x="10802022" y="4447514"/>
              <a:ext cx="467785" cy="641514"/>
              <a:chOff x="13651589" y="698441"/>
              <a:chExt cx="720000" cy="853340"/>
            </a:xfrm>
          </p:grpSpPr>
          <p:sp>
            <p:nvSpPr>
              <p:cNvPr id="167" name="Rectangle 166"/>
              <p:cNvSpPr/>
              <p:nvPr/>
            </p:nvSpPr>
            <p:spPr bwMode="auto">
              <a:xfrm>
                <a:off x="13663618" y="699649"/>
                <a:ext cx="721100" cy="853688"/>
              </a:xfrm>
              <a:prstGeom prst="rect">
                <a:avLst/>
              </a:prstGeom>
              <a:solidFill>
                <a:schemeClr val="bg1"/>
              </a:solidFill>
              <a:ln w="38100" cap="flat" cmpd="sng" algn="ctr">
                <a:solidFill>
                  <a:srgbClr val="646464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defTabSz="518831" eaLnBrk="0" hangingPunct="0">
                  <a:defRPr/>
                </a:pPr>
                <a:endParaRPr lang="en-US" sz="1800" dirty="0">
                  <a:solidFill>
                    <a:schemeClr val="bg2">
                      <a:lumMod val="50000"/>
                    </a:schemeClr>
                  </a:solidFill>
                  <a:latin typeface="Arial" charset="0"/>
                </a:endParaRPr>
              </a:p>
            </p:txBody>
          </p:sp>
          <p:cxnSp>
            <p:nvCxnSpPr>
              <p:cNvPr id="102442" name="Straight Connector 167"/>
              <p:cNvCxnSpPr>
                <a:cxnSpLocks noChangeShapeType="1"/>
              </p:cNvCxnSpPr>
              <p:nvPr/>
            </p:nvCxnSpPr>
            <p:spPr bwMode="auto">
              <a:xfrm>
                <a:off x="13767594" y="940593"/>
                <a:ext cx="540000" cy="1588"/>
              </a:xfrm>
              <a:prstGeom prst="line">
                <a:avLst/>
              </a:prstGeom>
              <a:noFill/>
              <a:ln w="38100">
                <a:solidFill>
                  <a:srgbClr val="646464"/>
                </a:solidFill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02443" name="Straight Connector 168"/>
              <p:cNvCxnSpPr>
                <a:cxnSpLocks noChangeShapeType="1"/>
              </p:cNvCxnSpPr>
              <p:nvPr/>
            </p:nvCxnSpPr>
            <p:spPr bwMode="auto">
              <a:xfrm>
                <a:off x="13767594" y="1092993"/>
                <a:ext cx="540000" cy="1588"/>
              </a:xfrm>
              <a:prstGeom prst="line">
                <a:avLst/>
              </a:prstGeom>
              <a:noFill/>
              <a:ln w="38100">
                <a:solidFill>
                  <a:srgbClr val="646464"/>
                </a:solidFill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02444" name="Straight Connector 169"/>
              <p:cNvCxnSpPr>
                <a:cxnSpLocks noChangeShapeType="1"/>
              </p:cNvCxnSpPr>
              <p:nvPr/>
            </p:nvCxnSpPr>
            <p:spPr bwMode="auto">
              <a:xfrm>
                <a:off x="13767594" y="1245393"/>
                <a:ext cx="540000" cy="1588"/>
              </a:xfrm>
              <a:prstGeom prst="line">
                <a:avLst/>
              </a:prstGeom>
              <a:noFill/>
              <a:ln w="38100">
                <a:solidFill>
                  <a:srgbClr val="646464"/>
                </a:solidFill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102428" name="Group 76"/>
            <p:cNvGrpSpPr>
              <a:grpSpLocks noChangeAspect="1"/>
            </p:cNvGrpSpPr>
            <p:nvPr/>
          </p:nvGrpSpPr>
          <p:grpSpPr bwMode="auto">
            <a:xfrm>
              <a:off x="10802022" y="5253667"/>
              <a:ext cx="467785" cy="641514"/>
              <a:chOff x="13651589" y="698441"/>
              <a:chExt cx="720000" cy="853340"/>
            </a:xfrm>
          </p:grpSpPr>
          <p:sp>
            <p:nvSpPr>
              <p:cNvPr id="163" name="Rectangle 162"/>
              <p:cNvSpPr/>
              <p:nvPr/>
            </p:nvSpPr>
            <p:spPr bwMode="auto">
              <a:xfrm>
                <a:off x="13663618" y="698093"/>
                <a:ext cx="721100" cy="853688"/>
              </a:xfrm>
              <a:prstGeom prst="rect">
                <a:avLst/>
              </a:prstGeom>
              <a:solidFill>
                <a:schemeClr val="bg1"/>
              </a:solidFill>
              <a:ln w="38100" cap="flat" cmpd="sng" algn="ctr">
                <a:solidFill>
                  <a:srgbClr val="646464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defTabSz="518831" eaLnBrk="0" hangingPunct="0">
                  <a:defRPr/>
                </a:pPr>
                <a:endParaRPr lang="en-US" sz="1800" dirty="0">
                  <a:solidFill>
                    <a:schemeClr val="bg2">
                      <a:lumMod val="50000"/>
                    </a:schemeClr>
                  </a:solidFill>
                  <a:latin typeface="Arial" charset="0"/>
                </a:endParaRPr>
              </a:p>
            </p:txBody>
          </p:sp>
          <p:cxnSp>
            <p:nvCxnSpPr>
              <p:cNvPr id="102438" name="Straight Connector 163"/>
              <p:cNvCxnSpPr>
                <a:cxnSpLocks noChangeShapeType="1"/>
              </p:cNvCxnSpPr>
              <p:nvPr/>
            </p:nvCxnSpPr>
            <p:spPr bwMode="auto">
              <a:xfrm>
                <a:off x="13767594" y="940593"/>
                <a:ext cx="540000" cy="1588"/>
              </a:xfrm>
              <a:prstGeom prst="line">
                <a:avLst/>
              </a:prstGeom>
              <a:noFill/>
              <a:ln w="38100">
                <a:solidFill>
                  <a:srgbClr val="646464"/>
                </a:solidFill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02439" name="Straight Connector 164"/>
              <p:cNvCxnSpPr>
                <a:cxnSpLocks noChangeShapeType="1"/>
              </p:cNvCxnSpPr>
              <p:nvPr/>
            </p:nvCxnSpPr>
            <p:spPr bwMode="auto">
              <a:xfrm>
                <a:off x="13767594" y="1092993"/>
                <a:ext cx="540000" cy="1588"/>
              </a:xfrm>
              <a:prstGeom prst="line">
                <a:avLst/>
              </a:prstGeom>
              <a:noFill/>
              <a:ln w="38100">
                <a:solidFill>
                  <a:srgbClr val="646464"/>
                </a:solidFill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02440" name="Straight Connector 165"/>
              <p:cNvCxnSpPr>
                <a:cxnSpLocks noChangeShapeType="1"/>
              </p:cNvCxnSpPr>
              <p:nvPr/>
            </p:nvCxnSpPr>
            <p:spPr bwMode="auto">
              <a:xfrm>
                <a:off x="13767594" y="1245393"/>
                <a:ext cx="540000" cy="1588"/>
              </a:xfrm>
              <a:prstGeom prst="line">
                <a:avLst/>
              </a:prstGeom>
              <a:noFill/>
              <a:ln w="38100">
                <a:solidFill>
                  <a:srgbClr val="646464"/>
                </a:solidFill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102429" name="Group 76"/>
            <p:cNvGrpSpPr>
              <a:grpSpLocks noChangeAspect="1"/>
            </p:cNvGrpSpPr>
            <p:nvPr/>
          </p:nvGrpSpPr>
          <p:grpSpPr bwMode="auto">
            <a:xfrm>
              <a:off x="12690209" y="4425756"/>
              <a:ext cx="467785" cy="641514"/>
              <a:chOff x="13651589" y="698441"/>
              <a:chExt cx="720000" cy="853340"/>
            </a:xfrm>
          </p:grpSpPr>
          <p:sp>
            <p:nvSpPr>
              <p:cNvPr id="159" name="Rectangle 158"/>
              <p:cNvSpPr/>
              <p:nvPr/>
            </p:nvSpPr>
            <p:spPr bwMode="auto">
              <a:xfrm>
                <a:off x="13650464" y="699155"/>
                <a:ext cx="721100" cy="853688"/>
              </a:xfrm>
              <a:prstGeom prst="rect">
                <a:avLst/>
              </a:prstGeom>
              <a:solidFill>
                <a:schemeClr val="bg1"/>
              </a:solidFill>
              <a:ln w="38100" cap="flat" cmpd="sng" algn="ctr">
                <a:solidFill>
                  <a:srgbClr val="646464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defTabSz="518831" eaLnBrk="0" hangingPunct="0">
                  <a:defRPr/>
                </a:pPr>
                <a:endParaRPr lang="en-US" sz="1800" dirty="0">
                  <a:solidFill>
                    <a:schemeClr val="bg2">
                      <a:lumMod val="50000"/>
                    </a:schemeClr>
                  </a:solidFill>
                  <a:latin typeface="Arial" charset="0"/>
                </a:endParaRPr>
              </a:p>
            </p:txBody>
          </p:sp>
          <p:cxnSp>
            <p:nvCxnSpPr>
              <p:cNvPr id="102434" name="Straight Connector 159"/>
              <p:cNvCxnSpPr>
                <a:cxnSpLocks noChangeShapeType="1"/>
              </p:cNvCxnSpPr>
              <p:nvPr/>
            </p:nvCxnSpPr>
            <p:spPr bwMode="auto">
              <a:xfrm>
                <a:off x="13767594" y="940593"/>
                <a:ext cx="540000" cy="1588"/>
              </a:xfrm>
              <a:prstGeom prst="line">
                <a:avLst/>
              </a:prstGeom>
              <a:noFill/>
              <a:ln w="38100">
                <a:solidFill>
                  <a:srgbClr val="646464"/>
                </a:solidFill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02435" name="Straight Connector 160"/>
              <p:cNvCxnSpPr>
                <a:cxnSpLocks noChangeShapeType="1"/>
              </p:cNvCxnSpPr>
              <p:nvPr/>
            </p:nvCxnSpPr>
            <p:spPr bwMode="auto">
              <a:xfrm>
                <a:off x="13767594" y="1092993"/>
                <a:ext cx="540000" cy="1588"/>
              </a:xfrm>
              <a:prstGeom prst="line">
                <a:avLst/>
              </a:prstGeom>
              <a:noFill/>
              <a:ln w="38100">
                <a:solidFill>
                  <a:srgbClr val="646464"/>
                </a:solidFill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02436" name="Straight Connector 161"/>
              <p:cNvCxnSpPr>
                <a:cxnSpLocks noChangeShapeType="1"/>
              </p:cNvCxnSpPr>
              <p:nvPr/>
            </p:nvCxnSpPr>
            <p:spPr bwMode="auto">
              <a:xfrm>
                <a:off x="13767594" y="1245393"/>
                <a:ext cx="540000" cy="1588"/>
              </a:xfrm>
              <a:prstGeom prst="line">
                <a:avLst/>
              </a:prstGeom>
              <a:noFill/>
              <a:ln w="38100">
                <a:solidFill>
                  <a:srgbClr val="646464"/>
                </a:solidFill>
                <a:round/>
                <a:headEnd type="none" w="sm" len="sm"/>
                <a:tailEnd type="none" w="sm" len="sm"/>
              </a:ln>
            </p:spPr>
          </p:cxnSp>
        </p:grpSp>
        <p:graphicFrame>
          <p:nvGraphicFramePr>
            <p:cNvPr id="102404" name="Object 4"/>
            <p:cNvGraphicFramePr>
              <a:graphicFrameLocks noChangeAspect="1"/>
            </p:cNvGraphicFramePr>
            <p:nvPr/>
          </p:nvGraphicFramePr>
          <p:xfrm>
            <a:off x="9844658" y="3494058"/>
            <a:ext cx="1017590" cy="722108"/>
          </p:xfrm>
          <a:graphic>
            <a:graphicData uri="http://schemas.openxmlformats.org/presentationml/2006/ole">
              <p:oleObj spid="_x0000_s102404" name="Equation" r:id="rId10" imgW="304800" imgH="215900" progId="Equation.3">
                <p:embed/>
              </p:oleObj>
            </a:graphicData>
          </a:graphic>
        </p:graphicFrame>
        <p:graphicFrame>
          <p:nvGraphicFramePr>
            <p:cNvPr id="102405" name="Object 5"/>
            <p:cNvGraphicFramePr>
              <a:graphicFrameLocks noChangeAspect="1"/>
            </p:cNvGraphicFramePr>
            <p:nvPr/>
          </p:nvGraphicFramePr>
          <p:xfrm>
            <a:off x="9810750" y="4348163"/>
            <a:ext cx="1060450" cy="722312"/>
          </p:xfrm>
          <a:graphic>
            <a:graphicData uri="http://schemas.openxmlformats.org/presentationml/2006/ole">
              <p:oleObj spid="_x0000_s102405" name="Equation" r:id="rId11" imgW="317500" imgH="215900" progId="Equation.3">
                <p:embed/>
              </p:oleObj>
            </a:graphicData>
          </a:graphic>
        </p:graphicFrame>
        <p:graphicFrame>
          <p:nvGraphicFramePr>
            <p:cNvPr id="102406" name="Object 6"/>
            <p:cNvGraphicFramePr>
              <a:graphicFrameLocks noChangeAspect="1"/>
            </p:cNvGraphicFramePr>
            <p:nvPr/>
          </p:nvGraphicFramePr>
          <p:xfrm>
            <a:off x="9826625" y="5137150"/>
            <a:ext cx="1062038" cy="722313"/>
          </p:xfrm>
          <a:graphic>
            <a:graphicData uri="http://schemas.openxmlformats.org/presentationml/2006/ole">
              <p:oleObj spid="_x0000_s102406" name="Equation" r:id="rId12" imgW="317500" imgH="215900" progId="Equation.3">
                <p:embed/>
              </p:oleObj>
            </a:graphicData>
          </a:graphic>
        </p:graphicFrame>
        <p:graphicFrame>
          <p:nvGraphicFramePr>
            <p:cNvPr id="102407" name="Object 7"/>
            <p:cNvGraphicFramePr>
              <a:graphicFrameLocks noChangeAspect="1"/>
            </p:cNvGraphicFramePr>
            <p:nvPr/>
          </p:nvGraphicFramePr>
          <p:xfrm>
            <a:off x="13234194" y="4390731"/>
            <a:ext cx="934160" cy="723058"/>
          </p:xfrm>
          <a:graphic>
            <a:graphicData uri="http://schemas.openxmlformats.org/presentationml/2006/ole">
              <p:oleObj spid="_x0000_s102407" name="Equation" r:id="rId13" imgW="279400" imgH="215900" progId="Equation.3">
                <p:embed/>
              </p:oleObj>
            </a:graphicData>
          </a:graphic>
        </p:graphicFrame>
        <p:cxnSp>
          <p:nvCxnSpPr>
            <p:cNvPr id="102430" name="Straight Connector 174"/>
            <p:cNvCxnSpPr>
              <a:cxnSpLocks noChangeShapeType="1"/>
            </p:cNvCxnSpPr>
            <p:nvPr/>
          </p:nvCxnSpPr>
          <p:spPr bwMode="auto">
            <a:xfrm>
              <a:off x="11265886" y="4035139"/>
              <a:ext cx="1424323" cy="572659"/>
            </a:xfrm>
            <a:prstGeom prst="line">
              <a:avLst/>
            </a:prstGeom>
            <a:noFill/>
            <a:ln w="63500">
              <a:solidFill>
                <a:srgbClr val="595959"/>
              </a:solidFill>
              <a:round/>
              <a:headEnd type="triangle" w="lg" len="med"/>
              <a:tailEnd type="none" w="sm" len="sm"/>
            </a:ln>
          </p:spPr>
        </p:cxnSp>
        <p:cxnSp>
          <p:nvCxnSpPr>
            <p:cNvPr id="102431" name="Straight Connector 176"/>
            <p:cNvCxnSpPr>
              <a:cxnSpLocks noChangeShapeType="1"/>
              <a:stCxn id="163" idx="3"/>
            </p:cNvCxnSpPr>
            <p:nvPr/>
          </p:nvCxnSpPr>
          <p:spPr bwMode="auto">
            <a:xfrm flipV="1">
              <a:off x="11269807" y="4859889"/>
              <a:ext cx="1420402" cy="714535"/>
            </a:xfrm>
            <a:prstGeom prst="line">
              <a:avLst/>
            </a:prstGeom>
            <a:noFill/>
            <a:ln w="63500">
              <a:solidFill>
                <a:srgbClr val="595959"/>
              </a:solidFill>
              <a:round/>
              <a:headEnd type="triangle" w="lg" len="med"/>
              <a:tailEnd type="none" w="sm" len="sm"/>
            </a:ln>
          </p:spPr>
        </p:cxnSp>
        <p:cxnSp>
          <p:nvCxnSpPr>
            <p:cNvPr id="102432" name="Straight Connector 179"/>
            <p:cNvCxnSpPr>
              <a:cxnSpLocks noChangeShapeType="1"/>
            </p:cNvCxnSpPr>
            <p:nvPr/>
          </p:nvCxnSpPr>
          <p:spPr bwMode="auto">
            <a:xfrm flipV="1">
              <a:off x="11252994" y="4752181"/>
              <a:ext cx="1441136" cy="1194"/>
            </a:xfrm>
            <a:prstGeom prst="line">
              <a:avLst/>
            </a:prstGeom>
            <a:noFill/>
            <a:ln w="63500">
              <a:solidFill>
                <a:srgbClr val="595959"/>
              </a:solidFill>
              <a:round/>
              <a:headEnd type="triangle" w="lg" len="med"/>
              <a:tailEnd type="none" w="sm" len="sm"/>
            </a:ln>
          </p:spPr>
        </p:cxnSp>
      </p:grpSp>
      <p:sp>
        <p:nvSpPr>
          <p:cNvPr id="102419" name="TextBox 181"/>
          <p:cNvSpPr txBox="1">
            <a:spLocks noChangeArrowheads="1"/>
          </p:cNvSpPr>
          <p:nvPr/>
        </p:nvSpPr>
        <p:spPr bwMode="auto">
          <a:xfrm>
            <a:off x="5316538" y="103188"/>
            <a:ext cx="3371850" cy="69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1883" tIns="25942" rIns="51883" bIns="25942">
            <a:prstTxWarp prst="textNoShape">
              <a:avLst/>
            </a:prstTxWarp>
            <a:spAutoFit/>
          </a:bodyPr>
          <a:lstStyle/>
          <a:p>
            <a:pPr algn="l">
              <a:spcAft>
                <a:spcPts val="675"/>
              </a:spcAft>
            </a:pPr>
            <a:r>
              <a:rPr lang="en-US" sz="1800">
                <a:solidFill>
                  <a:srgbClr val="7F7F7F"/>
                </a:solidFill>
              </a:rPr>
              <a:t>Roles of nodes in a Web graph:</a:t>
            </a:r>
          </a:p>
          <a:p>
            <a:pPr algn="l">
              <a:spcAft>
                <a:spcPts val="675"/>
              </a:spcAft>
            </a:pPr>
            <a:r>
              <a:rPr lang="en-US" sz="1800" b="1">
                <a:solidFill>
                  <a:srgbClr val="7F7F7F"/>
                </a:solidFill>
              </a:rPr>
              <a:t>authorities        hubs</a:t>
            </a:r>
          </a:p>
        </p:txBody>
      </p:sp>
      <p:grpSp>
        <p:nvGrpSpPr>
          <p:cNvPr id="21" name="Group 192"/>
          <p:cNvGrpSpPr>
            <a:grpSpLocks/>
          </p:cNvGrpSpPr>
          <p:nvPr/>
        </p:nvGrpSpPr>
        <p:grpSpPr bwMode="auto">
          <a:xfrm>
            <a:off x="3414713" y="1797050"/>
            <a:ext cx="1285875" cy="652463"/>
            <a:chOff x="6071394" y="3128730"/>
            <a:chExt cx="2286000" cy="1136742"/>
          </a:xfrm>
        </p:grpSpPr>
        <p:cxnSp>
          <p:nvCxnSpPr>
            <p:cNvPr id="102424" name="Straight Connector 184"/>
            <p:cNvCxnSpPr>
              <a:cxnSpLocks noChangeShapeType="1"/>
            </p:cNvCxnSpPr>
            <p:nvPr/>
          </p:nvCxnSpPr>
          <p:spPr bwMode="auto">
            <a:xfrm rot="10800000">
              <a:off x="6071394" y="3128730"/>
              <a:ext cx="2286000" cy="1136742"/>
            </a:xfrm>
            <a:prstGeom prst="line">
              <a:avLst/>
            </a:prstGeom>
            <a:noFill/>
            <a:ln w="101600">
              <a:solidFill>
                <a:srgbClr val="01A200"/>
              </a:solidFill>
              <a:round/>
              <a:headEnd type="none" w="sm" len="sm"/>
              <a:tailEnd type="triangle" w="med" len="med"/>
            </a:ln>
          </p:spPr>
        </p:cxnSp>
        <p:cxnSp>
          <p:nvCxnSpPr>
            <p:cNvPr id="102425" name="Straight Connector 187"/>
            <p:cNvCxnSpPr>
              <a:cxnSpLocks noChangeShapeType="1"/>
            </p:cNvCxnSpPr>
            <p:nvPr/>
          </p:nvCxnSpPr>
          <p:spPr bwMode="auto">
            <a:xfrm rot="10800000" flipV="1">
              <a:off x="6223794" y="3128730"/>
              <a:ext cx="2133600" cy="1136742"/>
            </a:xfrm>
            <a:prstGeom prst="line">
              <a:avLst/>
            </a:prstGeom>
            <a:noFill/>
            <a:ln w="101600">
              <a:solidFill>
                <a:srgbClr val="01A200"/>
              </a:solidFill>
              <a:round/>
              <a:headEnd type="none" w="sm" len="sm"/>
              <a:tailEnd type="triangle" w="med" len="med"/>
            </a:ln>
          </p:spPr>
        </p:cxnSp>
      </p:grpSp>
      <p:grpSp>
        <p:nvGrpSpPr>
          <p:cNvPr id="22" name="Group 196"/>
          <p:cNvGrpSpPr>
            <a:grpSpLocks/>
          </p:cNvGrpSpPr>
          <p:nvPr/>
        </p:nvGrpSpPr>
        <p:grpSpPr bwMode="auto">
          <a:xfrm>
            <a:off x="6556375" y="3703638"/>
            <a:ext cx="2212975" cy="2359025"/>
            <a:chOff x="11656127" y="7114381"/>
            <a:chExt cx="3934693" cy="4105499"/>
          </a:xfrm>
        </p:grpSpPr>
        <p:sp>
          <p:nvSpPr>
            <p:cNvPr id="102422" name="Freeform 193"/>
            <p:cNvSpPr>
              <a:spLocks noChangeArrowheads="1"/>
            </p:cNvSpPr>
            <p:nvPr/>
          </p:nvSpPr>
          <p:spPr bwMode="auto">
            <a:xfrm>
              <a:off x="11679602" y="7114381"/>
              <a:ext cx="3911218" cy="1587289"/>
            </a:xfrm>
            <a:custGeom>
              <a:avLst/>
              <a:gdLst>
                <a:gd name="T0" fmla="*/ 0 w 3911218"/>
                <a:gd name="T1" fmla="*/ 444441 h 1587289"/>
                <a:gd name="T2" fmla="*/ 2184187 w 3911218"/>
                <a:gd name="T3" fmla="*/ 190475 h 1587289"/>
                <a:gd name="T4" fmla="*/ 3911218 w 3911218"/>
                <a:gd name="T5" fmla="*/ 1587289 h 1587289"/>
                <a:gd name="T6" fmla="*/ 0 60000 65536"/>
                <a:gd name="T7" fmla="*/ 0 60000 65536"/>
                <a:gd name="T8" fmla="*/ 0 60000 65536"/>
                <a:gd name="T9" fmla="*/ 0 w 3911218"/>
                <a:gd name="T10" fmla="*/ 0 h 1587289"/>
                <a:gd name="T11" fmla="*/ 3911218 w 3911218"/>
                <a:gd name="T12" fmla="*/ 1587289 h 158728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911218" h="1587289">
                  <a:moveTo>
                    <a:pt x="0" y="444441"/>
                  </a:moveTo>
                  <a:cubicBezTo>
                    <a:pt x="766158" y="222220"/>
                    <a:pt x="1532317" y="0"/>
                    <a:pt x="2184187" y="190475"/>
                  </a:cubicBezTo>
                  <a:cubicBezTo>
                    <a:pt x="2836057" y="380950"/>
                    <a:pt x="3911218" y="1587289"/>
                    <a:pt x="3911218" y="1587289"/>
                  </a:cubicBezTo>
                </a:path>
              </a:pathLst>
            </a:custGeom>
            <a:noFill/>
            <a:ln w="63500">
              <a:solidFill>
                <a:srgbClr val="595959"/>
              </a:solidFill>
              <a:round/>
              <a:headEnd type="none" w="sm" len="sm"/>
              <a:tailEnd type="triangle" w="lg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l" defTabSz="517525" eaLnBrk="0" hangingPunct="0"/>
              <a:endParaRPr lang="en-US" sz="1400">
                <a:latin typeface="Arial" charset="0"/>
              </a:endParaRPr>
            </a:p>
          </p:txBody>
        </p:sp>
        <p:sp>
          <p:nvSpPr>
            <p:cNvPr id="102423" name="Freeform 194"/>
            <p:cNvSpPr>
              <a:spLocks noChangeArrowheads="1"/>
            </p:cNvSpPr>
            <p:nvPr/>
          </p:nvSpPr>
          <p:spPr bwMode="auto">
            <a:xfrm flipV="1">
              <a:off x="11656127" y="9696735"/>
              <a:ext cx="3911218" cy="1523145"/>
            </a:xfrm>
            <a:custGeom>
              <a:avLst/>
              <a:gdLst>
                <a:gd name="T0" fmla="*/ 0 w 3911218"/>
                <a:gd name="T1" fmla="*/ 392708 h 1587289"/>
                <a:gd name="T2" fmla="*/ 2184187 w 3911218"/>
                <a:gd name="T3" fmla="*/ 168304 h 1587289"/>
                <a:gd name="T4" fmla="*/ 3911218 w 3911218"/>
                <a:gd name="T5" fmla="*/ 1402529 h 1587289"/>
                <a:gd name="T6" fmla="*/ 0 60000 65536"/>
                <a:gd name="T7" fmla="*/ 0 60000 65536"/>
                <a:gd name="T8" fmla="*/ 0 60000 65536"/>
                <a:gd name="T9" fmla="*/ 0 w 3911218"/>
                <a:gd name="T10" fmla="*/ 0 h 1587289"/>
                <a:gd name="T11" fmla="*/ 3911218 w 3911218"/>
                <a:gd name="T12" fmla="*/ 1587289 h 158728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911218" h="1587289">
                  <a:moveTo>
                    <a:pt x="0" y="444441"/>
                  </a:moveTo>
                  <a:cubicBezTo>
                    <a:pt x="766158" y="222220"/>
                    <a:pt x="1532317" y="0"/>
                    <a:pt x="2184187" y="190475"/>
                  </a:cubicBezTo>
                  <a:cubicBezTo>
                    <a:pt x="2836057" y="380950"/>
                    <a:pt x="3911218" y="1587289"/>
                    <a:pt x="3911218" y="1587289"/>
                  </a:cubicBezTo>
                </a:path>
              </a:pathLst>
            </a:custGeom>
            <a:noFill/>
            <a:ln w="63500">
              <a:solidFill>
                <a:srgbClr val="595959"/>
              </a:solidFill>
              <a:round/>
              <a:headEnd type="none" w="sm" len="sm"/>
              <a:tailEnd type="triangle" w="lg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l" defTabSz="517525" eaLnBrk="0" hangingPunct="0"/>
              <a:endParaRPr lang="en-US" sz="1400">
                <a:latin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3" grpId="2" build="p"/>
      <p:bldP spid="3" grpId="3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itle 1"/>
          <p:cNvSpPr>
            <a:spLocks noGrp="1"/>
          </p:cNvSpPr>
          <p:nvPr>
            <p:ph type="title"/>
          </p:nvPr>
        </p:nvSpPr>
        <p:spPr>
          <a:xfrm>
            <a:off x="917575" y="-38100"/>
            <a:ext cx="7159625" cy="1244600"/>
          </a:xfrm>
        </p:spPr>
        <p:txBody>
          <a:bodyPr/>
          <a:lstStyle/>
          <a:p>
            <a:r>
              <a:rPr lang="en-US" smtClean="0"/>
              <a:t>Other Folksonomy-based ranking algorithms</a:t>
            </a:r>
          </a:p>
        </p:txBody>
      </p:sp>
      <p:sp>
        <p:nvSpPr>
          <p:cNvPr id="103427" name="Content Placeholder 2"/>
          <p:cNvSpPr>
            <a:spLocks noGrp="1"/>
          </p:cNvSpPr>
          <p:nvPr>
            <p:ph idx="1"/>
          </p:nvPr>
        </p:nvSpPr>
        <p:spPr>
          <a:xfrm>
            <a:off x="925513" y="1295400"/>
            <a:ext cx="8218487" cy="3506788"/>
          </a:xfrm>
        </p:spPr>
        <p:txBody>
          <a:bodyPr/>
          <a:lstStyle/>
          <a:p>
            <a:r>
              <a:rPr lang="en-US" b="1" dirty="0" err="1" smtClean="0"/>
              <a:t>SocialPageRank</a:t>
            </a:r>
            <a:r>
              <a:rPr lang="en-US" dirty="0" smtClean="0"/>
              <a:t> (</a:t>
            </a:r>
            <a:r>
              <a:rPr lang="en-US" dirty="0" err="1" smtClean="0"/>
              <a:t>Bao</a:t>
            </a:r>
            <a:r>
              <a:rPr lang="en-US" dirty="0" smtClean="0"/>
              <a:t> et al. 2006):</a:t>
            </a:r>
          </a:p>
          <a:p>
            <a:pPr lvl="1"/>
            <a:r>
              <a:rPr lang="en-US" dirty="0" smtClean="0"/>
              <a:t>Application of </a:t>
            </a:r>
            <a:r>
              <a:rPr lang="en-US" dirty="0" err="1" smtClean="0"/>
              <a:t>PageRank</a:t>
            </a:r>
            <a:endParaRPr lang="en-US" dirty="0" smtClean="0"/>
          </a:p>
          <a:p>
            <a:pPr lvl="1"/>
            <a:r>
              <a:rPr lang="en-US" dirty="0" smtClean="0"/>
              <a:t>Difference to </a:t>
            </a:r>
            <a:r>
              <a:rPr lang="en-US" dirty="0" err="1" smtClean="0"/>
              <a:t>FolkRank</a:t>
            </a:r>
            <a:r>
              <a:rPr lang="en-US" dirty="0" smtClean="0"/>
              <a:t>: “random walk” is restricted</a:t>
            </a:r>
          </a:p>
          <a:p>
            <a:r>
              <a:rPr lang="en-US" b="1" dirty="0" err="1" smtClean="0"/>
              <a:t>GRank</a:t>
            </a:r>
            <a:r>
              <a:rPr lang="en-US" dirty="0" smtClean="0"/>
              <a:t> </a:t>
            </a:r>
            <a:r>
              <a:rPr lang="en-US" dirty="0" smtClean="0"/>
              <a:t>and </a:t>
            </a:r>
            <a:r>
              <a:rPr lang="en-US" dirty="0" err="1" smtClean="0"/>
              <a:t>GFolkRank</a:t>
            </a:r>
            <a:r>
              <a:rPr lang="en-US" dirty="0" smtClean="0"/>
              <a:t>:</a:t>
            </a:r>
          </a:p>
          <a:p>
            <a:pPr lvl="1"/>
            <a:r>
              <a:rPr lang="en-US" dirty="0" err="1" smtClean="0"/>
              <a:t>FolkRank</a:t>
            </a:r>
            <a:r>
              <a:rPr lang="en-US" dirty="0" smtClean="0"/>
              <a:t> based ranking strategies that exploit contextual information</a:t>
            </a:r>
          </a:p>
          <a:p>
            <a:r>
              <a:rPr lang="en-US" b="1" dirty="0" err="1" smtClean="0"/>
              <a:t>SocialSimRank</a:t>
            </a:r>
            <a:r>
              <a:rPr lang="en-US" b="1" dirty="0" smtClean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Bao</a:t>
            </a:r>
            <a:r>
              <a:rPr lang="en-US" dirty="0" smtClean="0"/>
              <a:t> et al. 2006)</a:t>
            </a:r>
          </a:p>
          <a:p>
            <a:pPr lvl="1"/>
            <a:r>
              <a:rPr lang="en-US" dirty="0" smtClean="0"/>
              <a:t>Based on </a:t>
            </a:r>
            <a:r>
              <a:rPr lang="en-US" dirty="0" err="1" smtClean="0"/>
              <a:t>SimRank</a:t>
            </a:r>
            <a:r>
              <a:rPr lang="en-US" dirty="0" smtClean="0"/>
              <a:t> (</a:t>
            </a:r>
            <a:r>
              <a:rPr lang="en-US" dirty="0" err="1" smtClean="0"/>
              <a:t>Jeh</a:t>
            </a:r>
            <a:r>
              <a:rPr lang="en-US" dirty="0" smtClean="0"/>
              <a:t> and </a:t>
            </a:r>
            <a:r>
              <a:rPr lang="en-US" dirty="0" err="1" smtClean="0"/>
              <a:t>Widom</a:t>
            </a:r>
            <a:r>
              <a:rPr lang="en-US" dirty="0" smtClean="0"/>
              <a:t> 2001)</a:t>
            </a:r>
          </a:p>
          <a:p>
            <a:pPr lvl="1"/>
            <a:r>
              <a:rPr lang="en-US" dirty="0" smtClean="0"/>
              <a:t>Core idea: two entities are similar if they point to similar (other) entities</a:t>
            </a:r>
          </a:p>
          <a:p>
            <a:r>
              <a:rPr lang="en-US" b="1" dirty="0" err="1" smtClean="0"/>
              <a:t>TFxIDF</a:t>
            </a:r>
            <a:r>
              <a:rPr lang="en-US" dirty="0" smtClean="0"/>
              <a:t>-based ranking</a:t>
            </a:r>
          </a:p>
          <a:p>
            <a:endParaRPr lang="en-US" dirty="0" smtClean="0"/>
          </a:p>
        </p:txBody>
      </p:sp>
      <p:sp>
        <p:nvSpPr>
          <p:cNvPr id="103428" name="TextBox 3"/>
          <p:cNvSpPr txBox="1">
            <a:spLocks noChangeArrowheads="1"/>
          </p:cNvSpPr>
          <p:nvPr/>
        </p:nvSpPr>
        <p:spPr bwMode="auto">
          <a:xfrm>
            <a:off x="-12700" y="4368800"/>
            <a:ext cx="91567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1400">
                <a:solidFill>
                  <a:srgbClr val="7F7F7F"/>
                </a:solidFill>
              </a:rPr>
              <a:t>S. Bao, G. Xue, X. Wu, Y. Yu, B. Fei, and Z. Su. Optimizing Web Search using Social Annotations. In Proc. of 16th Int. World Wide Web Conference (WWW ’07), pages 501–510. ACM Press, 2007.</a:t>
            </a:r>
          </a:p>
          <a:p>
            <a:pPr algn="l">
              <a:spcAft>
                <a:spcPts val="600"/>
              </a:spcAft>
            </a:pPr>
            <a:r>
              <a:rPr lang="en-US" sz="1400">
                <a:solidFill>
                  <a:srgbClr val="7F7F7F"/>
                </a:solidFill>
              </a:rPr>
              <a:t>F. Abel, N. Henze, D. Krause, and M. Kriesell. On the effect of group structures on ranking strategies in folksonomies. In R. Baeza-Yates and I. King, editors, Weaving Services and People on the World Wide Web, pages 275–300. Springer, July 2009.</a:t>
            </a:r>
          </a:p>
          <a:p>
            <a:pPr algn="l"/>
            <a:r>
              <a:rPr lang="en-US" sz="1400">
                <a:solidFill>
                  <a:srgbClr val="7F7F7F"/>
                </a:solidFill>
              </a:rPr>
              <a:t>G. Jeh and J. Widom. SimRank: A Measure of Structural-Context Similarity. In Proceedings of KDD ’02, pages 538–543, New York, NY, USA, 2002. ACM.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le 1"/>
          <p:cNvSpPr>
            <a:spLocks noGrp="1"/>
          </p:cNvSpPr>
          <p:nvPr>
            <p:ph type="ctrTitle"/>
          </p:nvPr>
        </p:nvSpPr>
        <p:spPr>
          <a:xfrm>
            <a:off x="533400" y="2130425"/>
            <a:ext cx="8750300" cy="1470025"/>
          </a:xfrm>
        </p:spPr>
        <p:txBody>
          <a:bodyPr/>
          <a:lstStyle/>
          <a:p>
            <a:pPr marL="0" indent="0"/>
            <a:r>
              <a:rPr lang="en-US" smtClean="0"/>
              <a:t>Personalized Search in Social Tagging Systems</a:t>
            </a:r>
          </a:p>
        </p:txBody>
      </p:sp>
      <p:sp>
        <p:nvSpPr>
          <p:cNvPr id="104451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itle 6"/>
          <p:cNvSpPr>
            <a:spLocks noGrp="1"/>
          </p:cNvSpPr>
          <p:nvPr>
            <p:ph type="title"/>
          </p:nvPr>
        </p:nvSpPr>
        <p:spPr>
          <a:xfrm>
            <a:off x="917575" y="215900"/>
            <a:ext cx="8226425" cy="1244600"/>
          </a:xfrm>
        </p:spPr>
        <p:txBody>
          <a:bodyPr/>
          <a:lstStyle/>
          <a:p>
            <a:r>
              <a:rPr lang="en-US" smtClean="0"/>
              <a:t>Search via Tags in Flickr</a:t>
            </a:r>
          </a:p>
        </p:txBody>
      </p:sp>
      <p:pic>
        <p:nvPicPr>
          <p:cNvPr id="106499" name="Content Placeholder 8" descr="conference.png"/>
          <p:cNvPicPr>
            <a:picLocks noGrp="1" noChangeAspect="1"/>
          </p:cNvPicPr>
          <p:nvPr>
            <p:ph idx="1"/>
          </p:nvPr>
        </p:nvPicPr>
        <p:blipFill>
          <a:blip r:embed="rId2"/>
          <a:srcRect l="-7376" r="-7376"/>
          <a:stretch>
            <a:fillRect/>
          </a:stretch>
        </p:blipFill>
        <p:spPr>
          <a:xfrm>
            <a:off x="-627063" y="1685925"/>
            <a:ext cx="9715501" cy="4856163"/>
          </a:xfrm>
        </p:spPr>
      </p:pic>
      <p:pic>
        <p:nvPicPr>
          <p:cNvPr id="106500" name="Picture 26" descr="flickr_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763" y="1185863"/>
            <a:ext cx="1236663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 bwMode="auto">
          <a:xfrm rot="1255078">
            <a:off x="6159500" y="1252538"/>
            <a:ext cx="2393950" cy="962025"/>
          </a:xfrm>
          <a:prstGeom prst="rect">
            <a:avLst/>
          </a:prstGeom>
          <a:solidFill>
            <a:schemeClr val="bg1"/>
          </a:solidFill>
          <a:ln w="101600" cap="flat" cmpd="sng" algn="ctr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lIns="51883" tIns="25942" rIns="51883" bIns="25942">
            <a:prstTxWarp prst="textNoShape">
              <a:avLst/>
            </a:prstTxWarp>
          </a:bodyPr>
          <a:lstStyle/>
          <a:p>
            <a:pPr defTabSz="518831" eaLnBrk="0" hangingPunct="0">
              <a:defRPr/>
            </a:pPr>
            <a:r>
              <a:rPr lang="en-US" sz="25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Flickr.com</a:t>
            </a:r>
            <a:r>
              <a:rPr lang="en-US" sz="2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 screenshot</a:t>
            </a:r>
          </a:p>
        </p:txBody>
      </p:sp>
      <p:pic>
        <p:nvPicPr>
          <p:cNvPr id="106502" name="Picture 12" descr="conference-tag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9363" y="5529263"/>
            <a:ext cx="1025525" cy="22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6503" name="Group 21"/>
          <p:cNvGrpSpPr>
            <a:grpSpLocks/>
          </p:cNvGrpSpPr>
          <p:nvPr/>
        </p:nvGrpSpPr>
        <p:grpSpPr bwMode="auto">
          <a:xfrm>
            <a:off x="6329363" y="2990850"/>
            <a:ext cx="2509837" cy="2762250"/>
            <a:chOff x="11252994" y="5209381"/>
            <a:chExt cx="4461669" cy="4809000"/>
          </a:xfrm>
        </p:grpSpPr>
        <p:sp>
          <p:nvSpPr>
            <p:cNvPr id="106504" name="Rectangle 13"/>
            <p:cNvSpPr>
              <a:spLocks noChangeArrowheads="1"/>
            </p:cNvSpPr>
            <p:nvPr/>
          </p:nvSpPr>
          <p:spPr bwMode="auto">
            <a:xfrm>
              <a:off x="11252994" y="9628982"/>
              <a:ext cx="1824026" cy="389399"/>
            </a:xfrm>
            <a:prstGeom prst="rect">
              <a:avLst/>
            </a:prstGeom>
            <a:noFill/>
            <a:ln w="1270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l" defTabSz="517525" eaLnBrk="0" hangingPunct="0"/>
              <a:endParaRPr lang="en-US" sz="1400">
                <a:latin typeface="Arial" charset="0"/>
              </a:endParaRPr>
            </a:p>
          </p:txBody>
        </p:sp>
        <p:sp>
          <p:nvSpPr>
            <p:cNvPr id="106505" name="Rectangle 14"/>
            <p:cNvSpPr>
              <a:spLocks noChangeArrowheads="1"/>
            </p:cNvSpPr>
            <p:nvPr/>
          </p:nvSpPr>
          <p:spPr bwMode="auto">
            <a:xfrm>
              <a:off x="11659885" y="5209381"/>
              <a:ext cx="4054778" cy="2819400"/>
            </a:xfrm>
            <a:prstGeom prst="rect">
              <a:avLst/>
            </a:prstGeom>
            <a:solidFill>
              <a:schemeClr val="bg1"/>
            </a:solidFill>
            <a:ln w="1016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anchor="b">
              <a:prstTxWarp prst="textNoShape">
                <a:avLst/>
              </a:prstTxWarp>
            </a:bodyPr>
            <a:lstStyle/>
            <a:p>
              <a:pPr defTabSz="517525" eaLnBrk="0" hangingPunct="0"/>
              <a:r>
                <a:rPr lang="en-US" sz="1800" b="1">
                  <a:solidFill>
                    <a:srgbClr val="FF0000"/>
                  </a:solidFill>
                </a:rPr>
                <a:t> user </a:t>
              </a:r>
              <a:r>
                <a:rPr lang="en-US" sz="1800" b="1" i="1">
                  <a:solidFill>
                    <a:srgbClr val="FF0000"/>
                  </a:solidFill>
                </a:rPr>
                <a:t>eelcoherder </a:t>
              </a:r>
              <a:r>
                <a:rPr lang="en-US" sz="1800" b="1">
                  <a:solidFill>
                    <a:srgbClr val="FF0000"/>
                  </a:solidFill>
                </a:rPr>
                <a:t>clicks on </a:t>
              </a:r>
              <a:r>
                <a:rPr lang="en-US" sz="1800" b="1">
                  <a:solidFill>
                    <a:srgbClr val="FF0000"/>
                  </a:solidFill>
                  <a:latin typeface="Arial" charset="0"/>
                </a:rPr>
                <a:t>“conference”</a:t>
              </a:r>
            </a:p>
          </p:txBody>
        </p:sp>
        <p:cxnSp>
          <p:nvCxnSpPr>
            <p:cNvPr id="106506" name="Straight Arrow Connector 16"/>
            <p:cNvCxnSpPr>
              <a:cxnSpLocks noChangeShapeType="1"/>
              <a:stCxn id="106505" idx="2"/>
            </p:cNvCxnSpPr>
            <p:nvPr/>
          </p:nvCxnSpPr>
          <p:spPr bwMode="auto">
            <a:xfrm rot="5400000">
              <a:off x="12275271" y="8216978"/>
              <a:ext cx="1600201" cy="1223807"/>
            </a:xfrm>
            <a:prstGeom prst="straightConnector1">
              <a:avLst/>
            </a:prstGeom>
            <a:noFill/>
            <a:ln w="101600">
              <a:solidFill>
                <a:srgbClr val="FF0000"/>
              </a:solidFill>
              <a:round/>
              <a:headEnd type="none" w="sm" len="sm"/>
              <a:tailEnd type="triangle" w="med" len="lg"/>
            </a:ln>
          </p:spPr>
        </p:cxnSp>
        <p:pic>
          <p:nvPicPr>
            <p:cNvPr id="106507" name="Picture 13" descr="user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1945305" y="5514181"/>
              <a:ext cx="1212689" cy="1124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6508" name="Picture 20" descr="eelco_herder.jp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2962596" y="5634577"/>
              <a:ext cx="1008019" cy="870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tle 6"/>
          <p:cNvSpPr>
            <a:spLocks noGrp="1"/>
          </p:cNvSpPr>
          <p:nvPr>
            <p:ph type="title"/>
          </p:nvPr>
        </p:nvSpPr>
        <p:spPr>
          <a:xfrm>
            <a:off x="917575" y="165100"/>
            <a:ext cx="7159625" cy="1244600"/>
          </a:xfrm>
        </p:spPr>
        <p:txBody>
          <a:bodyPr/>
          <a:lstStyle/>
          <a:p>
            <a:r>
              <a:rPr lang="en-US" smtClean="0"/>
              <a:t>Search via tags in Flickr</a:t>
            </a:r>
          </a:p>
        </p:txBody>
      </p:sp>
      <p:pic>
        <p:nvPicPr>
          <p:cNvPr id="107523" name="Picture 26" descr="flickr_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438" y="804863"/>
            <a:ext cx="1236662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4" name="Picture 18" descr="conference-results-images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95513" y="1279525"/>
            <a:ext cx="5199062" cy="481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5" name="Rectangle 11"/>
          <p:cNvSpPr>
            <a:spLocks noChangeArrowheads="1"/>
          </p:cNvSpPr>
          <p:nvPr/>
        </p:nvSpPr>
        <p:spPr bwMode="auto">
          <a:xfrm rot="1255078">
            <a:off x="6497638" y="1077913"/>
            <a:ext cx="2395537" cy="963612"/>
          </a:xfrm>
          <a:prstGeom prst="rect">
            <a:avLst/>
          </a:prstGeom>
          <a:solidFill>
            <a:schemeClr val="bg1"/>
          </a:solidFill>
          <a:ln w="101600">
            <a:solidFill>
              <a:srgbClr val="595959"/>
            </a:solidFill>
            <a:round/>
            <a:headEnd type="none" w="sm" len="sm"/>
            <a:tailEnd type="none" w="sm" len="sm"/>
          </a:ln>
        </p:spPr>
        <p:txBody>
          <a:bodyPr lIns="51883" tIns="25942" rIns="51883" bIns="25942">
            <a:prstTxWarp prst="textNoShape">
              <a:avLst/>
            </a:prstTxWarp>
          </a:bodyPr>
          <a:lstStyle/>
          <a:p>
            <a:pPr defTabSz="517525" eaLnBrk="0" hangingPunct="0"/>
            <a:r>
              <a:rPr lang="en-US" sz="2500" b="1">
                <a:solidFill>
                  <a:srgbClr val="595959"/>
                </a:solidFill>
                <a:latin typeface="Arial" charset="0"/>
              </a:rPr>
              <a:t>Flickr.com screenshot</a:t>
            </a:r>
          </a:p>
        </p:txBody>
      </p:sp>
      <p:pic>
        <p:nvPicPr>
          <p:cNvPr id="107526" name="Picture 22" descr="conference-results-menu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93938" y="979488"/>
            <a:ext cx="3386137" cy="39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1436688" y="2686050"/>
            <a:ext cx="6578600" cy="1619250"/>
          </a:xfrm>
          <a:prstGeom prst="rect">
            <a:avLst/>
          </a:prstGeom>
          <a:solidFill>
            <a:schemeClr val="bg1"/>
          </a:solidFill>
          <a:ln w="1016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lIns="51883" tIns="25942" rIns="51883" bIns="25942" anchor="ctr">
            <a:prstTxWarp prst="textNoShape">
              <a:avLst/>
            </a:prstTxWarp>
          </a:bodyPr>
          <a:lstStyle/>
          <a:p>
            <a:pPr algn="l"/>
            <a:r>
              <a:rPr lang="en-US" sz="2500" b="1">
                <a:solidFill>
                  <a:srgbClr val="FF0000"/>
                </a:solidFill>
                <a:ea typeface="Tahoma" charset="0"/>
                <a:cs typeface="Tahoma" charset="0"/>
              </a:rPr>
              <a:t> Problems: </a:t>
            </a:r>
          </a:p>
          <a:p>
            <a:pPr lvl="1" algn="l">
              <a:buFont typeface="Arial" charset="0"/>
              <a:buChar char="•"/>
            </a:pPr>
            <a:r>
              <a:rPr lang="en-US" sz="1800" b="1">
                <a:solidFill>
                  <a:srgbClr val="FF0000"/>
                </a:solidFill>
                <a:ea typeface="Tahoma" charset="0"/>
                <a:cs typeface="Tahoma" charset="0"/>
              </a:rPr>
              <a:t> ranking is just based on the tag “conference”</a:t>
            </a:r>
          </a:p>
          <a:p>
            <a:pPr lvl="1" algn="l">
              <a:buFont typeface="Arial" charset="0"/>
              <a:buChar char="•"/>
            </a:pPr>
            <a:r>
              <a:rPr lang="en-US" sz="1800" b="1">
                <a:solidFill>
                  <a:srgbClr val="FF0000"/>
                </a:solidFill>
                <a:ea typeface="Tahoma" charset="0"/>
                <a:cs typeface="Tahoma" charset="0"/>
              </a:rPr>
              <a:t> too many pictures tagged with “conference”</a:t>
            </a:r>
          </a:p>
          <a:p>
            <a:pPr lvl="1" algn="l">
              <a:buFont typeface="Arial" charset="0"/>
              <a:buChar char="•"/>
            </a:pPr>
            <a:r>
              <a:rPr lang="en-US" sz="1800" b="1">
                <a:solidFill>
                  <a:srgbClr val="FF0000"/>
                </a:solidFill>
                <a:ea typeface="Tahoma" charset="0"/>
                <a:cs typeface="Tahoma" charset="0"/>
              </a:rPr>
              <a:t> user and his context is not taken into account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tle 1"/>
          <p:cNvSpPr>
            <a:spLocks noGrp="1"/>
          </p:cNvSpPr>
          <p:nvPr>
            <p:ph type="title"/>
          </p:nvPr>
        </p:nvSpPr>
        <p:spPr>
          <a:xfrm>
            <a:off x="655638" y="127000"/>
            <a:ext cx="7358062" cy="939800"/>
          </a:xfrm>
        </p:spPr>
        <p:txBody>
          <a:bodyPr/>
          <a:lstStyle/>
          <a:p>
            <a:r>
              <a:rPr lang="en-US" sz="2700" dirty="0" smtClean="0"/>
              <a:t>How can we personalize and contextualize search in social tagging systems</a:t>
            </a:r>
            <a:r>
              <a:rPr lang="en-US" sz="2700" dirty="0" smtClean="0"/>
              <a:t>?</a:t>
            </a:r>
            <a:endParaRPr lang="en-US" sz="2000" dirty="0" smtClean="0">
              <a:solidFill>
                <a:srgbClr val="595959"/>
              </a:solidFill>
            </a:endParaRPr>
          </a:p>
        </p:txBody>
      </p:sp>
      <p:grpSp>
        <p:nvGrpSpPr>
          <p:cNvPr id="108547" name="Group 76"/>
          <p:cNvGrpSpPr>
            <a:grpSpLocks/>
          </p:cNvGrpSpPr>
          <p:nvPr/>
        </p:nvGrpSpPr>
        <p:grpSpPr bwMode="auto">
          <a:xfrm>
            <a:off x="661988" y="2062163"/>
            <a:ext cx="514350" cy="722312"/>
            <a:chOff x="13651589" y="698441"/>
            <a:chExt cx="720000" cy="853340"/>
          </a:xfrm>
        </p:grpSpPr>
        <p:sp>
          <p:nvSpPr>
            <p:cNvPr id="21" name="Rectangle 20"/>
            <p:cNvSpPr/>
            <p:nvPr/>
          </p:nvSpPr>
          <p:spPr bwMode="auto">
            <a:xfrm>
              <a:off x="13651589" y="698441"/>
              <a:ext cx="720000" cy="853340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solidFill>
                <a:srgbClr val="646464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anchor="ctr">
              <a:prstTxWarp prst="textNoShape">
                <a:avLst/>
              </a:prstTxWarp>
            </a:bodyPr>
            <a:lstStyle/>
            <a:p>
              <a:pPr defTabSz="518831" eaLnBrk="0" hangingPunct="0">
                <a:defRPr/>
              </a:pPr>
              <a:endParaRPr lang="en-US" sz="1800" dirty="0">
                <a:solidFill>
                  <a:schemeClr val="bg2">
                    <a:lumMod val="50000"/>
                  </a:schemeClr>
                </a:solidFill>
                <a:latin typeface="Arial" charset="0"/>
              </a:endParaRPr>
            </a:p>
          </p:txBody>
        </p:sp>
        <p:cxnSp>
          <p:nvCxnSpPr>
            <p:cNvPr id="108627" name="Straight Connector 21"/>
            <p:cNvCxnSpPr>
              <a:cxnSpLocks noChangeShapeType="1"/>
            </p:cNvCxnSpPr>
            <p:nvPr/>
          </p:nvCxnSpPr>
          <p:spPr bwMode="auto">
            <a:xfrm>
              <a:off x="13767594" y="940593"/>
              <a:ext cx="540000" cy="1588"/>
            </a:xfrm>
            <a:prstGeom prst="line">
              <a:avLst/>
            </a:prstGeom>
            <a:noFill/>
            <a:ln w="38100">
              <a:solidFill>
                <a:srgbClr val="646464"/>
              </a:solidFill>
              <a:round/>
              <a:headEnd type="none" w="sm" len="sm"/>
              <a:tailEnd type="none" w="sm" len="sm"/>
            </a:ln>
          </p:spPr>
        </p:cxnSp>
        <p:cxnSp>
          <p:nvCxnSpPr>
            <p:cNvPr id="108628" name="Straight Connector 22"/>
            <p:cNvCxnSpPr>
              <a:cxnSpLocks noChangeShapeType="1"/>
            </p:cNvCxnSpPr>
            <p:nvPr/>
          </p:nvCxnSpPr>
          <p:spPr bwMode="auto">
            <a:xfrm>
              <a:off x="13767594" y="1092993"/>
              <a:ext cx="540000" cy="1588"/>
            </a:xfrm>
            <a:prstGeom prst="line">
              <a:avLst/>
            </a:prstGeom>
            <a:noFill/>
            <a:ln w="38100">
              <a:solidFill>
                <a:srgbClr val="646464"/>
              </a:solidFill>
              <a:round/>
              <a:headEnd type="none" w="sm" len="sm"/>
              <a:tailEnd type="none" w="sm" len="sm"/>
            </a:ln>
          </p:spPr>
        </p:cxnSp>
        <p:cxnSp>
          <p:nvCxnSpPr>
            <p:cNvPr id="108629" name="Straight Connector 23"/>
            <p:cNvCxnSpPr>
              <a:cxnSpLocks noChangeShapeType="1"/>
            </p:cNvCxnSpPr>
            <p:nvPr/>
          </p:nvCxnSpPr>
          <p:spPr bwMode="auto">
            <a:xfrm>
              <a:off x="13767594" y="1245393"/>
              <a:ext cx="540000" cy="1588"/>
            </a:xfrm>
            <a:prstGeom prst="line">
              <a:avLst/>
            </a:prstGeom>
            <a:noFill/>
            <a:ln w="38100">
              <a:solidFill>
                <a:srgbClr val="646464"/>
              </a:solidFill>
              <a:round/>
              <a:headEnd type="none" w="sm" len="sm"/>
              <a:tailEnd type="none" w="sm" len="sm"/>
            </a:ln>
          </p:spPr>
        </p:cxnSp>
      </p:grpSp>
      <p:pic>
        <p:nvPicPr>
          <p:cNvPr id="108548" name="Picture 13" descr="us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763" y="2981325"/>
            <a:ext cx="1258887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49" name="Text Box 9"/>
          <p:cNvSpPr txBox="1">
            <a:spLocks noChangeArrowheads="1"/>
          </p:cNvSpPr>
          <p:nvPr/>
        </p:nvSpPr>
        <p:spPr bwMode="auto">
          <a:xfrm>
            <a:off x="1463675" y="2165350"/>
            <a:ext cx="59372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1883" tIns="25942" rIns="51883" bIns="25942">
            <a:prstTxWarp prst="textNoShape">
              <a:avLst/>
            </a:prstTxWarp>
            <a:spAutoFit/>
          </a:bodyPr>
          <a:lstStyle/>
          <a:p>
            <a:r>
              <a:rPr lang="en-US" sz="1700">
                <a:solidFill>
                  <a:srgbClr val="000000"/>
                </a:solidFill>
              </a:rPr>
              <a:t>tag</a:t>
            </a:r>
            <a:r>
              <a:rPr lang="en-US" sz="1700" baseline="-2500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108550" name="Rectangle 26"/>
          <p:cNvSpPr>
            <a:spLocks noChangeArrowheads="1"/>
          </p:cNvSpPr>
          <p:nvPr/>
        </p:nvSpPr>
        <p:spPr bwMode="auto">
          <a:xfrm rot="-2568728">
            <a:off x="1365250" y="2184400"/>
            <a:ext cx="150813" cy="134938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lIns="51883" tIns="25942" rIns="51883" bIns="25942">
            <a:prstTxWarp prst="textNoShape">
              <a:avLst/>
            </a:prstTxWarp>
          </a:bodyPr>
          <a:lstStyle/>
          <a:p>
            <a:pPr algn="l" defTabSz="517525" eaLnBrk="0" hangingPunct="0"/>
            <a:endParaRPr lang="en-US" sz="1400">
              <a:latin typeface="Arial" charset="0"/>
            </a:endParaRPr>
          </a:p>
        </p:txBody>
      </p:sp>
      <p:sp>
        <p:nvSpPr>
          <p:cNvPr id="108551" name="Isosceles Triangle 27"/>
          <p:cNvSpPr>
            <a:spLocks noChangeArrowheads="1"/>
          </p:cNvSpPr>
          <p:nvPr/>
        </p:nvSpPr>
        <p:spPr bwMode="auto">
          <a:xfrm rot="-2568728">
            <a:off x="1300163" y="2149475"/>
            <a:ext cx="149225" cy="58738"/>
          </a:xfrm>
          <a:prstGeom prst="triangle">
            <a:avLst>
              <a:gd name="adj" fmla="val 50000"/>
            </a:avLst>
          </a:prstGeom>
          <a:solidFill>
            <a:schemeClr val="tx2"/>
          </a:solidFill>
          <a:ln w="12700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lIns="51883" tIns="25942" rIns="51883" bIns="25942">
            <a:prstTxWarp prst="textNoShape">
              <a:avLst/>
            </a:prstTxWarp>
          </a:bodyPr>
          <a:lstStyle/>
          <a:p>
            <a:pPr algn="l" defTabSz="517525" eaLnBrk="0" hangingPunct="0"/>
            <a:endParaRPr lang="en-US" sz="1400">
              <a:latin typeface="Arial" charset="0"/>
            </a:endParaRPr>
          </a:p>
        </p:txBody>
      </p:sp>
      <p:sp>
        <p:nvSpPr>
          <p:cNvPr id="108552" name="Text Box 9"/>
          <p:cNvSpPr txBox="1">
            <a:spLocks noChangeArrowheads="1"/>
          </p:cNvSpPr>
          <p:nvPr/>
        </p:nvSpPr>
        <p:spPr bwMode="auto">
          <a:xfrm>
            <a:off x="1463675" y="2444750"/>
            <a:ext cx="593725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1883" tIns="25942" rIns="51883" bIns="25942">
            <a:prstTxWarp prst="textNoShape">
              <a:avLst/>
            </a:prstTxWarp>
            <a:spAutoFit/>
          </a:bodyPr>
          <a:lstStyle/>
          <a:p>
            <a:r>
              <a:rPr lang="en-US" sz="1700">
                <a:solidFill>
                  <a:srgbClr val="000000"/>
                </a:solidFill>
              </a:rPr>
              <a:t>tag</a:t>
            </a:r>
            <a:r>
              <a:rPr lang="en-US" sz="1700" baseline="-250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08553" name="Rectangle 29"/>
          <p:cNvSpPr>
            <a:spLocks noChangeArrowheads="1"/>
          </p:cNvSpPr>
          <p:nvPr/>
        </p:nvSpPr>
        <p:spPr bwMode="auto">
          <a:xfrm rot="-2568728">
            <a:off x="1365250" y="2463800"/>
            <a:ext cx="150813" cy="13335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lIns="51883" tIns="25942" rIns="51883" bIns="25942">
            <a:prstTxWarp prst="textNoShape">
              <a:avLst/>
            </a:prstTxWarp>
          </a:bodyPr>
          <a:lstStyle/>
          <a:p>
            <a:pPr algn="l" defTabSz="517525" eaLnBrk="0" hangingPunct="0"/>
            <a:endParaRPr lang="en-US" sz="1400">
              <a:latin typeface="Arial" charset="0"/>
            </a:endParaRPr>
          </a:p>
        </p:txBody>
      </p:sp>
      <p:sp>
        <p:nvSpPr>
          <p:cNvPr id="108554" name="Isosceles Triangle 30"/>
          <p:cNvSpPr>
            <a:spLocks noChangeArrowheads="1"/>
          </p:cNvSpPr>
          <p:nvPr/>
        </p:nvSpPr>
        <p:spPr bwMode="auto">
          <a:xfrm rot="-2568728">
            <a:off x="1300163" y="2428875"/>
            <a:ext cx="149225" cy="57150"/>
          </a:xfrm>
          <a:prstGeom prst="triangle">
            <a:avLst>
              <a:gd name="adj" fmla="val 50000"/>
            </a:avLst>
          </a:prstGeom>
          <a:solidFill>
            <a:schemeClr val="tx2"/>
          </a:solidFill>
          <a:ln w="12700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lIns="51883" tIns="25942" rIns="51883" bIns="25942">
            <a:prstTxWarp prst="textNoShape">
              <a:avLst/>
            </a:prstTxWarp>
          </a:bodyPr>
          <a:lstStyle/>
          <a:p>
            <a:pPr algn="l" defTabSz="517525" eaLnBrk="0" hangingPunct="0"/>
            <a:endParaRPr lang="en-US" sz="1400">
              <a:latin typeface="Arial" charset="0"/>
            </a:endParaRPr>
          </a:p>
        </p:txBody>
      </p:sp>
      <p:sp>
        <p:nvSpPr>
          <p:cNvPr id="108555" name="Text Box 9"/>
          <p:cNvSpPr txBox="1">
            <a:spLocks noChangeArrowheads="1"/>
          </p:cNvSpPr>
          <p:nvPr/>
        </p:nvSpPr>
        <p:spPr bwMode="auto">
          <a:xfrm>
            <a:off x="1463675" y="2706688"/>
            <a:ext cx="59372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1883" tIns="25942" rIns="51883" bIns="25942">
            <a:prstTxWarp prst="textNoShape">
              <a:avLst/>
            </a:prstTxWarp>
            <a:spAutoFit/>
          </a:bodyPr>
          <a:lstStyle/>
          <a:p>
            <a:r>
              <a:rPr lang="en-US" sz="1700">
                <a:solidFill>
                  <a:srgbClr val="000000"/>
                </a:solidFill>
              </a:rPr>
              <a:t>tag</a:t>
            </a:r>
            <a:r>
              <a:rPr lang="en-US" sz="1700" baseline="-2500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108556" name="Rectangle 32"/>
          <p:cNvSpPr>
            <a:spLocks noChangeArrowheads="1"/>
          </p:cNvSpPr>
          <p:nvPr/>
        </p:nvSpPr>
        <p:spPr bwMode="auto">
          <a:xfrm rot="-2568728">
            <a:off x="1365250" y="2725738"/>
            <a:ext cx="150813" cy="134937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lIns="51883" tIns="25942" rIns="51883" bIns="25942">
            <a:prstTxWarp prst="textNoShape">
              <a:avLst/>
            </a:prstTxWarp>
          </a:bodyPr>
          <a:lstStyle/>
          <a:p>
            <a:pPr algn="l" defTabSz="517525" eaLnBrk="0" hangingPunct="0"/>
            <a:endParaRPr lang="en-US" sz="1400">
              <a:latin typeface="Arial" charset="0"/>
            </a:endParaRPr>
          </a:p>
        </p:txBody>
      </p:sp>
      <p:sp>
        <p:nvSpPr>
          <p:cNvPr id="108557" name="Isosceles Triangle 33"/>
          <p:cNvSpPr>
            <a:spLocks noChangeArrowheads="1"/>
          </p:cNvSpPr>
          <p:nvPr/>
        </p:nvSpPr>
        <p:spPr bwMode="auto">
          <a:xfrm rot="-2568728">
            <a:off x="1300163" y="2690813"/>
            <a:ext cx="149225" cy="58737"/>
          </a:xfrm>
          <a:prstGeom prst="triangle">
            <a:avLst>
              <a:gd name="adj" fmla="val 50000"/>
            </a:avLst>
          </a:prstGeom>
          <a:solidFill>
            <a:schemeClr val="tx2"/>
          </a:solidFill>
          <a:ln w="12700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lIns="51883" tIns="25942" rIns="51883" bIns="25942">
            <a:prstTxWarp prst="textNoShape">
              <a:avLst/>
            </a:prstTxWarp>
          </a:bodyPr>
          <a:lstStyle/>
          <a:p>
            <a:pPr algn="l" defTabSz="517525" eaLnBrk="0" hangingPunct="0"/>
            <a:endParaRPr lang="en-US" sz="1400">
              <a:latin typeface="Arial" charset="0"/>
            </a:endParaRPr>
          </a:p>
        </p:txBody>
      </p:sp>
      <p:sp>
        <p:nvSpPr>
          <p:cNvPr id="108558" name="TextBox 34"/>
          <p:cNvSpPr txBox="1">
            <a:spLocks noChangeArrowheads="1"/>
          </p:cNvSpPr>
          <p:nvPr/>
        </p:nvSpPr>
        <p:spPr bwMode="auto">
          <a:xfrm>
            <a:off x="428625" y="1460500"/>
            <a:ext cx="17637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1883" tIns="25942" rIns="51883" bIns="25942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595959"/>
                </a:solidFill>
              </a:rPr>
              <a:t>user &amp; context</a:t>
            </a:r>
          </a:p>
        </p:txBody>
      </p:sp>
      <p:sp>
        <p:nvSpPr>
          <p:cNvPr id="108559" name="TextBox 36"/>
          <p:cNvSpPr txBox="1">
            <a:spLocks noChangeArrowheads="1"/>
          </p:cNvSpPr>
          <p:nvPr/>
        </p:nvSpPr>
        <p:spPr bwMode="auto">
          <a:xfrm>
            <a:off x="146050" y="4435475"/>
            <a:ext cx="2841625" cy="97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1883" tIns="25942" rIns="51883" bIns="25942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595959"/>
                </a:solidFill>
              </a:rPr>
              <a:t>user navigates through </a:t>
            </a:r>
          </a:p>
          <a:p>
            <a:r>
              <a:rPr lang="en-US" sz="2000">
                <a:solidFill>
                  <a:srgbClr val="595959"/>
                </a:solidFill>
              </a:rPr>
              <a:t>the content of a tagging</a:t>
            </a:r>
          </a:p>
          <a:p>
            <a:r>
              <a:rPr lang="en-US" sz="2000">
                <a:solidFill>
                  <a:srgbClr val="595959"/>
                </a:solidFill>
              </a:rPr>
              <a:t>system</a:t>
            </a:r>
          </a:p>
        </p:txBody>
      </p:sp>
      <p:grpSp>
        <p:nvGrpSpPr>
          <p:cNvPr id="3" name="Group 75"/>
          <p:cNvGrpSpPr>
            <a:grpSpLocks/>
          </p:cNvGrpSpPr>
          <p:nvPr/>
        </p:nvGrpSpPr>
        <p:grpSpPr bwMode="auto">
          <a:xfrm>
            <a:off x="2255838" y="1438275"/>
            <a:ext cx="1346200" cy="2305050"/>
            <a:chOff x="4009812" y="2505650"/>
            <a:chExt cx="2393286" cy="4012668"/>
          </a:xfrm>
        </p:grpSpPr>
        <p:cxnSp>
          <p:nvCxnSpPr>
            <p:cNvPr id="108622" name="Straight Connector 8"/>
            <p:cNvCxnSpPr>
              <a:cxnSpLocks noChangeShapeType="1"/>
            </p:cNvCxnSpPr>
            <p:nvPr/>
          </p:nvCxnSpPr>
          <p:spPr bwMode="auto">
            <a:xfrm rot="10800000">
              <a:off x="4242594" y="4580376"/>
              <a:ext cx="1752600" cy="1588"/>
            </a:xfrm>
            <a:prstGeom prst="line">
              <a:avLst/>
            </a:prstGeom>
            <a:noFill/>
            <a:ln w="127000">
              <a:solidFill>
                <a:schemeClr val="tx2"/>
              </a:solidFill>
              <a:round/>
              <a:headEnd type="triangle" w="lg" len="med"/>
              <a:tailEnd type="none" w="sm" len="sm"/>
            </a:ln>
          </p:spPr>
        </p:cxnSp>
        <p:sp>
          <p:nvSpPr>
            <p:cNvPr id="108623" name="TextBox 38"/>
            <p:cNvSpPr txBox="1">
              <a:spLocks noChangeArrowheads="1"/>
            </p:cNvSpPr>
            <p:nvPr/>
          </p:nvSpPr>
          <p:spPr bwMode="auto">
            <a:xfrm>
              <a:off x="4255482" y="2505650"/>
              <a:ext cx="1466125" cy="6967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solidFill>
                    <a:srgbClr val="595959"/>
                  </a:solidFill>
                </a:rPr>
                <a:t>query</a:t>
              </a:r>
            </a:p>
          </p:txBody>
        </p:sp>
        <p:sp>
          <p:nvSpPr>
            <p:cNvPr id="108624" name="Text Box 9"/>
            <p:cNvSpPr txBox="1">
              <a:spLocks noChangeArrowheads="1"/>
            </p:cNvSpPr>
            <p:nvPr/>
          </p:nvSpPr>
          <p:spPr bwMode="auto">
            <a:xfrm>
              <a:off x="4323960" y="4523580"/>
              <a:ext cx="1055973" cy="616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700">
                  <a:solidFill>
                    <a:srgbClr val="000000"/>
                  </a:solidFill>
                </a:rPr>
                <a:t>tag</a:t>
              </a:r>
              <a:r>
                <a:rPr lang="en-US" sz="1700" baseline="-25000">
                  <a:solidFill>
                    <a:srgbClr val="000000"/>
                  </a:solidFill>
                </a:rPr>
                <a:t>2</a:t>
              </a:r>
            </a:p>
          </p:txBody>
        </p:sp>
        <p:sp>
          <p:nvSpPr>
            <p:cNvPr id="108625" name="TextBox 40"/>
            <p:cNvSpPr txBox="1">
              <a:spLocks noChangeArrowheads="1"/>
            </p:cNvSpPr>
            <p:nvPr/>
          </p:nvSpPr>
          <p:spPr bwMode="auto">
            <a:xfrm>
              <a:off x="4009812" y="5285580"/>
              <a:ext cx="2393286" cy="1232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solidFill>
                    <a:srgbClr val="595959"/>
                  </a:solidFill>
                </a:rPr>
                <a:t>user clicks </a:t>
              </a:r>
            </a:p>
            <a:p>
              <a:r>
                <a:rPr lang="en-US" sz="2000">
                  <a:solidFill>
                    <a:srgbClr val="595959"/>
                  </a:solidFill>
                </a:rPr>
                <a:t>on a tag</a:t>
              </a:r>
            </a:p>
          </p:txBody>
        </p:sp>
      </p:grpSp>
      <p:grpSp>
        <p:nvGrpSpPr>
          <p:cNvPr id="4" name="Group 76"/>
          <p:cNvGrpSpPr>
            <a:grpSpLocks/>
          </p:cNvGrpSpPr>
          <p:nvPr/>
        </p:nvGrpSpPr>
        <p:grpSpPr bwMode="auto">
          <a:xfrm>
            <a:off x="3641725" y="1438275"/>
            <a:ext cx="2286000" cy="2078038"/>
            <a:chOff x="6474633" y="2505650"/>
            <a:chExt cx="4064580" cy="3618131"/>
          </a:xfrm>
        </p:grpSpPr>
        <p:sp>
          <p:nvSpPr>
            <p:cNvPr id="8" name="Rectangle 7"/>
            <p:cNvSpPr/>
            <p:nvPr/>
          </p:nvSpPr>
          <p:spPr bwMode="auto">
            <a:xfrm>
              <a:off x="7157708" y="3771581"/>
              <a:ext cx="2418991" cy="2352200"/>
            </a:xfrm>
            <a:prstGeom prst="rect">
              <a:avLst/>
            </a:prstGeom>
            <a:solidFill>
              <a:schemeClr val="bg1"/>
            </a:solidFill>
            <a:ln w="63500" cap="flat" cmpd="sng" algn="ctr">
              <a:solidFill>
                <a:srgbClr val="646464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anchor="ctr">
              <a:prstTxWarp prst="textNoShape">
                <a:avLst/>
              </a:prstTxWarp>
            </a:bodyPr>
            <a:lstStyle/>
            <a:p>
              <a:pPr defTabSz="518831" eaLnBrk="0" hangingPunct="0">
                <a:defRPr/>
              </a:pPr>
              <a:endParaRPr lang="en-US" sz="1800" dirty="0">
                <a:solidFill>
                  <a:schemeClr val="bg2">
                    <a:lumMod val="50000"/>
                  </a:schemeClr>
                </a:solidFill>
                <a:latin typeface="Arial" charset="0"/>
              </a:endParaRPr>
            </a:p>
          </p:txBody>
        </p:sp>
        <p:sp>
          <p:nvSpPr>
            <p:cNvPr id="108620" name="TextBox 41"/>
            <p:cNvSpPr txBox="1">
              <a:spLocks noChangeArrowheads="1"/>
            </p:cNvSpPr>
            <p:nvPr/>
          </p:nvSpPr>
          <p:spPr bwMode="auto">
            <a:xfrm>
              <a:off x="6474633" y="2505650"/>
              <a:ext cx="4064580" cy="6967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solidFill>
                    <a:srgbClr val="595959"/>
                  </a:solidFill>
                </a:rPr>
                <a:t>ranking algorithms</a:t>
              </a:r>
            </a:p>
          </p:txBody>
        </p:sp>
        <p:pic>
          <p:nvPicPr>
            <p:cNvPr id="108621" name="Picture 42" descr="gear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569994" y="4117181"/>
              <a:ext cx="1625600" cy="162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77"/>
          <p:cNvGrpSpPr>
            <a:grpSpLocks/>
          </p:cNvGrpSpPr>
          <p:nvPr/>
        </p:nvGrpSpPr>
        <p:grpSpPr bwMode="auto">
          <a:xfrm>
            <a:off x="5686425" y="1438275"/>
            <a:ext cx="3475038" cy="4013200"/>
            <a:chOff x="10109994" y="2505650"/>
            <a:chExt cx="6179522" cy="6987042"/>
          </a:xfrm>
        </p:grpSpPr>
        <p:sp>
          <p:nvSpPr>
            <p:cNvPr id="108604" name="Rectangle 66"/>
            <p:cNvSpPr>
              <a:spLocks noChangeArrowheads="1"/>
            </p:cNvSpPr>
            <p:nvPr/>
          </p:nvSpPr>
          <p:spPr bwMode="auto">
            <a:xfrm>
              <a:off x="12700794" y="3609181"/>
              <a:ext cx="533400" cy="489339"/>
            </a:xfrm>
            <a:prstGeom prst="rect">
              <a:avLst/>
            </a:prstGeom>
            <a:solidFill>
              <a:srgbClr val="01A200"/>
            </a:solidFill>
            <a:ln w="12700">
              <a:noFill/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l" defTabSz="517525" eaLnBrk="0" hangingPunct="0"/>
              <a:endParaRPr lang="en-US" sz="1400">
                <a:latin typeface="Arial" charset="0"/>
              </a:endParaRPr>
            </a:p>
          </p:txBody>
        </p:sp>
        <p:sp>
          <p:nvSpPr>
            <p:cNvPr id="108605" name="Rectangle 67"/>
            <p:cNvSpPr>
              <a:spLocks noChangeArrowheads="1"/>
            </p:cNvSpPr>
            <p:nvPr/>
          </p:nvSpPr>
          <p:spPr bwMode="auto">
            <a:xfrm>
              <a:off x="12700794" y="4008505"/>
              <a:ext cx="533400" cy="393409"/>
            </a:xfrm>
            <a:prstGeom prst="rect">
              <a:avLst/>
            </a:prstGeom>
            <a:solidFill>
              <a:srgbClr val="006001"/>
            </a:solidFill>
            <a:ln w="12700">
              <a:noFill/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l" defTabSz="517525" eaLnBrk="0" hangingPunct="0"/>
              <a:endParaRPr lang="en-US" sz="1400">
                <a:latin typeface="Arial" charset="0"/>
              </a:endParaRPr>
            </a:p>
          </p:txBody>
        </p:sp>
        <p:sp>
          <p:nvSpPr>
            <p:cNvPr id="108606" name="Rectangle 68"/>
            <p:cNvSpPr>
              <a:spLocks noChangeArrowheads="1"/>
            </p:cNvSpPr>
            <p:nvPr/>
          </p:nvSpPr>
          <p:spPr bwMode="auto">
            <a:xfrm>
              <a:off x="12700794" y="4721448"/>
              <a:ext cx="533400" cy="489339"/>
            </a:xfrm>
            <a:prstGeom prst="rect">
              <a:avLst/>
            </a:prstGeom>
            <a:solidFill>
              <a:srgbClr val="01A200"/>
            </a:solidFill>
            <a:ln w="12700">
              <a:noFill/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l" defTabSz="517525" eaLnBrk="0" hangingPunct="0"/>
              <a:endParaRPr lang="en-US" sz="1400">
                <a:latin typeface="Arial" charset="0"/>
              </a:endParaRPr>
            </a:p>
          </p:txBody>
        </p:sp>
        <p:sp>
          <p:nvSpPr>
            <p:cNvPr id="108607" name="Rectangle 69"/>
            <p:cNvSpPr>
              <a:spLocks noChangeArrowheads="1"/>
            </p:cNvSpPr>
            <p:nvPr/>
          </p:nvSpPr>
          <p:spPr bwMode="auto">
            <a:xfrm>
              <a:off x="12700794" y="5120772"/>
              <a:ext cx="533400" cy="393409"/>
            </a:xfrm>
            <a:prstGeom prst="rect">
              <a:avLst/>
            </a:prstGeom>
            <a:solidFill>
              <a:srgbClr val="006001"/>
            </a:solidFill>
            <a:ln w="12700">
              <a:noFill/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l" defTabSz="517525" eaLnBrk="0" hangingPunct="0"/>
              <a:endParaRPr lang="en-US" sz="1400">
                <a:latin typeface="Arial" charset="0"/>
              </a:endParaRPr>
            </a:p>
          </p:txBody>
        </p:sp>
        <p:sp>
          <p:nvSpPr>
            <p:cNvPr id="108608" name="Rectangle 70"/>
            <p:cNvSpPr>
              <a:spLocks noChangeArrowheads="1"/>
            </p:cNvSpPr>
            <p:nvPr/>
          </p:nvSpPr>
          <p:spPr bwMode="auto">
            <a:xfrm>
              <a:off x="12700794" y="5788248"/>
              <a:ext cx="533400" cy="489339"/>
            </a:xfrm>
            <a:prstGeom prst="rect">
              <a:avLst/>
            </a:prstGeom>
            <a:solidFill>
              <a:srgbClr val="01A200"/>
            </a:solidFill>
            <a:ln w="12700">
              <a:noFill/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l" defTabSz="517525" eaLnBrk="0" hangingPunct="0"/>
              <a:endParaRPr lang="en-US" sz="1400">
                <a:latin typeface="Arial" charset="0"/>
              </a:endParaRPr>
            </a:p>
          </p:txBody>
        </p:sp>
        <p:sp>
          <p:nvSpPr>
            <p:cNvPr id="108609" name="Rectangle 71"/>
            <p:cNvSpPr>
              <a:spLocks noChangeArrowheads="1"/>
            </p:cNvSpPr>
            <p:nvPr/>
          </p:nvSpPr>
          <p:spPr bwMode="auto">
            <a:xfrm>
              <a:off x="12700794" y="6187572"/>
              <a:ext cx="533400" cy="393409"/>
            </a:xfrm>
            <a:prstGeom prst="rect">
              <a:avLst/>
            </a:prstGeom>
            <a:solidFill>
              <a:srgbClr val="006001"/>
            </a:solidFill>
            <a:ln w="12700">
              <a:noFill/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l" defTabSz="517525" eaLnBrk="0" hangingPunct="0"/>
              <a:endParaRPr lang="en-US" sz="1400">
                <a:latin typeface="Arial" charset="0"/>
              </a:endParaRPr>
            </a:p>
          </p:txBody>
        </p:sp>
        <p:sp>
          <p:nvSpPr>
            <p:cNvPr id="108610" name="Rectangle 72"/>
            <p:cNvSpPr>
              <a:spLocks noChangeArrowheads="1"/>
            </p:cNvSpPr>
            <p:nvPr/>
          </p:nvSpPr>
          <p:spPr bwMode="auto">
            <a:xfrm>
              <a:off x="12709525" y="6855048"/>
              <a:ext cx="533400" cy="792733"/>
            </a:xfrm>
            <a:prstGeom prst="rect">
              <a:avLst/>
            </a:prstGeom>
            <a:solidFill>
              <a:srgbClr val="01A200"/>
            </a:solidFill>
            <a:ln w="12700">
              <a:noFill/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l" defTabSz="517525" eaLnBrk="0" hangingPunct="0"/>
              <a:endParaRPr lang="en-US" sz="1400">
                <a:latin typeface="Arial" charset="0"/>
              </a:endParaRPr>
            </a:p>
          </p:txBody>
        </p:sp>
        <p:sp>
          <p:nvSpPr>
            <p:cNvPr id="108611" name="Rectangle 73"/>
            <p:cNvSpPr>
              <a:spLocks noChangeArrowheads="1"/>
            </p:cNvSpPr>
            <p:nvPr/>
          </p:nvSpPr>
          <p:spPr bwMode="auto">
            <a:xfrm>
              <a:off x="12709525" y="7467184"/>
              <a:ext cx="533400" cy="180597"/>
            </a:xfrm>
            <a:prstGeom prst="rect">
              <a:avLst/>
            </a:prstGeom>
            <a:solidFill>
              <a:srgbClr val="006001"/>
            </a:solidFill>
            <a:ln w="12700">
              <a:noFill/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l" defTabSz="517525" eaLnBrk="0" hangingPunct="0"/>
              <a:endParaRPr lang="en-US" sz="1400">
                <a:latin typeface="Arial" charset="0"/>
              </a:endParaRPr>
            </a:p>
          </p:txBody>
        </p:sp>
        <p:cxnSp>
          <p:nvCxnSpPr>
            <p:cNvPr id="108612" name="Straight Connector 43"/>
            <p:cNvCxnSpPr>
              <a:cxnSpLocks noChangeShapeType="1"/>
            </p:cNvCxnSpPr>
            <p:nvPr/>
          </p:nvCxnSpPr>
          <p:spPr bwMode="auto">
            <a:xfrm rot="10800000">
              <a:off x="10109994" y="4599781"/>
              <a:ext cx="1752600" cy="1588"/>
            </a:xfrm>
            <a:prstGeom prst="line">
              <a:avLst/>
            </a:prstGeom>
            <a:noFill/>
            <a:ln w="127000">
              <a:solidFill>
                <a:schemeClr val="tx2"/>
              </a:solidFill>
              <a:round/>
              <a:headEnd type="triangle" w="lg" len="med"/>
              <a:tailEnd type="none" w="sm" len="sm"/>
            </a:ln>
          </p:spPr>
        </p:cxnSp>
        <p:sp>
          <p:nvSpPr>
            <p:cNvPr id="108613" name="TextBox 44"/>
            <p:cNvSpPr txBox="1">
              <a:spLocks noChangeArrowheads="1"/>
            </p:cNvSpPr>
            <p:nvPr/>
          </p:nvSpPr>
          <p:spPr bwMode="auto">
            <a:xfrm>
              <a:off x="12114912" y="2505650"/>
              <a:ext cx="1649375" cy="6967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solidFill>
                    <a:srgbClr val="595959"/>
                  </a:solidFill>
                </a:rPr>
                <a:t>results</a:t>
              </a:r>
            </a:p>
          </p:txBody>
        </p:sp>
        <p:grpSp>
          <p:nvGrpSpPr>
            <p:cNvPr id="6" name="Group 76"/>
            <p:cNvGrpSpPr/>
            <p:nvPr/>
          </p:nvGrpSpPr>
          <p:grpSpPr>
            <a:xfrm>
              <a:off x="12692063" y="3609181"/>
              <a:ext cx="542131" cy="807983"/>
              <a:chOff x="13651589" y="698441"/>
              <a:chExt cx="720000" cy="853340"/>
            </a:xfrm>
            <a:noFill/>
          </p:grpSpPr>
          <p:sp>
            <p:nvSpPr>
              <p:cNvPr id="47" name="Rectangle 46"/>
              <p:cNvSpPr/>
              <p:nvPr/>
            </p:nvSpPr>
            <p:spPr bwMode="auto">
              <a:xfrm>
                <a:off x="13651589" y="698441"/>
                <a:ext cx="720000" cy="853340"/>
              </a:xfrm>
              <a:prstGeom prst="rect">
                <a:avLst/>
              </a:prstGeom>
              <a:grpFill/>
              <a:ln w="38100" cap="flat" cmpd="sng" algn="ctr">
                <a:solidFill>
                  <a:srgbClr val="646464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defTabSz="518831" eaLnBrk="0" hangingPunct="0">
                  <a:defRPr/>
                </a:pPr>
                <a:endParaRPr lang="en-US" sz="1800" dirty="0">
                  <a:solidFill>
                    <a:schemeClr val="bg2">
                      <a:lumMod val="50000"/>
                    </a:schemeClr>
                  </a:solidFill>
                  <a:latin typeface="Arial" charset="0"/>
                </a:endParaRPr>
              </a:p>
            </p:txBody>
          </p:sp>
          <p:cxnSp>
            <p:nvCxnSpPr>
              <p:cNvPr id="48" name="Straight Connector 47"/>
              <p:cNvCxnSpPr/>
              <p:nvPr/>
            </p:nvCxnSpPr>
            <p:spPr bwMode="auto">
              <a:xfrm>
                <a:off x="13767594" y="940593"/>
                <a:ext cx="540000" cy="1588"/>
              </a:xfrm>
              <a:prstGeom prst="line">
                <a:avLst/>
              </a:prstGeom>
              <a:grpFill/>
              <a:ln w="38100" cap="flat" cmpd="sng" algn="ctr">
                <a:solidFill>
                  <a:srgbClr val="00600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49" name="Straight Connector 48"/>
              <p:cNvCxnSpPr/>
              <p:nvPr/>
            </p:nvCxnSpPr>
            <p:spPr bwMode="auto">
              <a:xfrm>
                <a:off x="13767594" y="1092993"/>
                <a:ext cx="540000" cy="1588"/>
              </a:xfrm>
              <a:prstGeom prst="line">
                <a:avLst/>
              </a:prstGeom>
              <a:grpFill/>
              <a:ln w="38100" cap="flat" cmpd="sng" algn="ctr">
                <a:solidFill>
                  <a:srgbClr val="00600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50" name="Straight Connector 49"/>
              <p:cNvCxnSpPr/>
              <p:nvPr/>
            </p:nvCxnSpPr>
            <p:spPr bwMode="auto">
              <a:xfrm>
                <a:off x="13767594" y="1245393"/>
                <a:ext cx="540000" cy="1588"/>
              </a:xfrm>
              <a:prstGeom prst="line">
                <a:avLst/>
              </a:prstGeom>
              <a:grpFill/>
              <a:ln w="38100" cap="flat" cmpd="sng" algn="ctr">
                <a:solidFill>
                  <a:srgbClr val="01A2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</p:grpSp>
        <p:grpSp>
          <p:nvGrpSpPr>
            <p:cNvPr id="7" name="Group 76"/>
            <p:cNvGrpSpPr/>
            <p:nvPr/>
          </p:nvGrpSpPr>
          <p:grpSpPr>
            <a:xfrm>
              <a:off x="12700794" y="4706198"/>
              <a:ext cx="542131" cy="807983"/>
              <a:chOff x="13651589" y="698441"/>
              <a:chExt cx="720000" cy="853340"/>
            </a:xfrm>
            <a:noFill/>
          </p:grpSpPr>
          <p:sp>
            <p:nvSpPr>
              <p:cNvPr id="52" name="Rectangle 51"/>
              <p:cNvSpPr/>
              <p:nvPr/>
            </p:nvSpPr>
            <p:spPr bwMode="auto">
              <a:xfrm>
                <a:off x="13651589" y="698441"/>
                <a:ext cx="720000" cy="853340"/>
              </a:xfrm>
              <a:prstGeom prst="rect">
                <a:avLst/>
              </a:prstGeom>
              <a:grpFill/>
              <a:ln w="38100" cap="flat" cmpd="sng" algn="ctr">
                <a:solidFill>
                  <a:srgbClr val="646464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defTabSz="518831" eaLnBrk="0" hangingPunct="0">
                  <a:defRPr/>
                </a:pPr>
                <a:endParaRPr lang="en-US" sz="1800" dirty="0">
                  <a:solidFill>
                    <a:schemeClr val="bg2">
                      <a:lumMod val="50000"/>
                    </a:schemeClr>
                  </a:solidFill>
                  <a:latin typeface="Arial" charset="0"/>
                </a:endParaRPr>
              </a:p>
            </p:txBody>
          </p:sp>
          <p:cxnSp>
            <p:nvCxnSpPr>
              <p:cNvPr id="53" name="Straight Connector 52"/>
              <p:cNvCxnSpPr/>
              <p:nvPr/>
            </p:nvCxnSpPr>
            <p:spPr bwMode="auto">
              <a:xfrm>
                <a:off x="13767594" y="940593"/>
                <a:ext cx="540000" cy="1588"/>
              </a:xfrm>
              <a:prstGeom prst="line">
                <a:avLst/>
              </a:prstGeom>
              <a:grpFill/>
              <a:ln w="38100" cap="flat" cmpd="sng" algn="ctr">
                <a:solidFill>
                  <a:srgbClr val="00600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54" name="Straight Connector 53"/>
              <p:cNvCxnSpPr/>
              <p:nvPr/>
            </p:nvCxnSpPr>
            <p:spPr bwMode="auto">
              <a:xfrm>
                <a:off x="13767594" y="1092993"/>
                <a:ext cx="540000" cy="1588"/>
              </a:xfrm>
              <a:prstGeom prst="line">
                <a:avLst/>
              </a:prstGeom>
              <a:grpFill/>
              <a:ln w="38100" cap="flat" cmpd="sng" algn="ctr">
                <a:solidFill>
                  <a:srgbClr val="00600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55" name="Straight Connector 54"/>
              <p:cNvCxnSpPr/>
              <p:nvPr/>
            </p:nvCxnSpPr>
            <p:spPr bwMode="auto">
              <a:xfrm>
                <a:off x="13767594" y="1245393"/>
                <a:ext cx="540000" cy="1588"/>
              </a:xfrm>
              <a:prstGeom prst="line">
                <a:avLst/>
              </a:prstGeom>
              <a:grpFill/>
              <a:ln w="38100" cap="flat" cmpd="sng" algn="ctr">
                <a:solidFill>
                  <a:srgbClr val="01A2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</p:grpSp>
        <p:grpSp>
          <p:nvGrpSpPr>
            <p:cNvPr id="9" name="Group 76"/>
            <p:cNvGrpSpPr/>
            <p:nvPr/>
          </p:nvGrpSpPr>
          <p:grpSpPr>
            <a:xfrm>
              <a:off x="12700794" y="5772998"/>
              <a:ext cx="542131" cy="807983"/>
              <a:chOff x="13651589" y="698441"/>
              <a:chExt cx="720000" cy="853340"/>
            </a:xfrm>
            <a:noFill/>
          </p:grpSpPr>
          <p:sp>
            <p:nvSpPr>
              <p:cNvPr id="57" name="Rectangle 56"/>
              <p:cNvSpPr/>
              <p:nvPr/>
            </p:nvSpPr>
            <p:spPr bwMode="auto">
              <a:xfrm>
                <a:off x="13651589" y="698441"/>
                <a:ext cx="720000" cy="853340"/>
              </a:xfrm>
              <a:prstGeom prst="rect">
                <a:avLst/>
              </a:prstGeom>
              <a:grpFill/>
              <a:ln w="38100" cap="flat" cmpd="sng" algn="ctr">
                <a:solidFill>
                  <a:srgbClr val="646464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defTabSz="518831" eaLnBrk="0" hangingPunct="0">
                  <a:defRPr/>
                </a:pPr>
                <a:endParaRPr lang="en-US" sz="1800" dirty="0">
                  <a:solidFill>
                    <a:schemeClr val="bg2">
                      <a:lumMod val="50000"/>
                    </a:schemeClr>
                  </a:solidFill>
                  <a:latin typeface="Arial" charset="0"/>
                </a:endParaRPr>
              </a:p>
            </p:txBody>
          </p:sp>
          <p:cxnSp>
            <p:nvCxnSpPr>
              <p:cNvPr id="58" name="Straight Connector 57"/>
              <p:cNvCxnSpPr/>
              <p:nvPr/>
            </p:nvCxnSpPr>
            <p:spPr bwMode="auto">
              <a:xfrm>
                <a:off x="13767594" y="940593"/>
                <a:ext cx="540000" cy="1588"/>
              </a:xfrm>
              <a:prstGeom prst="line">
                <a:avLst/>
              </a:prstGeom>
              <a:grpFill/>
              <a:ln w="38100" cap="flat" cmpd="sng" algn="ctr">
                <a:solidFill>
                  <a:srgbClr val="00600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59" name="Straight Connector 58"/>
              <p:cNvCxnSpPr/>
              <p:nvPr/>
            </p:nvCxnSpPr>
            <p:spPr bwMode="auto">
              <a:xfrm>
                <a:off x="13767594" y="1092993"/>
                <a:ext cx="540000" cy="1588"/>
              </a:xfrm>
              <a:prstGeom prst="line">
                <a:avLst/>
              </a:prstGeom>
              <a:grpFill/>
              <a:ln w="38100" cap="flat" cmpd="sng" algn="ctr">
                <a:solidFill>
                  <a:srgbClr val="00600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60" name="Straight Connector 59"/>
              <p:cNvCxnSpPr/>
              <p:nvPr/>
            </p:nvCxnSpPr>
            <p:spPr bwMode="auto">
              <a:xfrm>
                <a:off x="13767594" y="1245393"/>
                <a:ext cx="540000" cy="1588"/>
              </a:xfrm>
              <a:prstGeom prst="line">
                <a:avLst/>
              </a:prstGeom>
              <a:grpFill/>
              <a:ln w="38100" cap="flat" cmpd="sng" algn="ctr">
                <a:solidFill>
                  <a:srgbClr val="01A2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</p:grpSp>
        <p:grpSp>
          <p:nvGrpSpPr>
            <p:cNvPr id="10" name="Group 76"/>
            <p:cNvGrpSpPr/>
            <p:nvPr/>
          </p:nvGrpSpPr>
          <p:grpSpPr>
            <a:xfrm>
              <a:off x="12700794" y="6839798"/>
              <a:ext cx="542131" cy="807983"/>
              <a:chOff x="13651589" y="698441"/>
              <a:chExt cx="720000" cy="853340"/>
            </a:xfrm>
            <a:noFill/>
          </p:grpSpPr>
          <p:sp>
            <p:nvSpPr>
              <p:cNvPr id="62" name="Rectangle 61"/>
              <p:cNvSpPr/>
              <p:nvPr/>
            </p:nvSpPr>
            <p:spPr bwMode="auto">
              <a:xfrm>
                <a:off x="13651589" y="698441"/>
                <a:ext cx="720000" cy="853340"/>
              </a:xfrm>
              <a:prstGeom prst="rect">
                <a:avLst/>
              </a:prstGeom>
              <a:grpFill/>
              <a:ln w="38100" cap="flat" cmpd="sng" algn="ctr">
                <a:solidFill>
                  <a:srgbClr val="646464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defTabSz="518831" eaLnBrk="0" hangingPunct="0">
                  <a:defRPr/>
                </a:pPr>
                <a:endParaRPr lang="en-US" sz="1800" dirty="0">
                  <a:solidFill>
                    <a:schemeClr val="bg2">
                      <a:lumMod val="50000"/>
                    </a:schemeClr>
                  </a:solidFill>
                  <a:latin typeface="Arial" charset="0"/>
                </a:endParaRPr>
              </a:p>
            </p:txBody>
          </p:sp>
          <p:cxnSp>
            <p:nvCxnSpPr>
              <p:cNvPr id="63" name="Straight Connector 62"/>
              <p:cNvCxnSpPr/>
              <p:nvPr/>
            </p:nvCxnSpPr>
            <p:spPr bwMode="auto">
              <a:xfrm>
                <a:off x="13767594" y="940593"/>
                <a:ext cx="540000" cy="1588"/>
              </a:xfrm>
              <a:prstGeom prst="line">
                <a:avLst/>
              </a:prstGeom>
              <a:grpFill/>
              <a:ln w="38100" cap="flat" cmpd="sng" algn="ctr">
                <a:solidFill>
                  <a:srgbClr val="00600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64" name="Straight Connector 63"/>
              <p:cNvCxnSpPr/>
              <p:nvPr/>
            </p:nvCxnSpPr>
            <p:spPr bwMode="auto">
              <a:xfrm>
                <a:off x="13767594" y="1092993"/>
                <a:ext cx="540000" cy="1588"/>
              </a:xfrm>
              <a:prstGeom prst="line">
                <a:avLst/>
              </a:prstGeom>
              <a:grpFill/>
              <a:ln w="38100" cap="flat" cmpd="sng" algn="ctr">
                <a:solidFill>
                  <a:srgbClr val="00600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65" name="Straight Connector 64"/>
              <p:cNvCxnSpPr/>
              <p:nvPr/>
            </p:nvCxnSpPr>
            <p:spPr bwMode="auto">
              <a:xfrm>
                <a:off x="13767594" y="1245393"/>
                <a:ext cx="540000" cy="1588"/>
              </a:xfrm>
              <a:prstGeom prst="line">
                <a:avLst/>
              </a:prstGeom>
              <a:grpFill/>
              <a:ln w="38100" cap="flat" cmpd="sng" algn="ctr">
                <a:solidFill>
                  <a:srgbClr val="00600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</p:grpSp>
        <p:sp>
          <p:nvSpPr>
            <p:cNvPr id="66" name="TextBox 65"/>
            <p:cNvSpPr txBox="1"/>
            <p:nvPr/>
          </p:nvSpPr>
          <p:spPr>
            <a:xfrm>
              <a:off x="10784689" y="7723821"/>
              <a:ext cx="5504827" cy="176887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srgbClr val="595959"/>
                  </a:solidFill>
                </a:rPr>
                <a:t>results should be relevant </a:t>
              </a:r>
            </a:p>
            <a:p>
              <a:pPr>
                <a:defRPr/>
              </a:pPr>
              <a:r>
                <a:rPr lang="en-US" sz="2000" dirty="0">
                  <a:solidFill>
                    <a:srgbClr val="595959"/>
                  </a:solidFill>
                </a:rPr>
                <a:t>to both the </a:t>
              </a:r>
              <a:r>
                <a:rPr lang="en-US" sz="2000" b="1" dirty="0">
                  <a:solidFill>
                    <a:srgbClr val="01A200"/>
                  </a:solidFill>
                </a:rPr>
                <a:t>query </a:t>
              </a:r>
              <a:r>
                <a:rPr lang="en-US" sz="2000" dirty="0">
                  <a:solidFill>
                    <a:srgbClr val="595959"/>
                  </a:solidFill>
                </a:rPr>
                <a:t>and </a:t>
              </a:r>
            </a:p>
            <a:p>
              <a:pPr>
                <a:defRPr/>
              </a:pPr>
              <a:r>
                <a:rPr lang="en-US" sz="2000" dirty="0">
                  <a:solidFill>
                    <a:srgbClr val="595959"/>
                  </a:solidFill>
                </a:rPr>
                <a:t>the</a:t>
              </a:r>
              <a:r>
                <a:rPr lang="en-US" sz="2000" dirty="0">
                  <a:solidFill>
                    <a:schemeClr val="bg2">
                      <a:lumMod val="75000"/>
                    </a:schemeClr>
                  </a:solidFill>
                </a:rPr>
                <a:t> </a:t>
              </a:r>
              <a:r>
                <a:rPr lang="en-US" sz="2000" b="1" dirty="0">
                  <a:solidFill>
                    <a:srgbClr val="006001"/>
                  </a:solidFill>
                </a:rPr>
                <a:t>user’s context</a:t>
              </a:r>
            </a:p>
          </p:txBody>
        </p:sp>
      </p:grpSp>
      <p:grpSp>
        <p:nvGrpSpPr>
          <p:cNvPr id="11" name="Group 141"/>
          <p:cNvGrpSpPr>
            <a:grpSpLocks/>
          </p:cNvGrpSpPr>
          <p:nvPr/>
        </p:nvGrpSpPr>
        <p:grpSpPr bwMode="auto">
          <a:xfrm>
            <a:off x="7707313" y="2073275"/>
            <a:ext cx="1493837" cy="2390775"/>
            <a:chOff x="13702220" y="3609181"/>
            <a:chExt cx="2656174" cy="4165420"/>
          </a:xfrm>
        </p:grpSpPr>
        <p:sp>
          <p:nvSpPr>
            <p:cNvPr id="108565" name="Text Box 9"/>
            <p:cNvSpPr txBox="1">
              <a:spLocks noChangeArrowheads="1"/>
            </p:cNvSpPr>
            <p:nvPr/>
          </p:nvSpPr>
          <p:spPr bwMode="auto">
            <a:xfrm>
              <a:off x="15302421" y="4124916"/>
              <a:ext cx="1055973" cy="616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700">
                  <a:solidFill>
                    <a:srgbClr val="01A200"/>
                  </a:solidFill>
                </a:rPr>
                <a:t>u</a:t>
              </a:r>
              <a:r>
                <a:rPr lang="en-US" sz="1700" baseline="-25000">
                  <a:solidFill>
                    <a:srgbClr val="01A200"/>
                  </a:solidFill>
                </a:rPr>
                <a:t>9</a:t>
              </a:r>
            </a:p>
          </p:txBody>
        </p:sp>
        <p:sp>
          <p:nvSpPr>
            <p:cNvPr id="108566" name="Text Box 9"/>
            <p:cNvSpPr txBox="1">
              <a:spLocks noChangeArrowheads="1"/>
            </p:cNvSpPr>
            <p:nvPr/>
          </p:nvSpPr>
          <p:spPr bwMode="auto">
            <a:xfrm>
              <a:off x="15302421" y="5121429"/>
              <a:ext cx="1055973" cy="616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700">
                  <a:solidFill>
                    <a:srgbClr val="01A200"/>
                  </a:solidFill>
                </a:rPr>
                <a:t>u</a:t>
              </a:r>
              <a:r>
                <a:rPr lang="en-US" sz="1700" baseline="-25000">
                  <a:solidFill>
                    <a:srgbClr val="01A200"/>
                  </a:solidFill>
                </a:rPr>
                <a:t>3</a:t>
              </a:r>
            </a:p>
          </p:txBody>
        </p:sp>
        <p:sp>
          <p:nvSpPr>
            <p:cNvPr id="108567" name="Text Box 9"/>
            <p:cNvSpPr txBox="1">
              <a:spLocks noChangeArrowheads="1"/>
            </p:cNvSpPr>
            <p:nvPr/>
          </p:nvSpPr>
          <p:spPr bwMode="auto">
            <a:xfrm>
              <a:off x="15302421" y="6188231"/>
              <a:ext cx="1055973" cy="616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700">
                  <a:solidFill>
                    <a:srgbClr val="01A200"/>
                  </a:solidFill>
                </a:rPr>
                <a:t>u</a:t>
              </a:r>
              <a:r>
                <a:rPr lang="en-US" sz="1700" baseline="-25000">
                  <a:solidFill>
                    <a:srgbClr val="01A200"/>
                  </a:solidFill>
                </a:rPr>
                <a:t>6</a:t>
              </a:r>
            </a:p>
          </p:txBody>
        </p:sp>
        <p:sp>
          <p:nvSpPr>
            <p:cNvPr id="108568" name="Text Box 9"/>
            <p:cNvSpPr txBox="1">
              <a:spLocks noChangeArrowheads="1"/>
            </p:cNvSpPr>
            <p:nvPr/>
          </p:nvSpPr>
          <p:spPr bwMode="auto">
            <a:xfrm>
              <a:off x="15266760" y="7158232"/>
              <a:ext cx="1055973" cy="616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700">
                  <a:solidFill>
                    <a:srgbClr val="01A200"/>
                  </a:solidFill>
                </a:rPr>
                <a:t>u</a:t>
              </a:r>
              <a:r>
                <a:rPr lang="en-US" sz="1700" baseline="-25000">
                  <a:solidFill>
                    <a:srgbClr val="01A200"/>
                  </a:solidFill>
                </a:rPr>
                <a:t>1</a:t>
              </a:r>
            </a:p>
          </p:txBody>
        </p:sp>
        <p:grpSp>
          <p:nvGrpSpPr>
            <p:cNvPr id="108569" name="Group 140"/>
            <p:cNvGrpSpPr>
              <a:grpSpLocks/>
            </p:cNvGrpSpPr>
            <p:nvPr/>
          </p:nvGrpSpPr>
          <p:grpSpPr bwMode="auto">
            <a:xfrm>
              <a:off x="13702220" y="3609181"/>
              <a:ext cx="1970374" cy="4038600"/>
              <a:chOff x="13702220" y="3609181"/>
              <a:chExt cx="1970374" cy="4038600"/>
            </a:xfrm>
          </p:grpSpPr>
          <p:grpSp>
            <p:nvGrpSpPr>
              <p:cNvPr id="108570" name="Group 100"/>
              <p:cNvGrpSpPr>
                <a:grpSpLocks/>
              </p:cNvGrpSpPr>
              <p:nvPr/>
            </p:nvGrpSpPr>
            <p:grpSpPr bwMode="auto">
              <a:xfrm>
                <a:off x="13702220" y="3984266"/>
                <a:ext cx="1298582" cy="3649687"/>
                <a:chOff x="13919994" y="3984266"/>
                <a:chExt cx="1298582" cy="3649687"/>
              </a:xfrm>
            </p:grpSpPr>
            <p:sp>
              <p:nvSpPr>
                <p:cNvPr id="108588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14162603" y="3984266"/>
                  <a:ext cx="1055973" cy="6163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700">
                      <a:solidFill>
                        <a:srgbClr val="01A200"/>
                      </a:solidFill>
                    </a:rPr>
                    <a:t>t</a:t>
                  </a:r>
                  <a:r>
                    <a:rPr lang="en-US" sz="1700" baseline="-25000">
                      <a:solidFill>
                        <a:srgbClr val="01A200"/>
                      </a:solidFill>
                    </a:rPr>
                    <a:t>1</a:t>
                  </a:r>
                </a:p>
              </p:txBody>
            </p:sp>
            <p:grpSp>
              <p:nvGrpSpPr>
                <p:cNvPr id="108589" name="Group 87"/>
                <p:cNvGrpSpPr>
                  <a:grpSpLocks noChangeAspect="1"/>
                </p:cNvGrpSpPr>
                <p:nvPr/>
              </p:nvGrpSpPr>
              <p:grpSpPr bwMode="auto">
                <a:xfrm>
                  <a:off x="14021028" y="4002996"/>
                  <a:ext cx="420978" cy="322030"/>
                  <a:chOff x="14021027" y="4002995"/>
                  <a:chExt cx="384883" cy="294419"/>
                </a:xfrm>
              </p:grpSpPr>
              <p:sp>
                <p:nvSpPr>
                  <p:cNvPr id="108602" name="Rectangle 79"/>
                  <p:cNvSpPr>
                    <a:spLocks noChangeAspect="1"/>
                  </p:cNvSpPr>
                  <p:nvPr/>
                </p:nvSpPr>
                <p:spPr bwMode="auto">
                  <a:xfrm rot="-2568728">
                    <a:off x="14138585" y="4063161"/>
                    <a:ext cx="267325" cy="234253"/>
                  </a:xfrm>
                  <a:prstGeom prst="rect">
                    <a:avLst/>
                  </a:prstGeom>
                  <a:solidFill>
                    <a:srgbClr val="006001"/>
                  </a:solidFill>
                  <a:ln w="12700">
                    <a:solidFill>
                      <a:srgbClr val="006001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 algn="l" defTabSz="517525" eaLnBrk="0" hangingPunct="0"/>
                    <a:endParaRPr lang="en-US" sz="1400">
                      <a:latin typeface="Arial" charset="0"/>
                    </a:endParaRPr>
                  </a:p>
                </p:txBody>
              </p:sp>
              <p:sp>
                <p:nvSpPr>
                  <p:cNvPr id="108603" name="Isosceles Triangle 80"/>
                  <p:cNvSpPr>
                    <a:spLocks noChangeAspect="1"/>
                  </p:cNvSpPr>
                  <p:nvPr/>
                </p:nvSpPr>
                <p:spPr bwMode="auto">
                  <a:xfrm rot="-2568728">
                    <a:off x="14021027" y="4002995"/>
                    <a:ext cx="267325" cy="100790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01A200"/>
                  </a:solidFill>
                  <a:ln w="12700">
                    <a:solidFill>
                      <a:srgbClr val="01A2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 algn="l" defTabSz="517525" eaLnBrk="0" hangingPunct="0"/>
                    <a:endParaRPr lang="en-US" sz="1400">
                      <a:latin typeface="Arial" charset="0"/>
                    </a:endParaRPr>
                  </a:p>
                </p:txBody>
              </p:sp>
            </p:grpSp>
            <p:sp>
              <p:nvSpPr>
                <p:cNvPr id="108590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14097227" y="4980781"/>
                  <a:ext cx="1055973" cy="6163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700">
                      <a:solidFill>
                        <a:srgbClr val="01A200"/>
                      </a:solidFill>
                    </a:rPr>
                    <a:t>t</a:t>
                  </a:r>
                  <a:r>
                    <a:rPr lang="en-US" sz="1700" baseline="-25000">
                      <a:solidFill>
                        <a:srgbClr val="01A200"/>
                      </a:solidFill>
                    </a:rPr>
                    <a:t>7</a:t>
                  </a:r>
                </a:p>
              </p:txBody>
            </p:sp>
            <p:grpSp>
              <p:nvGrpSpPr>
                <p:cNvPr id="108591" name="Group 89"/>
                <p:cNvGrpSpPr>
                  <a:grpSpLocks noChangeAspect="1"/>
                </p:cNvGrpSpPr>
                <p:nvPr/>
              </p:nvGrpSpPr>
              <p:grpSpPr bwMode="auto">
                <a:xfrm>
                  <a:off x="13955654" y="4999511"/>
                  <a:ext cx="420978" cy="322030"/>
                  <a:chOff x="14021027" y="4002995"/>
                  <a:chExt cx="384883" cy="294419"/>
                </a:xfrm>
              </p:grpSpPr>
              <p:sp>
                <p:nvSpPr>
                  <p:cNvPr id="108600" name="Rectangle 90"/>
                  <p:cNvSpPr>
                    <a:spLocks noChangeAspect="1"/>
                  </p:cNvSpPr>
                  <p:nvPr/>
                </p:nvSpPr>
                <p:spPr bwMode="auto">
                  <a:xfrm rot="-2568728">
                    <a:off x="14138585" y="4063161"/>
                    <a:ext cx="267325" cy="234253"/>
                  </a:xfrm>
                  <a:prstGeom prst="rect">
                    <a:avLst/>
                  </a:prstGeom>
                  <a:solidFill>
                    <a:srgbClr val="006001"/>
                  </a:solidFill>
                  <a:ln w="12700">
                    <a:solidFill>
                      <a:srgbClr val="006001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 algn="l" defTabSz="517525" eaLnBrk="0" hangingPunct="0"/>
                    <a:endParaRPr lang="en-US" sz="1400">
                      <a:latin typeface="Arial" charset="0"/>
                    </a:endParaRPr>
                  </a:p>
                </p:txBody>
              </p:sp>
              <p:sp>
                <p:nvSpPr>
                  <p:cNvPr id="108601" name="Isosceles Triangle 91"/>
                  <p:cNvSpPr>
                    <a:spLocks noChangeAspect="1"/>
                  </p:cNvSpPr>
                  <p:nvPr/>
                </p:nvSpPr>
                <p:spPr bwMode="auto">
                  <a:xfrm rot="-2568728">
                    <a:off x="14021027" y="4002995"/>
                    <a:ext cx="267325" cy="100790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01A200"/>
                  </a:solidFill>
                  <a:ln w="12700">
                    <a:solidFill>
                      <a:srgbClr val="01A2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 algn="l" defTabSz="517525" eaLnBrk="0" hangingPunct="0"/>
                    <a:endParaRPr lang="en-US" sz="1400">
                      <a:latin typeface="Arial" charset="0"/>
                    </a:endParaRPr>
                  </a:p>
                </p:txBody>
              </p:sp>
            </p:grpSp>
            <p:sp>
              <p:nvSpPr>
                <p:cNvPr id="108592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14097227" y="6047580"/>
                  <a:ext cx="1055973" cy="6163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700">
                      <a:solidFill>
                        <a:srgbClr val="01A200"/>
                      </a:solidFill>
                    </a:rPr>
                    <a:t>t</a:t>
                  </a:r>
                  <a:r>
                    <a:rPr lang="en-US" sz="1700" baseline="-25000">
                      <a:solidFill>
                        <a:srgbClr val="01A200"/>
                      </a:solidFill>
                    </a:rPr>
                    <a:t>5</a:t>
                  </a:r>
                </a:p>
              </p:txBody>
            </p:sp>
            <p:grpSp>
              <p:nvGrpSpPr>
                <p:cNvPr id="108593" name="Group 93"/>
                <p:cNvGrpSpPr>
                  <a:grpSpLocks noChangeAspect="1"/>
                </p:cNvGrpSpPr>
                <p:nvPr/>
              </p:nvGrpSpPr>
              <p:grpSpPr bwMode="auto">
                <a:xfrm>
                  <a:off x="13955654" y="6066311"/>
                  <a:ext cx="420978" cy="322030"/>
                  <a:chOff x="14021027" y="4002995"/>
                  <a:chExt cx="384883" cy="294419"/>
                </a:xfrm>
              </p:grpSpPr>
              <p:sp>
                <p:nvSpPr>
                  <p:cNvPr id="108598" name="Rectangle 94"/>
                  <p:cNvSpPr>
                    <a:spLocks noChangeAspect="1"/>
                  </p:cNvSpPr>
                  <p:nvPr/>
                </p:nvSpPr>
                <p:spPr bwMode="auto">
                  <a:xfrm rot="-2568728">
                    <a:off x="14138585" y="4063161"/>
                    <a:ext cx="267325" cy="234253"/>
                  </a:xfrm>
                  <a:prstGeom prst="rect">
                    <a:avLst/>
                  </a:prstGeom>
                  <a:solidFill>
                    <a:srgbClr val="006001"/>
                  </a:solidFill>
                  <a:ln w="12700">
                    <a:solidFill>
                      <a:srgbClr val="006001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 algn="l" defTabSz="517525" eaLnBrk="0" hangingPunct="0"/>
                    <a:endParaRPr lang="en-US" sz="1400">
                      <a:latin typeface="Arial" charset="0"/>
                    </a:endParaRPr>
                  </a:p>
                </p:txBody>
              </p:sp>
              <p:sp>
                <p:nvSpPr>
                  <p:cNvPr id="108599" name="Isosceles Triangle 95"/>
                  <p:cNvSpPr>
                    <a:spLocks noChangeAspect="1"/>
                  </p:cNvSpPr>
                  <p:nvPr/>
                </p:nvSpPr>
                <p:spPr bwMode="auto">
                  <a:xfrm rot="-2568728">
                    <a:off x="14021027" y="4002995"/>
                    <a:ext cx="267325" cy="100790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01A200"/>
                  </a:solidFill>
                  <a:ln w="12700">
                    <a:solidFill>
                      <a:srgbClr val="01A2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 algn="l" defTabSz="517525" eaLnBrk="0" hangingPunct="0"/>
                    <a:endParaRPr lang="en-US" sz="1400">
                      <a:latin typeface="Arial" charset="0"/>
                    </a:endParaRPr>
                  </a:p>
                </p:txBody>
              </p:sp>
            </p:grpSp>
            <p:sp>
              <p:nvSpPr>
                <p:cNvPr id="108594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14061569" y="7017584"/>
                  <a:ext cx="1055973" cy="6163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700">
                      <a:solidFill>
                        <a:srgbClr val="01A200"/>
                      </a:solidFill>
                    </a:rPr>
                    <a:t>t</a:t>
                  </a:r>
                  <a:r>
                    <a:rPr lang="en-US" sz="1700" baseline="-25000">
                      <a:solidFill>
                        <a:srgbClr val="01A200"/>
                      </a:solidFill>
                    </a:rPr>
                    <a:t>3</a:t>
                  </a:r>
                </a:p>
              </p:txBody>
            </p:sp>
            <p:grpSp>
              <p:nvGrpSpPr>
                <p:cNvPr id="108595" name="Group 97"/>
                <p:cNvGrpSpPr>
                  <a:grpSpLocks noChangeAspect="1"/>
                </p:cNvGrpSpPr>
                <p:nvPr/>
              </p:nvGrpSpPr>
              <p:grpSpPr bwMode="auto">
                <a:xfrm>
                  <a:off x="13919994" y="7036313"/>
                  <a:ext cx="420978" cy="322030"/>
                  <a:chOff x="14021027" y="4002995"/>
                  <a:chExt cx="384883" cy="294419"/>
                </a:xfrm>
              </p:grpSpPr>
              <p:sp>
                <p:nvSpPr>
                  <p:cNvPr id="108596" name="Rectangle 98"/>
                  <p:cNvSpPr>
                    <a:spLocks noChangeAspect="1"/>
                  </p:cNvSpPr>
                  <p:nvPr/>
                </p:nvSpPr>
                <p:spPr bwMode="auto">
                  <a:xfrm rot="-2568728">
                    <a:off x="14138585" y="4063161"/>
                    <a:ext cx="267325" cy="234253"/>
                  </a:xfrm>
                  <a:prstGeom prst="rect">
                    <a:avLst/>
                  </a:prstGeom>
                  <a:solidFill>
                    <a:srgbClr val="006001"/>
                  </a:solidFill>
                  <a:ln w="12700">
                    <a:solidFill>
                      <a:srgbClr val="006001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 algn="l" defTabSz="517525" eaLnBrk="0" hangingPunct="0"/>
                    <a:endParaRPr lang="en-US" sz="1400">
                      <a:latin typeface="Arial" charset="0"/>
                    </a:endParaRPr>
                  </a:p>
                </p:txBody>
              </p:sp>
              <p:sp>
                <p:nvSpPr>
                  <p:cNvPr id="108597" name="Isosceles Triangle 99"/>
                  <p:cNvSpPr>
                    <a:spLocks noChangeAspect="1"/>
                  </p:cNvSpPr>
                  <p:nvPr/>
                </p:nvSpPr>
                <p:spPr bwMode="auto">
                  <a:xfrm rot="-2568728">
                    <a:off x="14021027" y="4002995"/>
                    <a:ext cx="267325" cy="100790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01A200"/>
                  </a:solidFill>
                  <a:ln w="12700">
                    <a:solidFill>
                      <a:srgbClr val="01A2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 algn="l" defTabSz="517525" eaLnBrk="0" hangingPunct="0"/>
                    <a:endParaRPr lang="en-US" sz="1400">
                      <a:latin typeface="Arial" charset="0"/>
                    </a:endParaRPr>
                  </a:p>
                </p:txBody>
              </p:sp>
            </p:grpSp>
          </p:grpSp>
          <p:grpSp>
            <p:nvGrpSpPr>
              <p:cNvPr id="108571" name="Group 139"/>
              <p:cNvGrpSpPr>
                <a:grpSpLocks/>
              </p:cNvGrpSpPr>
              <p:nvPr/>
            </p:nvGrpSpPr>
            <p:grpSpPr bwMode="auto">
              <a:xfrm>
                <a:off x="14803681" y="3609181"/>
                <a:ext cx="868913" cy="4038600"/>
                <a:chOff x="14803681" y="3609181"/>
                <a:chExt cx="868913" cy="4038600"/>
              </a:xfrm>
            </p:grpSpPr>
            <p:grpSp>
              <p:nvGrpSpPr>
                <p:cNvPr id="108572" name="Group 122"/>
                <p:cNvGrpSpPr>
                  <a:grpSpLocks/>
                </p:cNvGrpSpPr>
                <p:nvPr/>
              </p:nvGrpSpPr>
              <p:grpSpPr bwMode="auto">
                <a:xfrm>
                  <a:off x="14803681" y="3609181"/>
                  <a:ext cx="868913" cy="810419"/>
                  <a:chOff x="6039887" y="7723981"/>
                  <a:chExt cx="868913" cy="810419"/>
                </a:xfrm>
              </p:grpSpPr>
              <p:pic>
                <p:nvPicPr>
                  <p:cNvPr id="108585" name="Picture 13" descr="user"/>
                  <p:cNvPicPr>
                    <a:picLocks noChangeAspect="1" noChangeArrowheads="1"/>
                  </p:cNvPicPr>
                  <p:nvPr/>
                </p:nvPicPr>
                <p:blipFill>
                  <a:blip r:embed="rId2"/>
                  <a:srcRect/>
                  <a:stretch>
                    <a:fillRect/>
                  </a:stretch>
                </p:blipFill>
                <p:spPr bwMode="auto">
                  <a:xfrm>
                    <a:off x="6039887" y="7723981"/>
                    <a:ext cx="868913" cy="80583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120" name="Rectangle 119"/>
                  <p:cNvSpPr/>
                  <p:nvPr/>
                </p:nvSpPr>
                <p:spPr bwMode="auto">
                  <a:xfrm>
                    <a:off x="6222760" y="7723981"/>
                    <a:ext cx="541962" cy="807638"/>
                  </a:xfrm>
                  <a:prstGeom prst="rect">
                    <a:avLst/>
                  </a:prstGeom>
                  <a:noFill/>
                  <a:ln w="63500" cap="flat" cmpd="sng" algn="ctr">
                    <a:solidFill>
                      <a:srgbClr val="01A2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</a:bodyPr>
                  <a:lstStyle/>
                  <a:p>
                    <a:pPr defTabSz="518831" eaLnBrk="0" hangingPunct="0">
                      <a:defRPr/>
                    </a:pPr>
                    <a:endParaRPr lang="en-US" sz="1800" dirty="0">
                      <a:solidFill>
                        <a:schemeClr val="bg2">
                          <a:lumMod val="50000"/>
                        </a:schemeClr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587" name="Freeform 121"/>
                  <p:cNvSpPr>
                    <a:spLocks noChangeArrowheads="1"/>
                  </p:cNvSpPr>
                  <p:nvPr/>
                </p:nvSpPr>
                <p:spPr bwMode="auto">
                  <a:xfrm>
                    <a:off x="6210300" y="8166100"/>
                    <a:ext cx="558800" cy="368300"/>
                  </a:xfrm>
                  <a:custGeom>
                    <a:avLst/>
                    <a:gdLst>
                      <a:gd name="T0" fmla="*/ 0 w 558800"/>
                      <a:gd name="T1" fmla="*/ 12700 h 368300"/>
                      <a:gd name="T2" fmla="*/ 0 w 558800"/>
                      <a:gd name="T3" fmla="*/ 368300 h 368300"/>
                      <a:gd name="T4" fmla="*/ 558800 w 558800"/>
                      <a:gd name="T5" fmla="*/ 368300 h 368300"/>
                      <a:gd name="T6" fmla="*/ 558800 w 558800"/>
                      <a:gd name="T7" fmla="*/ 0 h 3683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558800"/>
                      <a:gd name="T13" fmla="*/ 0 h 368300"/>
                      <a:gd name="T14" fmla="*/ 558800 w 558800"/>
                      <a:gd name="T15" fmla="*/ 368300 h 3683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558800" h="368300">
                        <a:moveTo>
                          <a:pt x="0" y="12700"/>
                        </a:moveTo>
                        <a:lnTo>
                          <a:pt x="0" y="368300"/>
                        </a:lnTo>
                        <a:lnTo>
                          <a:pt x="558800" y="368300"/>
                        </a:lnTo>
                        <a:lnTo>
                          <a:pt x="558800" y="0"/>
                        </a:lnTo>
                      </a:path>
                    </a:pathLst>
                  </a:custGeom>
                  <a:noFill/>
                  <a:ln w="63500">
                    <a:solidFill>
                      <a:srgbClr val="006001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 algn="l" defTabSz="517525" eaLnBrk="0" hangingPunct="0"/>
                    <a:endParaRPr lang="en-US" sz="1400">
                      <a:latin typeface="Arial" charset="0"/>
                    </a:endParaRPr>
                  </a:p>
                </p:txBody>
              </p:sp>
            </p:grpSp>
            <p:grpSp>
              <p:nvGrpSpPr>
                <p:cNvPr id="108573" name="Group 127"/>
                <p:cNvGrpSpPr>
                  <a:grpSpLocks/>
                </p:cNvGrpSpPr>
                <p:nvPr/>
              </p:nvGrpSpPr>
              <p:grpSpPr bwMode="auto">
                <a:xfrm>
                  <a:off x="14803681" y="4724360"/>
                  <a:ext cx="868913" cy="810419"/>
                  <a:chOff x="6039887" y="7723981"/>
                  <a:chExt cx="868913" cy="810419"/>
                </a:xfrm>
              </p:grpSpPr>
              <p:pic>
                <p:nvPicPr>
                  <p:cNvPr id="108582" name="Picture 13" descr="user"/>
                  <p:cNvPicPr>
                    <a:picLocks noChangeAspect="1" noChangeArrowheads="1"/>
                  </p:cNvPicPr>
                  <p:nvPr/>
                </p:nvPicPr>
                <p:blipFill>
                  <a:blip r:embed="rId2"/>
                  <a:srcRect/>
                  <a:stretch>
                    <a:fillRect/>
                  </a:stretch>
                </p:blipFill>
                <p:spPr bwMode="auto">
                  <a:xfrm>
                    <a:off x="6039887" y="7723981"/>
                    <a:ext cx="868913" cy="80583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130" name="Rectangle 129"/>
                  <p:cNvSpPr/>
                  <p:nvPr/>
                </p:nvSpPr>
                <p:spPr bwMode="auto">
                  <a:xfrm>
                    <a:off x="6222760" y="7723453"/>
                    <a:ext cx="541962" cy="807638"/>
                  </a:xfrm>
                  <a:prstGeom prst="rect">
                    <a:avLst/>
                  </a:prstGeom>
                  <a:noFill/>
                  <a:ln w="63500" cap="flat" cmpd="sng" algn="ctr">
                    <a:solidFill>
                      <a:srgbClr val="01A2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</a:bodyPr>
                  <a:lstStyle/>
                  <a:p>
                    <a:pPr defTabSz="518831" eaLnBrk="0" hangingPunct="0">
                      <a:defRPr/>
                    </a:pPr>
                    <a:endParaRPr lang="en-US" sz="1800" dirty="0">
                      <a:solidFill>
                        <a:schemeClr val="bg2">
                          <a:lumMod val="50000"/>
                        </a:schemeClr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584" name="Freeform 130"/>
                  <p:cNvSpPr>
                    <a:spLocks noChangeArrowheads="1"/>
                  </p:cNvSpPr>
                  <p:nvPr/>
                </p:nvSpPr>
                <p:spPr bwMode="auto">
                  <a:xfrm>
                    <a:off x="6210300" y="8166100"/>
                    <a:ext cx="558800" cy="368300"/>
                  </a:xfrm>
                  <a:custGeom>
                    <a:avLst/>
                    <a:gdLst>
                      <a:gd name="T0" fmla="*/ 0 w 558800"/>
                      <a:gd name="T1" fmla="*/ 12700 h 368300"/>
                      <a:gd name="T2" fmla="*/ 0 w 558800"/>
                      <a:gd name="T3" fmla="*/ 368300 h 368300"/>
                      <a:gd name="T4" fmla="*/ 558800 w 558800"/>
                      <a:gd name="T5" fmla="*/ 368300 h 368300"/>
                      <a:gd name="T6" fmla="*/ 558800 w 558800"/>
                      <a:gd name="T7" fmla="*/ 0 h 3683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558800"/>
                      <a:gd name="T13" fmla="*/ 0 h 368300"/>
                      <a:gd name="T14" fmla="*/ 558800 w 558800"/>
                      <a:gd name="T15" fmla="*/ 368300 h 3683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558800" h="368300">
                        <a:moveTo>
                          <a:pt x="0" y="12700"/>
                        </a:moveTo>
                        <a:lnTo>
                          <a:pt x="0" y="368300"/>
                        </a:lnTo>
                        <a:lnTo>
                          <a:pt x="558800" y="368300"/>
                        </a:lnTo>
                        <a:lnTo>
                          <a:pt x="558800" y="0"/>
                        </a:lnTo>
                      </a:path>
                    </a:pathLst>
                  </a:custGeom>
                  <a:noFill/>
                  <a:ln w="63500">
                    <a:solidFill>
                      <a:srgbClr val="006001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 algn="l" defTabSz="517525" eaLnBrk="0" hangingPunct="0"/>
                    <a:endParaRPr lang="en-US" sz="1400">
                      <a:latin typeface="Arial" charset="0"/>
                    </a:endParaRPr>
                  </a:p>
                </p:txBody>
              </p:sp>
            </p:grpSp>
            <p:grpSp>
              <p:nvGrpSpPr>
                <p:cNvPr id="108574" name="Group 131"/>
                <p:cNvGrpSpPr>
                  <a:grpSpLocks/>
                </p:cNvGrpSpPr>
                <p:nvPr/>
              </p:nvGrpSpPr>
              <p:grpSpPr bwMode="auto">
                <a:xfrm>
                  <a:off x="14803681" y="5798383"/>
                  <a:ext cx="868913" cy="810419"/>
                  <a:chOff x="6039887" y="7723981"/>
                  <a:chExt cx="868913" cy="810419"/>
                </a:xfrm>
              </p:grpSpPr>
              <p:pic>
                <p:nvPicPr>
                  <p:cNvPr id="108579" name="Picture 13" descr="user"/>
                  <p:cNvPicPr>
                    <a:picLocks noChangeAspect="1" noChangeArrowheads="1"/>
                  </p:cNvPicPr>
                  <p:nvPr/>
                </p:nvPicPr>
                <p:blipFill>
                  <a:blip r:embed="rId2"/>
                  <a:srcRect/>
                  <a:stretch>
                    <a:fillRect/>
                  </a:stretch>
                </p:blipFill>
                <p:spPr bwMode="auto">
                  <a:xfrm>
                    <a:off x="6039887" y="7723981"/>
                    <a:ext cx="868913" cy="80583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134" name="Rectangle 133"/>
                  <p:cNvSpPr/>
                  <p:nvPr/>
                </p:nvSpPr>
                <p:spPr bwMode="auto">
                  <a:xfrm>
                    <a:off x="6222760" y="7717061"/>
                    <a:ext cx="541962" cy="807638"/>
                  </a:xfrm>
                  <a:prstGeom prst="rect">
                    <a:avLst/>
                  </a:prstGeom>
                  <a:noFill/>
                  <a:ln w="63500" cap="flat" cmpd="sng" algn="ctr">
                    <a:solidFill>
                      <a:srgbClr val="01A2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</a:bodyPr>
                  <a:lstStyle/>
                  <a:p>
                    <a:pPr defTabSz="518831" eaLnBrk="0" hangingPunct="0">
                      <a:defRPr/>
                    </a:pPr>
                    <a:endParaRPr lang="en-US" sz="1800" dirty="0">
                      <a:solidFill>
                        <a:schemeClr val="bg2">
                          <a:lumMod val="50000"/>
                        </a:schemeClr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581" name="Freeform 134"/>
                  <p:cNvSpPr>
                    <a:spLocks noChangeArrowheads="1"/>
                  </p:cNvSpPr>
                  <p:nvPr/>
                </p:nvSpPr>
                <p:spPr bwMode="auto">
                  <a:xfrm>
                    <a:off x="6210300" y="8166100"/>
                    <a:ext cx="558800" cy="368300"/>
                  </a:xfrm>
                  <a:custGeom>
                    <a:avLst/>
                    <a:gdLst>
                      <a:gd name="T0" fmla="*/ 0 w 558800"/>
                      <a:gd name="T1" fmla="*/ 12700 h 368300"/>
                      <a:gd name="T2" fmla="*/ 0 w 558800"/>
                      <a:gd name="T3" fmla="*/ 368300 h 368300"/>
                      <a:gd name="T4" fmla="*/ 558800 w 558800"/>
                      <a:gd name="T5" fmla="*/ 368300 h 368300"/>
                      <a:gd name="T6" fmla="*/ 558800 w 558800"/>
                      <a:gd name="T7" fmla="*/ 0 h 3683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558800"/>
                      <a:gd name="T13" fmla="*/ 0 h 368300"/>
                      <a:gd name="T14" fmla="*/ 558800 w 558800"/>
                      <a:gd name="T15" fmla="*/ 368300 h 3683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558800" h="368300">
                        <a:moveTo>
                          <a:pt x="0" y="12700"/>
                        </a:moveTo>
                        <a:lnTo>
                          <a:pt x="0" y="368300"/>
                        </a:lnTo>
                        <a:lnTo>
                          <a:pt x="558800" y="368300"/>
                        </a:lnTo>
                        <a:lnTo>
                          <a:pt x="558800" y="0"/>
                        </a:lnTo>
                      </a:path>
                    </a:pathLst>
                  </a:custGeom>
                  <a:noFill/>
                  <a:ln w="63500">
                    <a:solidFill>
                      <a:srgbClr val="006001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 algn="l" defTabSz="517525" eaLnBrk="0" hangingPunct="0"/>
                    <a:endParaRPr lang="en-US" sz="1400">
                      <a:latin typeface="Arial" charset="0"/>
                    </a:endParaRPr>
                  </a:p>
                </p:txBody>
              </p:sp>
            </p:grpSp>
            <p:grpSp>
              <p:nvGrpSpPr>
                <p:cNvPr id="108575" name="Group 135"/>
                <p:cNvGrpSpPr>
                  <a:grpSpLocks/>
                </p:cNvGrpSpPr>
                <p:nvPr/>
              </p:nvGrpSpPr>
              <p:grpSpPr bwMode="auto">
                <a:xfrm>
                  <a:off x="14803681" y="6837362"/>
                  <a:ext cx="868913" cy="810419"/>
                  <a:chOff x="6039887" y="7723981"/>
                  <a:chExt cx="868913" cy="810419"/>
                </a:xfrm>
              </p:grpSpPr>
              <p:pic>
                <p:nvPicPr>
                  <p:cNvPr id="108576" name="Picture 13" descr="user"/>
                  <p:cNvPicPr>
                    <a:picLocks noChangeAspect="1" noChangeArrowheads="1"/>
                  </p:cNvPicPr>
                  <p:nvPr/>
                </p:nvPicPr>
                <p:blipFill>
                  <a:blip r:embed="rId2"/>
                  <a:srcRect/>
                  <a:stretch>
                    <a:fillRect/>
                  </a:stretch>
                </p:blipFill>
                <p:spPr bwMode="auto">
                  <a:xfrm>
                    <a:off x="6039887" y="7723981"/>
                    <a:ext cx="868913" cy="80583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138" name="Rectangle 137"/>
                  <p:cNvSpPr/>
                  <p:nvPr/>
                </p:nvSpPr>
                <p:spPr bwMode="auto">
                  <a:xfrm>
                    <a:off x="6222760" y="7723586"/>
                    <a:ext cx="541962" cy="807638"/>
                  </a:xfrm>
                  <a:prstGeom prst="rect">
                    <a:avLst/>
                  </a:prstGeom>
                  <a:noFill/>
                  <a:ln w="63500" cap="flat" cmpd="sng" algn="ctr">
                    <a:solidFill>
                      <a:srgbClr val="01A2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</a:bodyPr>
                  <a:lstStyle/>
                  <a:p>
                    <a:pPr defTabSz="518831" eaLnBrk="0" hangingPunct="0">
                      <a:defRPr/>
                    </a:pPr>
                    <a:endParaRPr lang="en-US" sz="1800" dirty="0">
                      <a:solidFill>
                        <a:schemeClr val="bg2">
                          <a:lumMod val="50000"/>
                        </a:schemeClr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578" name="Freeform 138"/>
                  <p:cNvSpPr>
                    <a:spLocks noChangeArrowheads="1"/>
                  </p:cNvSpPr>
                  <p:nvPr/>
                </p:nvSpPr>
                <p:spPr bwMode="auto">
                  <a:xfrm>
                    <a:off x="6210300" y="8166100"/>
                    <a:ext cx="558800" cy="368300"/>
                  </a:xfrm>
                  <a:custGeom>
                    <a:avLst/>
                    <a:gdLst>
                      <a:gd name="T0" fmla="*/ 0 w 558800"/>
                      <a:gd name="T1" fmla="*/ 12700 h 368300"/>
                      <a:gd name="T2" fmla="*/ 0 w 558800"/>
                      <a:gd name="T3" fmla="*/ 368300 h 368300"/>
                      <a:gd name="T4" fmla="*/ 558800 w 558800"/>
                      <a:gd name="T5" fmla="*/ 368300 h 368300"/>
                      <a:gd name="T6" fmla="*/ 558800 w 558800"/>
                      <a:gd name="T7" fmla="*/ 0 h 3683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558800"/>
                      <a:gd name="T13" fmla="*/ 0 h 368300"/>
                      <a:gd name="T14" fmla="*/ 558800 w 558800"/>
                      <a:gd name="T15" fmla="*/ 368300 h 3683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558800" h="368300">
                        <a:moveTo>
                          <a:pt x="0" y="12700"/>
                        </a:moveTo>
                        <a:lnTo>
                          <a:pt x="0" y="368300"/>
                        </a:lnTo>
                        <a:lnTo>
                          <a:pt x="558800" y="368300"/>
                        </a:lnTo>
                        <a:lnTo>
                          <a:pt x="558800" y="0"/>
                        </a:lnTo>
                      </a:path>
                    </a:pathLst>
                  </a:custGeom>
                  <a:noFill/>
                  <a:ln w="63500">
                    <a:solidFill>
                      <a:srgbClr val="006001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 algn="l" defTabSz="517525" eaLnBrk="0" hangingPunct="0"/>
                    <a:endParaRPr lang="en-US" sz="1400">
                      <a:latin typeface="Arial" charset="0"/>
                    </a:endParaRPr>
                  </a:p>
                </p:txBody>
              </p:sp>
            </p:grpSp>
          </p:grpSp>
        </p:grpSp>
      </p:grpSp>
      <p:sp>
        <p:nvSpPr>
          <p:cNvPr id="105" name="TextBox 104"/>
          <p:cNvSpPr txBox="1">
            <a:spLocks noChangeArrowheads="1"/>
          </p:cNvSpPr>
          <p:nvPr/>
        </p:nvSpPr>
        <p:spPr bwMode="auto">
          <a:xfrm>
            <a:off x="4037013" y="3571875"/>
            <a:ext cx="1317625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1883" tIns="25942" rIns="51883" bIns="25942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solidFill>
                  <a:srgbClr val="595959"/>
                </a:solidFill>
              </a:rPr>
              <a:t>Folkrank</a:t>
            </a:r>
          </a:p>
          <a:p>
            <a:pPr algn="l"/>
            <a:r>
              <a:rPr lang="en-US" sz="2000">
                <a:solidFill>
                  <a:srgbClr val="595959"/>
                </a:solidFill>
              </a:rPr>
              <a:t>SocialHITS</a:t>
            </a:r>
          </a:p>
          <a:p>
            <a:pPr algn="l"/>
            <a:r>
              <a:rPr lang="en-US" sz="2000">
                <a:solidFill>
                  <a:srgbClr val="595959"/>
                </a:solidFill>
              </a:rPr>
              <a:t>...</a:t>
            </a:r>
          </a:p>
          <a:p>
            <a:pPr algn="l"/>
            <a:endParaRPr lang="en-US" sz="2000">
              <a:solidFill>
                <a:srgbClr val="59595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Tag-based profiles in Flickr</a:t>
            </a:r>
          </a:p>
        </p:txBody>
      </p:sp>
      <p:pic>
        <p:nvPicPr>
          <p:cNvPr id="109571" name="Content Placeholder 8" descr="conference.png"/>
          <p:cNvPicPr>
            <a:picLocks noGrp="1" noChangeAspect="1"/>
          </p:cNvPicPr>
          <p:nvPr>
            <p:ph idx="1"/>
          </p:nvPr>
        </p:nvPicPr>
        <p:blipFill>
          <a:blip r:embed="rId2"/>
          <a:srcRect l="-7376" r="-7376"/>
          <a:stretch>
            <a:fillRect/>
          </a:stretch>
        </p:blipFill>
        <p:spPr>
          <a:xfrm>
            <a:off x="-342900" y="1482725"/>
            <a:ext cx="5214938" cy="2606675"/>
          </a:xfrm>
        </p:spPr>
      </p:pic>
      <p:pic>
        <p:nvPicPr>
          <p:cNvPr id="109572" name="Picture 26" descr="flickr_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79500"/>
            <a:ext cx="979488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3" name="Picture 8" descr="conference-tag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78200" y="3571875"/>
            <a:ext cx="550863" cy="11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4" name="Rectangle 9"/>
          <p:cNvSpPr>
            <a:spLocks noChangeArrowheads="1"/>
          </p:cNvSpPr>
          <p:nvPr/>
        </p:nvSpPr>
        <p:spPr bwMode="auto">
          <a:xfrm>
            <a:off x="3328988" y="2874963"/>
            <a:ext cx="857250" cy="815975"/>
          </a:xfrm>
          <a:prstGeom prst="rect">
            <a:avLst/>
          </a:prstGeom>
          <a:noFill/>
          <a:ln w="101600">
            <a:solidFill>
              <a:srgbClr val="01A200"/>
            </a:solidFill>
            <a:round/>
            <a:headEnd type="none" w="sm" len="sm"/>
            <a:tailEnd type="none" w="sm" len="sm"/>
          </a:ln>
        </p:spPr>
        <p:txBody>
          <a:bodyPr lIns="51883" tIns="25942" rIns="51883" bIns="25942">
            <a:prstTxWarp prst="textNoShape">
              <a:avLst/>
            </a:prstTxWarp>
          </a:bodyPr>
          <a:lstStyle/>
          <a:p>
            <a:pPr algn="l" defTabSz="517525" eaLnBrk="0" hangingPunct="0"/>
            <a:endParaRPr lang="en-US" sz="1400">
              <a:latin typeface="Arial" charset="0"/>
            </a:endParaRPr>
          </a:p>
        </p:txBody>
      </p:sp>
      <p:sp>
        <p:nvSpPr>
          <p:cNvPr id="109575" name="TextBox 10"/>
          <p:cNvSpPr txBox="1">
            <a:spLocks noChangeArrowheads="1"/>
          </p:cNvSpPr>
          <p:nvPr/>
        </p:nvSpPr>
        <p:spPr bwMode="auto">
          <a:xfrm>
            <a:off x="4241800" y="3078163"/>
            <a:ext cx="693738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1883" tIns="25942" rIns="51883" bIns="25942">
            <a:prstTxWarp prst="textNoShape">
              <a:avLst/>
            </a:prstTxWarp>
            <a:spAutoFit/>
          </a:bodyPr>
          <a:lstStyle/>
          <a:p>
            <a:r>
              <a:rPr lang="en-US" sz="2300" b="1">
                <a:solidFill>
                  <a:srgbClr val="01A200"/>
                </a:solidFill>
              </a:rPr>
              <a:t>P(r)</a:t>
            </a:r>
          </a:p>
        </p:txBody>
      </p:sp>
      <p:grpSp>
        <p:nvGrpSpPr>
          <p:cNvPr id="109576" name="Group 20"/>
          <p:cNvGrpSpPr>
            <a:grpSpLocks/>
          </p:cNvGrpSpPr>
          <p:nvPr/>
        </p:nvGrpSpPr>
        <p:grpSpPr bwMode="auto">
          <a:xfrm>
            <a:off x="3243263" y="3686175"/>
            <a:ext cx="1998662" cy="646113"/>
            <a:chOff x="5766593" y="6418163"/>
            <a:chExt cx="3553996" cy="1125543"/>
          </a:xfrm>
        </p:grpSpPr>
        <p:sp>
          <p:nvSpPr>
            <p:cNvPr id="109604" name="Rectangle 18"/>
            <p:cNvSpPr>
              <a:spLocks noChangeArrowheads="1"/>
            </p:cNvSpPr>
            <p:nvPr/>
          </p:nvSpPr>
          <p:spPr bwMode="auto">
            <a:xfrm>
              <a:off x="5766593" y="6529869"/>
              <a:ext cx="3200401" cy="965512"/>
            </a:xfrm>
            <a:prstGeom prst="rect">
              <a:avLst/>
            </a:prstGeom>
            <a:solidFill>
              <a:schemeClr val="bg1"/>
            </a:solidFill>
            <a:ln w="101600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l" defTabSz="517525" eaLnBrk="0" hangingPunct="0"/>
              <a:endParaRPr lang="en-US" sz="1400">
                <a:latin typeface="Arial" charset="0"/>
              </a:endParaRPr>
            </a:p>
          </p:txBody>
        </p:sp>
        <p:sp>
          <p:nvSpPr>
            <p:cNvPr id="109605" name="TextBox 19"/>
            <p:cNvSpPr txBox="1">
              <a:spLocks noChangeArrowheads="1"/>
            </p:cNvSpPr>
            <p:nvPr/>
          </p:nvSpPr>
          <p:spPr bwMode="auto">
            <a:xfrm>
              <a:off x="5766595" y="6418163"/>
              <a:ext cx="3553994" cy="1125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800" b="1">
                  <a:solidFill>
                    <a:srgbClr val="01A200"/>
                  </a:solidFill>
                </a:rPr>
                <a:t>tag-based resource profile</a:t>
              </a:r>
            </a:p>
          </p:txBody>
        </p:sp>
      </p:grpSp>
      <p:grpSp>
        <p:nvGrpSpPr>
          <p:cNvPr id="3" name="Group 52"/>
          <p:cNvGrpSpPr>
            <a:grpSpLocks/>
          </p:cNvGrpSpPr>
          <p:nvPr/>
        </p:nvGrpSpPr>
        <p:grpSpPr bwMode="auto">
          <a:xfrm>
            <a:off x="3328988" y="1066800"/>
            <a:ext cx="5711825" cy="4178300"/>
            <a:chOff x="5918994" y="1856581"/>
            <a:chExt cx="10155535" cy="7276688"/>
          </a:xfrm>
        </p:grpSpPr>
        <p:pic>
          <p:nvPicPr>
            <p:cNvPr id="109598" name="Picture 11" descr="flickr-set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9560719" y="1856581"/>
              <a:ext cx="6513810" cy="7276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9599" name="Rectangle 12"/>
            <p:cNvSpPr>
              <a:spLocks noChangeArrowheads="1"/>
            </p:cNvSpPr>
            <p:nvPr/>
          </p:nvSpPr>
          <p:spPr bwMode="auto">
            <a:xfrm>
              <a:off x="5918994" y="4447381"/>
              <a:ext cx="1524000" cy="381000"/>
            </a:xfrm>
            <a:prstGeom prst="rect">
              <a:avLst/>
            </a:prstGeom>
            <a:noFill/>
            <a:ln w="101600">
              <a:solidFill>
                <a:srgbClr val="01A200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l" defTabSz="517525" eaLnBrk="0" hangingPunct="0"/>
              <a:endParaRPr lang="en-US" sz="1400">
                <a:latin typeface="Arial" charset="0"/>
              </a:endParaRPr>
            </a:p>
          </p:txBody>
        </p:sp>
        <p:cxnSp>
          <p:nvCxnSpPr>
            <p:cNvPr id="109600" name="Straight Arrow Connector 14"/>
            <p:cNvCxnSpPr>
              <a:cxnSpLocks noChangeShapeType="1"/>
            </p:cNvCxnSpPr>
            <p:nvPr/>
          </p:nvCxnSpPr>
          <p:spPr bwMode="auto">
            <a:xfrm>
              <a:off x="7442994" y="4598193"/>
              <a:ext cx="2117725" cy="1588"/>
            </a:xfrm>
            <a:prstGeom prst="straightConnector1">
              <a:avLst/>
            </a:prstGeom>
            <a:noFill/>
            <a:ln w="101600">
              <a:solidFill>
                <a:srgbClr val="01A200"/>
              </a:solidFill>
              <a:round/>
              <a:headEnd type="none" w="sm" len="sm"/>
              <a:tailEnd type="arrow" w="med" len="med"/>
            </a:ln>
          </p:spPr>
        </p:cxnSp>
        <p:sp>
          <p:nvSpPr>
            <p:cNvPr id="109601" name="TextBox 16"/>
            <p:cNvSpPr txBox="1">
              <a:spLocks noChangeArrowheads="1"/>
            </p:cNvSpPr>
            <p:nvPr/>
          </p:nvSpPr>
          <p:spPr bwMode="auto">
            <a:xfrm>
              <a:off x="9959956" y="5361782"/>
              <a:ext cx="1479318" cy="7771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300" b="1">
                  <a:solidFill>
                    <a:srgbClr val="01A200"/>
                  </a:solidFill>
                </a:rPr>
                <a:t>P(g)</a:t>
              </a:r>
            </a:p>
          </p:txBody>
        </p:sp>
        <p:sp>
          <p:nvSpPr>
            <p:cNvPr id="109602" name="TextBox 21"/>
            <p:cNvSpPr txBox="1">
              <a:spLocks noChangeArrowheads="1"/>
            </p:cNvSpPr>
            <p:nvPr/>
          </p:nvSpPr>
          <p:spPr bwMode="auto">
            <a:xfrm>
              <a:off x="9652794" y="6154321"/>
              <a:ext cx="2376863" cy="24386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700" b="1">
                  <a:solidFill>
                    <a:srgbClr val="01A200"/>
                  </a:solidFill>
                </a:rPr>
                <a:t>tag-based </a:t>
              </a:r>
            </a:p>
            <a:p>
              <a:r>
                <a:rPr lang="en-US" sz="1700" b="1">
                  <a:solidFill>
                    <a:srgbClr val="01A200"/>
                  </a:solidFill>
                </a:rPr>
                <a:t>profile of </a:t>
              </a:r>
            </a:p>
            <a:p>
              <a:r>
                <a:rPr lang="en-US" sz="1700" b="1">
                  <a:solidFill>
                    <a:srgbClr val="01A200"/>
                  </a:solidFill>
                </a:rPr>
                <a:t>a group</a:t>
              </a:r>
            </a:p>
            <a:p>
              <a:r>
                <a:rPr lang="en-US" sz="1700" b="1">
                  <a:solidFill>
                    <a:srgbClr val="01A200"/>
                  </a:solidFill>
                </a:rPr>
                <a:t>(where r in g)</a:t>
              </a:r>
            </a:p>
          </p:txBody>
        </p:sp>
        <p:sp>
          <p:nvSpPr>
            <p:cNvPr id="109603" name="Rectangle 22"/>
            <p:cNvSpPr>
              <a:spLocks noChangeArrowheads="1"/>
            </p:cNvSpPr>
            <p:nvPr/>
          </p:nvSpPr>
          <p:spPr bwMode="auto">
            <a:xfrm>
              <a:off x="9560719" y="1856581"/>
              <a:ext cx="6513810" cy="7276688"/>
            </a:xfrm>
            <a:prstGeom prst="rect">
              <a:avLst/>
            </a:prstGeom>
            <a:noFill/>
            <a:ln w="101600">
              <a:solidFill>
                <a:srgbClr val="01A200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l" defTabSz="517525" eaLnBrk="0" hangingPunct="0"/>
              <a:endParaRPr lang="en-US" sz="1400">
                <a:latin typeface="Arial" charset="0"/>
              </a:endParaRPr>
            </a:p>
          </p:txBody>
        </p:sp>
      </p:grpSp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6562725" y="369888"/>
            <a:ext cx="2552700" cy="1670050"/>
            <a:chOff x="750959" y="5415468"/>
            <a:chExt cx="3682769" cy="2079908"/>
          </a:xfrm>
        </p:grpSpPr>
        <p:sp>
          <p:nvSpPr>
            <p:cNvPr id="25" name="Cloud 24"/>
            <p:cNvSpPr/>
            <p:nvPr/>
          </p:nvSpPr>
          <p:spPr bwMode="auto">
            <a:xfrm>
              <a:off x="750959" y="5415468"/>
              <a:ext cx="3682769" cy="2079908"/>
            </a:xfrm>
            <a:prstGeom prst="cloud">
              <a:avLst/>
            </a:prstGeom>
            <a:solidFill>
              <a:schemeClr val="bg1"/>
            </a:solidFill>
            <a:ln w="50800" cap="flat" cmpd="sng" algn="ctr">
              <a:solidFill>
                <a:srgbClr val="01A2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algn="l" defTabSz="518831" eaLnBrk="0" hangingPunct="0">
                <a:defRPr/>
              </a:pPr>
              <a:endParaRPr lang="en-US" sz="1400" dirty="0">
                <a:latin typeface="Arial" charset="0"/>
              </a:endParaRPr>
            </a:p>
          </p:txBody>
        </p:sp>
        <p:sp>
          <p:nvSpPr>
            <p:cNvPr id="109597" name="TextBox 25"/>
            <p:cNvSpPr txBox="1">
              <a:spLocks noChangeArrowheads="1"/>
            </p:cNvSpPr>
            <p:nvPr/>
          </p:nvSpPr>
          <p:spPr bwMode="auto">
            <a:xfrm>
              <a:off x="1068676" y="5674734"/>
              <a:ext cx="3353593" cy="17068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rgbClr val="01A200"/>
                  </a:solidFill>
                </a:rPr>
                <a:t>adaptation, ah08, brusilovsky, </a:t>
              </a:r>
              <a:r>
                <a:rPr lang="en-US" sz="1600" b="1">
                  <a:solidFill>
                    <a:srgbClr val="01A200"/>
                  </a:solidFill>
                </a:rPr>
                <a:t>conference</a:t>
              </a:r>
              <a:r>
                <a:rPr lang="en-US" sz="1200">
                  <a:solidFill>
                    <a:srgbClr val="01A200"/>
                  </a:solidFill>
                </a:rPr>
                <a:t>, </a:t>
              </a:r>
              <a:r>
                <a:rPr lang="en-US" sz="1400">
                  <a:solidFill>
                    <a:srgbClr val="01A200"/>
                  </a:solidFill>
                </a:rPr>
                <a:t>hannover</a:t>
              </a:r>
              <a:r>
                <a:rPr lang="en-US" sz="1200">
                  <a:solidFill>
                    <a:srgbClr val="01A200"/>
                  </a:solidFill>
                </a:rPr>
                <a:t>, </a:t>
              </a:r>
              <a:r>
                <a:rPr lang="en-US" sz="1500">
                  <a:solidFill>
                    <a:srgbClr val="01A200"/>
                  </a:solidFill>
                </a:rPr>
                <a:t>hypermedia</a:t>
              </a:r>
              <a:r>
                <a:rPr lang="en-US" sz="1200">
                  <a:solidFill>
                    <a:srgbClr val="01A200"/>
                  </a:solidFill>
                </a:rPr>
                <a:t>, L3S, </a:t>
              </a:r>
              <a:r>
                <a:rPr lang="en-US" sz="1200" b="1">
                  <a:solidFill>
                    <a:srgbClr val="01A200"/>
                  </a:solidFill>
                </a:rPr>
                <a:t>nejdl</a:t>
              </a:r>
              <a:r>
                <a:rPr lang="en-US" sz="1200">
                  <a:solidFill>
                    <a:srgbClr val="01A200"/>
                  </a:solidFill>
                </a:rPr>
                <a:t>, </a:t>
              </a:r>
              <a:r>
                <a:rPr lang="en-US" sz="1600" b="1">
                  <a:solidFill>
                    <a:srgbClr val="01A200"/>
                  </a:solidFill>
                </a:rPr>
                <a:t>personalization</a:t>
              </a:r>
              <a:r>
                <a:rPr lang="en-US" sz="1200">
                  <a:solidFill>
                    <a:srgbClr val="01A200"/>
                  </a:solidFill>
                </a:rPr>
                <a:t>, </a:t>
              </a:r>
            </a:p>
            <a:p>
              <a:r>
                <a:rPr lang="en-US" sz="1200" b="1">
                  <a:solidFill>
                    <a:srgbClr val="01A200"/>
                  </a:solidFill>
                </a:rPr>
                <a:t>   </a:t>
              </a:r>
              <a:r>
                <a:rPr lang="en-US" sz="1200">
                  <a:solidFill>
                    <a:srgbClr val="01A200"/>
                  </a:solidFill>
                </a:rPr>
                <a:t>research</a:t>
              </a:r>
              <a:r>
                <a:rPr lang="en-US" sz="1200" b="1">
                  <a:solidFill>
                    <a:srgbClr val="01A200"/>
                  </a:solidFill>
                </a:rPr>
                <a:t>, web</a:t>
              </a:r>
              <a:endParaRPr lang="en-US" sz="1200">
                <a:solidFill>
                  <a:srgbClr val="01A200"/>
                </a:solidFill>
              </a:endParaRPr>
            </a:p>
            <a:p>
              <a:r>
                <a:rPr lang="en-US" sz="1200">
                  <a:solidFill>
                    <a:srgbClr val="01A200"/>
                  </a:solidFill>
                </a:rPr>
                <a:t> </a:t>
              </a:r>
              <a:endParaRPr lang="en-US" sz="1200" b="1">
                <a:solidFill>
                  <a:srgbClr val="01A200"/>
                </a:solidFill>
              </a:endParaRPr>
            </a:p>
          </p:txBody>
        </p:sp>
      </p:grpSp>
      <p:grpSp>
        <p:nvGrpSpPr>
          <p:cNvPr id="5" name="Group 51"/>
          <p:cNvGrpSpPr>
            <a:grpSpLocks/>
          </p:cNvGrpSpPr>
          <p:nvPr/>
        </p:nvGrpSpPr>
        <p:grpSpPr bwMode="auto">
          <a:xfrm>
            <a:off x="114300" y="1503363"/>
            <a:ext cx="5076825" cy="4991100"/>
            <a:chOff x="203994" y="2618581"/>
            <a:chExt cx="9026275" cy="8692304"/>
          </a:xfrm>
        </p:grpSpPr>
        <p:grpSp>
          <p:nvGrpSpPr>
            <p:cNvPr id="109580" name="Group 33"/>
            <p:cNvGrpSpPr>
              <a:grpSpLocks/>
            </p:cNvGrpSpPr>
            <p:nvPr/>
          </p:nvGrpSpPr>
          <p:grpSpPr bwMode="auto">
            <a:xfrm>
              <a:off x="1635616" y="2618581"/>
              <a:ext cx="5502578" cy="3810000"/>
              <a:chOff x="12888610" y="4078141"/>
              <a:chExt cx="5502578" cy="3810000"/>
            </a:xfrm>
          </p:grpSpPr>
          <p:sp>
            <p:nvSpPr>
              <p:cNvPr id="109591" name="Rectangle 34"/>
              <p:cNvSpPr>
                <a:spLocks noChangeArrowheads="1"/>
              </p:cNvSpPr>
              <p:nvPr/>
            </p:nvSpPr>
            <p:spPr bwMode="auto">
              <a:xfrm>
                <a:off x="17171987" y="7624299"/>
                <a:ext cx="1219201" cy="263842"/>
              </a:xfrm>
              <a:prstGeom prst="rect">
                <a:avLst/>
              </a:prstGeom>
              <a:noFill/>
              <a:ln w="762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l" defTabSz="517525" eaLnBrk="0" hangingPunct="0"/>
                <a:endParaRPr lang="en-US" sz="1400">
                  <a:latin typeface="Arial" charset="0"/>
                </a:endParaRPr>
              </a:p>
            </p:txBody>
          </p:sp>
          <p:sp>
            <p:nvSpPr>
              <p:cNvPr id="109592" name="Rectangle 35"/>
              <p:cNvSpPr>
                <a:spLocks noChangeArrowheads="1"/>
              </p:cNvSpPr>
              <p:nvPr/>
            </p:nvSpPr>
            <p:spPr bwMode="auto">
              <a:xfrm>
                <a:off x="12888610" y="4078141"/>
                <a:ext cx="4054778" cy="2819400"/>
              </a:xfrm>
              <a:prstGeom prst="rect">
                <a:avLst/>
              </a:prstGeom>
              <a:solidFill>
                <a:schemeClr val="bg1"/>
              </a:solidFill>
              <a:ln w="1016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 anchor="b">
                <a:prstTxWarp prst="textNoShape">
                  <a:avLst/>
                </a:prstTxWarp>
              </a:bodyPr>
              <a:lstStyle/>
              <a:p>
                <a:pPr defTabSz="517525" eaLnBrk="0" hangingPunct="0"/>
                <a:r>
                  <a:rPr lang="en-US" sz="1800" b="1">
                    <a:solidFill>
                      <a:srgbClr val="FF0000"/>
                    </a:solidFill>
                  </a:rPr>
                  <a:t> user </a:t>
                </a:r>
                <a:r>
                  <a:rPr lang="en-US" sz="1800" b="1" i="1">
                    <a:solidFill>
                      <a:srgbClr val="FF0000"/>
                    </a:solidFill>
                  </a:rPr>
                  <a:t>eelcoherder </a:t>
                </a:r>
                <a:r>
                  <a:rPr lang="en-US" sz="1800" b="1">
                    <a:solidFill>
                      <a:srgbClr val="FF0000"/>
                    </a:solidFill>
                  </a:rPr>
                  <a:t>clicks on </a:t>
                </a:r>
                <a:r>
                  <a:rPr lang="en-US" sz="1800" b="1">
                    <a:solidFill>
                      <a:srgbClr val="FF0000"/>
                    </a:solidFill>
                    <a:latin typeface="Arial" charset="0"/>
                  </a:rPr>
                  <a:t>“conference”</a:t>
                </a:r>
              </a:p>
            </p:txBody>
          </p:sp>
          <p:cxnSp>
            <p:nvCxnSpPr>
              <p:cNvPr id="109593" name="Straight Arrow Connector 36"/>
              <p:cNvCxnSpPr>
                <a:cxnSpLocks noChangeShapeType="1"/>
                <a:endCxn id="109591" idx="1"/>
              </p:cNvCxnSpPr>
              <p:nvPr/>
            </p:nvCxnSpPr>
            <p:spPr bwMode="auto">
              <a:xfrm>
                <a:off x="15714663" y="6897541"/>
                <a:ext cx="1457324" cy="858679"/>
              </a:xfrm>
              <a:prstGeom prst="straightConnector1">
                <a:avLst/>
              </a:prstGeom>
              <a:noFill/>
              <a:ln w="101600">
                <a:solidFill>
                  <a:srgbClr val="FF0000"/>
                </a:solidFill>
                <a:round/>
                <a:headEnd type="none" w="sm" len="sm"/>
                <a:tailEnd type="triangle" w="med" len="lg"/>
              </a:ln>
            </p:spPr>
          </p:cxnSp>
          <p:pic>
            <p:nvPicPr>
              <p:cNvPr id="109594" name="Picture 13" descr="user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13174030" y="4382941"/>
                <a:ext cx="1212689" cy="11246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9595" name="Picture 38" descr="eelco_herder.jpg"/>
              <p:cNvPicPr>
                <a:picLocks noChangeAspect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14191321" y="4503337"/>
                <a:ext cx="1008019" cy="8702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09581" name="Group 46"/>
            <p:cNvGrpSpPr>
              <a:grpSpLocks/>
            </p:cNvGrpSpPr>
            <p:nvPr/>
          </p:nvGrpSpPr>
          <p:grpSpPr bwMode="auto">
            <a:xfrm>
              <a:off x="203994" y="7043440"/>
              <a:ext cx="9026275" cy="4267445"/>
              <a:chOff x="203994" y="7043440"/>
              <a:chExt cx="9026275" cy="4267445"/>
            </a:xfrm>
          </p:grpSpPr>
          <p:grpSp>
            <p:nvGrpSpPr>
              <p:cNvPr id="109583" name="Group 31"/>
              <p:cNvGrpSpPr>
                <a:grpSpLocks/>
              </p:cNvGrpSpPr>
              <p:nvPr/>
            </p:nvGrpSpPr>
            <p:grpSpPr bwMode="auto">
              <a:xfrm>
                <a:off x="356394" y="7120944"/>
                <a:ext cx="5156370" cy="4189941"/>
                <a:chOff x="356394" y="7120944"/>
                <a:chExt cx="5156370" cy="4189941"/>
              </a:xfrm>
            </p:grpSpPr>
            <p:pic>
              <p:nvPicPr>
                <p:cNvPr id="109589" name="Picture 29" descr="flickr-user-tag-cloud.png"/>
                <p:cNvPicPr>
                  <a:picLocks noChangeAspect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356394" y="7120944"/>
                  <a:ext cx="5156370" cy="418994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9590" name="Picture 30" descr="eelco_herder.jpg"/>
                <p:cNvPicPr>
                  <a:picLocks noChangeAspect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412251" y="7495381"/>
                  <a:ext cx="706143" cy="6096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09584" name="Group 41"/>
              <p:cNvGrpSpPr>
                <a:grpSpLocks/>
              </p:cNvGrpSpPr>
              <p:nvPr/>
            </p:nvGrpSpPr>
            <p:grpSpPr bwMode="auto">
              <a:xfrm>
                <a:off x="5676275" y="9759265"/>
                <a:ext cx="3553994" cy="1125544"/>
                <a:chOff x="5676275" y="6396047"/>
                <a:chExt cx="3553994" cy="1125544"/>
              </a:xfrm>
            </p:grpSpPr>
            <p:sp>
              <p:nvSpPr>
                <p:cNvPr id="109587" name="Rectangle 42"/>
                <p:cNvSpPr>
                  <a:spLocks noChangeArrowheads="1"/>
                </p:cNvSpPr>
                <p:nvPr/>
              </p:nvSpPr>
              <p:spPr bwMode="auto">
                <a:xfrm>
                  <a:off x="5766593" y="6529869"/>
                  <a:ext cx="3200401" cy="965512"/>
                </a:xfrm>
                <a:prstGeom prst="rect">
                  <a:avLst/>
                </a:prstGeom>
                <a:solidFill>
                  <a:schemeClr val="bg1"/>
                </a:solidFill>
                <a:ln w="101600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l" defTabSz="517525" eaLnBrk="0" hangingPunct="0"/>
                  <a:endParaRPr lang="en-US" sz="1400">
                    <a:latin typeface="Arial" charset="0"/>
                  </a:endParaRPr>
                </a:p>
              </p:txBody>
            </p:sp>
            <p:sp>
              <p:nvSpPr>
                <p:cNvPr id="109588" name="TextBox 43"/>
                <p:cNvSpPr txBox="1">
                  <a:spLocks noChangeArrowheads="1"/>
                </p:cNvSpPr>
                <p:nvPr/>
              </p:nvSpPr>
              <p:spPr bwMode="auto">
                <a:xfrm>
                  <a:off x="5676275" y="6396047"/>
                  <a:ext cx="3553994" cy="11255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 algn="l"/>
                  <a:r>
                    <a:rPr lang="en-US" sz="1800" b="1">
                      <a:solidFill>
                        <a:srgbClr val="01A200"/>
                      </a:solidFill>
                    </a:rPr>
                    <a:t>tag-based </a:t>
                  </a:r>
                </a:p>
                <a:p>
                  <a:pPr algn="l"/>
                  <a:r>
                    <a:rPr lang="en-US" sz="1800" b="1">
                      <a:solidFill>
                        <a:srgbClr val="01A200"/>
                      </a:solidFill>
                    </a:rPr>
                    <a:t>user profile</a:t>
                  </a:r>
                </a:p>
              </p:txBody>
            </p:sp>
          </p:grpSp>
          <p:sp>
            <p:nvSpPr>
              <p:cNvPr id="109585" name="TextBox 44"/>
              <p:cNvSpPr txBox="1">
                <a:spLocks noChangeArrowheads="1"/>
              </p:cNvSpPr>
              <p:nvPr/>
            </p:nvSpPr>
            <p:spPr bwMode="auto">
              <a:xfrm>
                <a:off x="5615011" y="9019381"/>
                <a:ext cx="1484950" cy="7771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300" b="1">
                    <a:solidFill>
                      <a:srgbClr val="01A200"/>
                    </a:solidFill>
                  </a:rPr>
                  <a:t>P(u)</a:t>
                </a:r>
              </a:p>
            </p:txBody>
          </p:sp>
          <p:sp>
            <p:nvSpPr>
              <p:cNvPr id="109586" name="Rectangle 45"/>
              <p:cNvSpPr>
                <a:spLocks noChangeArrowheads="1"/>
              </p:cNvSpPr>
              <p:nvPr/>
            </p:nvSpPr>
            <p:spPr bwMode="auto">
              <a:xfrm>
                <a:off x="203994" y="7043440"/>
                <a:ext cx="5308770" cy="4225941"/>
              </a:xfrm>
              <a:prstGeom prst="rect">
                <a:avLst/>
              </a:prstGeom>
              <a:noFill/>
              <a:ln w="101600">
                <a:solidFill>
                  <a:srgbClr val="01A200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l" defTabSz="517525" eaLnBrk="0" hangingPunct="0"/>
                <a:endParaRPr lang="en-US" sz="1400">
                  <a:latin typeface="Arial" charset="0"/>
                </a:endParaRPr>
              </a:p>
            </p:txBody>
          </p:sp>
        </p:grpSp>
        <p:cxnSp>
          <p:nvCxnSpPr>
            <p:cNvPr id="109582" name="Straight Arrow Connector 48"/>
            <p:cNvCxnSpPr>
              <a:cxnSpLocks noChangeShapeType="1"/>
            </p:cNvCxnSpPr>
            <p:nvPr/>
          </p:nvCxnSpPr>
          <p:spPr bwMode="auto">
            <a:xfrm rot="5400000">
              <a:off x="1842294" y="6846887"/>
              <a:ext cx="2667000" cy="1588"/>
            </a:xfrm>
            <a:prstGeom prst="straightConnector1">
              <a:avLst/>
            </a:prstGeom>
            <a:noFill/>
            <a:ln w="101600">
              <a:solidFill>
                <a:srgbClr val="01A200"/>
              </a:solidFill>
              <a:round/>
              <a:headEnd type="none" w="sm" len="sm"/>
              <a:tailEnd type="arrow" w="med" len="med"/>
            </a:ln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Evaluating user and context modeling strategies</a:t>
            </a:r>
          </a:p>
        </p:txBody>
      </p:sp>
      <p:sp>
        <p:nvSpPr>
          <p:cNvPr id="110595" name="Content Placeholder 2"/>
          <p:cNvSpPr>
            <a:spLocks noGrp="1"/>
          </p:cNvSpPr>
          <p:nvPr>
            <p:ph idx="1"/>
          </p:nvPr>
        </p:nvSpPr>
        <p:spPr>
          <a:xfrm>
            <a:off x="1738313" y="5143500"/>
            <a:ext cx="7138987" cy="788988"/>
          </a:xfrm>
        </p:spPr>
        <p:txBody>
          <a:bodyPr/>
          <a:lstStyle/>
          <a:p>
            <a:pPr>
              <a:buFontTx/>
              <a:buNone/>
            </a:pPr>
            <a:r>
              <a:rPr lang="en-US" smtClean="0"/>
              <a:t>	What kind of user/context modeling strategy is best for “personalized search” on Flickr?</a:t>
            </a:r>
          </a:p>
        </p:txBody>
      </p:sp>
      <p:sp>
        <p:nvSpPr>
          <p:cNvPr id="110596" name="TextBox 18"/>
          <p:cNvSpPr txBox="1">
            <a:spLocks noChangeArrowheads="1"/>
          </p:cNvSpPr>
          <p:nvPr/>
        </p:nvSpPr>
        <p:spPr bwMode="auto">
          <a:xfrm>
            <a:off x="428625" y="1765300"/>
            <a:ext cx="17637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1883" tIns="25942" rIns="51883" bIns="25942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595959"/>
                </a:solidFill>
              </a:rPr>
              <a:t>user &amp; context</a:t>
            </a:r>
          </a:p>
        </p:txBody>
      </p:sp>
      <p:grpSp>
        <p:nvGrpSpPr>
          <p:cNvPr id="110597" name="Group 75"/>
          <p:cNvGrpSpPr>
            <a:grpSpLocks/>
          </p:cNvGrpSpPr>
          <p:nvPr/>
        </p:nvGrpSpPr>
        <p:grpSpPr bwMode="auto">
          <a:xfrm>
            <a:off x="2255838" y="1743075"/>
            <a:ext cx="1346200" cy="2305050"/>
            <a:chOff x="4009812" y="2505650"/>
            <a:chExt cx="2393286" cy="4012668"/>
          </a:xfrm>
        </p:grpSpPr>
        <p:cxnSp>
          <p:nvCxnSpPr>
            <p:cNvPr id="110659" name="Straight Connector 21"/>
            <p:cNvCxnSpPr>
              <a:cxnSpLocks noChangeShapeType="1"/>
            </p:cNvCxnSpPr>
            <p:nvPr/>
          </p:nvCxnSpPr>
          <p:spPr bwMode="auto">
            <a:xfrm rot="10800000">
              <a:off x="4242594" y="4580376"/>
              <a:ext cx="1752600" cy="1588"/>
            </a:xfrm>
            <a:prstGeom prst="line">
              <a:avLst/>
            </a:prstGeom>
            <a:noFill/>
            <a:ln w="127000">
              <a:solidFill>
                <a:schemeClr val="tx2"/>
              </a:solidFill>
              <a:round/>
              <a:headEnd type="triangle" w="lg" len="med"/>
              <a:tailEnd type="none" w="sm" len="sm"/>
            </a:ln>
          </p:spPr>
        </p:cxnSp>
        <p:sp>
          <p:nvSpPr>
            <p:cNvPr id="110660" name="TextBox 22"/>
            <p:cNvSpPr txBox="1">
              <a:spLocks noChangeArrowheads="1"/>
            </p:cNvSpPr>
            <p:nvPr/>
          </p:nvSpPr>
          <p:spPr bwMode="auto">
            <a:xfrm>
              <a:off x="4255482" y="2505650"/>
              <a:ext cx="1466125" cy="6967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solidFill>
                    <a:srgbClr val="595959"/>
                  </a:solidFill>
                </a:rPr>
                <a:t>query</a:t>
              </a:r>
            </a:p>
          </p:txBody>
        </p:sp>
        <p:sp>
          <p:nvSpPr>
            <p:cNvPr id="110661" name="Text Box 9"/>
            <p:cNvSpPr txBox="1">
              <a:spLocks noChangeArrowheads="1"/>
            </p:cNvSpPr>
            <p:nvPr/>
          </p:nvSpPr>
          <p:spPr bwMode="auto">
            <a:xfrm>
              <a:off x="4323960" y="4523580"/>
              <a:ext cx="1055973" cy="616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700">
                  <a:solidFill>
                    <a:srgbClr val="000000"/>
                  </a:solidFill>
                </a:rPr>
                <a:t>tag</a:t>
              </a:r>
              <a:endParaRPr lang="en-US" sz="1700" baseline="-25000">
                <a:solidFill>
                  <a:srgbClr val="000000"/>
                </a:solidFill>
              </a:endParaRPr>
            </a:p>
          </p:txBody>
        </p:sp>
        <p:sp>
          <p:nvSpPr>
            <p:cNvPr id="110662" name="TextBox 24"/>
            <p:cNvSpPr txBox="1">
              <a:spLocks noChangeArrowheads="1"/>
            </p:cNvSpPr>
            <p:nvPr/>
          </p:nvSpPr>
          <p:spPr bwMode="auto">
            <a:xfrm>
              <a:off x="4009812" y="5285580"/>
              <a:ext cx="2393286" cy="1232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solidFill>
                    <a:srgbClr val="595959"/>
                  </a:solidFill>
                </a:rPr>
                <a:t>user clicks </a:t>
              </a:r>
            </a:p>
            <a:p>
              <a:r>
                <a:rPr lang="en-US" sz="2000">
                  <a:solidFill>
                    <a:srgbClr val="595959"/>
                  </a:solidFill>
                </a:rPr>
                <a:t>on a tag</a:t>
              </a:r>
            </a:p>
          </p:txBody>
        </p:sp>
      </p:grpSp>
      <p:sp>
        <p:nvSpPr>
          <p:cNvPr id="27" name="Rectangle 26"/>
          <p:cNvSpPr/>
          <p:nvPr/>
        </p:nvSpPr>
        <p:spPr bwMode="auto">
          <a:xfrm>
            <a:off x="4025900" y="2444750"/>
            <a:ext cx="1360488" cy="1350963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defTabSz="518831" eaLnBrk="0" hangingPunct="0">
              <a:defRPr/>
            </a:pP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</p:txBody>
      </p:sp>
      <p:sp>
        <p:nvSpPr>
          <p:cNvPr id="110599" name="TextBox 27"/>
          <p:cNvSpPr txBox="1">
            <a:spLocks noChangeArrowheads="1"/>
          </p:cNvSpPr>
          <p:nvPr/>
        </p:nvSpPr>
        <p:spPr bwMode="auto">
          <a:xfrm>
            <a:off x="3641725" y="1743075"/>
            <a:ext cx="2286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595959"/>
                </a:solidFill>
              </a:rPr>
              <a:t>ranking algorithms</a:t>
            </a:r>
          </a:p>
        </p:txBody>
      </p:sp>
      <p:grpSp>
        <p:nvGrpSpPr>
          <p:cNvPr id="110600" name="Group 77"/>
          <p:cNvGrpSpPr>
            <a:grpSpLocks/>
          </p:cNvGrpSpPr>
          <p:nvPr/>
        </p:nvGrpSpPr>
        <p:grpSpPr bwMode="auto">
          <a:xfrm>
            <a:off x="5686425" y="1743075"/>
            <a:ext cx="2055813" cy="2952750"/>
            <a:chOff x="10109994" y="2505650"/>
            <a:chExt cx="3654293" cy="5142131"/>
          </a:xfrm>
        </p:grpSpPr>
        <p:sp>
          <p:nvSpPr>
            <p:cNvPr id="110645" name="Rectangle 30"/>
            <p:cNvSpPr>
              <a:spLocks noChangeArrowheads="1"/>
            </p:cNvSpPr>
            <p:nvPr/>
          </p:nvSpPr>
          <p:spPr bwMode="auto">
            <a:xfrm>
              <a:off x="12700794" y="3609181"/>
              <a:ext cx="533400" cy="489339"/>
            </a:xfrm>
            <a:prstGeom prst="rect">
              <a:avLst/>
            </a:prstGeom>
            <a:solidFill>
              <a:srgbClr val="01A200"/>
            </a:solidFill>
            <a:ln w="12700">
              <a:noFill/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l" defTabSz="517525" eaLnBrk="0" hangingPunct="0"/>
              <a:endParaRPr lang="en-US" sz="1400">
                <a:latin typeface="Arial" charset="0"/>
              </a:endParaRPr>
            </a:p>
          </p:txBody>
        </p:sp>
        <p:sp>
          <p:nvSpPr>
            <p:cNvPr id="110646" name="Rectangle 31"/>
            <p:cNvSpPr>
              <a:spLocks noChangeArrowheads="1"/>
            </p:cNvSpPr>
            <p:nvPr/>
          </p:nvSpPr>
          <p:spPr bwMode="auto">
            <a:xfrm>
              <a:off x="12700794" y="4008505"/>
              <a:ext cx="533400" cy="393409"/>
            </a:xfrm>
            <a:prstGeom prst="rect">
              <a:avLst/>
            </a:prstGeom>
            <a:solidFill>
              <a:srgbClr val="006001"/>
            </a:solidFill>
            <a:ln w="12700">
              <a:noFill/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l" defTabSz="517525" eaLnBrk="0" hangingPunct="0"/>
              <a:endParaRPr lang="en-US" sz="1400">
                <a:latin typeface="Arial" charset="0"/>
              </a:endParaRPr>
            </a:p>
          </p:txBody>
        </p:sp>
        <p:sp>
          <p:nvSpPr>
            <p:cNvPr id="110647" name="Rectangle 32"/>
            <p:cNvSpPr>
              <a:spLocks noChangeArrowheads="1"/>
            </p:cNvSpPr>
            <p:nvPr/>
          </p:nvSpPr>
          <p:spPr bwMode="auto">
            <a:xfrm>
              <a:off x="12700794" y="4721448"/>
              <a:ext cx="533400" cy="489339"/>
            </a:xfrm>
            <a:prstGeom prst="rect">
              <a:avLst/>
            </a:prstGeom>
            <a:solidFill>
              <a:srgbClr val="01A200"/>
            </a:solidFill>
            <a:ln w="12700">
              <a:noFill/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l" defTabSz="517525" eaLnBrk="0" hangingPunct="0"/>
              <a:endParaRPr lang="en-US" sz="1400">
                <a:latin typeface="Arial" charset="0"/>
              </a:endParaRPr>
            </a:p>
          </p:txBody>
        </p:sp>
        <p:sp>
          <p:nvSpPr>
            <p:cNvPr id="110648" name="Rectangle 33"/>
            <p:cNvSpPr>
              <a:spLocks noChangeArrowheads="1"/>
            </p:cNvSpPr>
            <p:nvPr/>
          </p:nvSpPr>
          <p:spPr bwMode="auto">
            <a:xfrm>
              <a:off x="12700794" y="5120772"/>
              <a:ext cx="533400" cy="393409"/>
            </a:xfrm>
            <a:prstGeom prst="rect">
              <a:avLst/>
            </a:prstGeom>
            <a:solidFill>
              <a:srgbClr val="006001"/>
            </a:solidFill>
            <a:ln w="12700">
              <a:noFill/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l" defTabSz="517525" eaLnBrk="0" hangingPunct="0"/>
              <a:endParaRPr lang="en-US" sz="1400">
                <a:latin typeface="Arial" charset="0"/>
              </a:endParaRPr>
            </a:p>
          </p:txBody>
        </p:sp>
        <p:sp>
          <p:nvSpPr>
            <p:cNvPr id="110649" name="Rectangle 34"/>
            <p:cNvSpPr>
              <a:spLocks noChangeArrowheads="1"/>
            </p:cNvSpPr>
            <p:nvPr/>
          </p:nvSpPr>
          <p:spPr bwMode="auto">
            <a:xfrm>
              <a:off x="12700794" y="5788248"/>
              <a:ext cx="533400" cy="489339"/>
            </a:xfrm>
            <a:prstGeom prst="rect">
              <a:avLst/>
            </a:prstGeom>
            <a:solidFill>
              <a:srgbClr val="01A200"/>
            </a:solidFill>
            <a:ln w="12700">
              <a:noFill/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l" defTabSz="517525" eaLnBrk="0" hangingPunct="0"/>
              <a:endParaRPr lang="en-US" sz="1400">
                <a:latin typeface="Arial" charset="0"/>
              </a:endParaRPr>
            </a:p>
          </p:txBody>
        </p:sp>
        <p:sp>
          <p:nvSpPr>
            <p:cNvPr id="110650" name="Rectangle 35"/>
            <p:cNvSpPr>
              <a:spLocks noChangeArrowheads="1"/>
            </p:cNvSpPr>
            <p:nvPr/>
          </p:nvSpPr>
          <p:spPr bwMode="auto">
            <a:xfrm>
              <a:off x="12700794" y="6187572"/>
              <a:ext cx="533400" cy="393409"/>
            </a:xfrm>
            <a:prstGeom prst="rect">
              <a:avLst/>
            </a:prstGeom>
            <a:solidFill>
              <a:srgbClr val="006001"/>
            </a:solidFill>
            <a:ln w="12700">
              <a:noFill/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l" defTabSz="517525" eaLnBrk="0" hangingPunct="0"/>
              <a:endParaRPr lang="en-US" sz="1400">
                <a:latin typeface="Arial" charset="0"/>
              </a:endParaRPr>
            </a:p>
          </p:txBody>
        </p:sp>
        <p:sp>
          <p:nvSpPr>
            <p:cNvPr id="110651" name="Rectangle 36"/>
            <p:cNvSpPr>
              <a:spLocks noChangeArrowheads="1"/>
            </p:cNvSpPr>
            <p:nvPr/>
          </p:nvSpPr>
          <p:spPr bwMode="auto">
            <a:xfrm>
              <a:off x="12709525" y="6855048"/>
              <a:ext cx="533400" cy="792733"/>
            </a:xfrm>
            <a:prstGeom prst="rect">
              <a:avLst/>
            </a:prstGeom>
            <a:solidFill>
              <a:srgbClr val="01A200"/>
            </a:solidFill>
            <a:ln w="12700">
              <a:noFill/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l" defTabSz="517525" eaLnBrk="0" hangingPunct="0"/>
              <a:endParaRPr lang="en-US" sz="1400">
                <a:latin typeface="Arial" charset="0"/>
              </a:endParaRPr>
            </a:p>
          </p:txBody>
        </p:sp>
        <p:sp>
          <p:nvSpPr>
            <p:cNvPr id="110652" name="Rectangle 37"/>
            <p:cNvSpPr>
              <a:spLocks noChangeArrowheads="1"/>
            </p:cNvSpPr>
            <p:nvPr/>
          </p:nvSpPr>
          <p:spPr bwMode="auto">
            <a:xfrm>
              <a:off x="12709525" y="7467184"/>
              <a:ext cx="533400" cy="180597"/>
            </a:xfrm>
            <a:prstGeom prst="rect">
              <a:avLst/>
            </a:prstGeom>
            <a:solidFill>
              <a:srgbClr val="006001"/>
            </a:solidFill>
            <a:ln w="12700">
              <a:noFill/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l" defTabSz="517525" eaLnBrk="0" hangingPunct="0"/>
              <a:endParaRPr lang="en-US" sz="1400">
                <a:latin typeface="Arial" charset="0"/>
              </a:endParaRPr>
            </a:p>
          </p:txBody>
        </p:sp>
        <p:cxnSp>
          <p:nvCxnSpPr>
            <p:cNvPr id="110653" name="Straight Connector 38"/>
            <p:cNvCxnSpPr>
              <a:cxnSpLocks noChangeShapeType="1"/>
            </p:cNvCxnSpPr>
            <p:nvPr/>
          </p:nvCxnSpPr>
          <p:spPr bwMode="auto">
            <a:xfrm rot="10800000">
              <a:off x="10109994" y="4599781"/>
              <a:ext cx="1752600" cy="1588"/>
            </a:xfrm>
            <a:prstGeom prst="line">
              <a:avLst/>
            </a:prstGeom>
            <a:noFill/>
            <a:ln w="127000">
              <a:solidFill>
                <a:schemeClr val="tx2"/>
              </a:solidFill>
              <a:round/>
              <a:headEnd type="triangle" w="lg" len="med"/>
              <a:tailEnd type="none" w="sm" len="sm"/>
            </a:ln>
          </p:spPr>
        </p:cxnSp>
        <p:sp>
          <p:nvSpPr>
            <p:cNvPr id="110654" name="TextBox 39"/>
            <p:cNvSpPr txBox="1">
              <a:spLocks noChangeArrowheads="1"/>
            </p:cNvSpPr>
            <p:nvPr/>
          </p:nvSpPr>
          <p:spPr bwMode="auto">
            <a:xfrm>
              <a:off x="12114912" y="2505650"/>
              <a:ext cx="1649375" cy="6967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solidFill>
                    <a:srgbClr val="595959"/>
                  </a:solidFill>
                </a:rPr>
                <a:t>results</a:t>
              </a:r>
            </a:p>
          </p:txBody>
        </p:sp>
        <p:grpSp>
          <p:nvGrpSpPr>
            <p:cNvPr id="4" name="Group 76"/>
            <p:cNvGrpSpPr/>
            <p:nvPr/>
          </p:nvGrpSpPr>
          <p:grpSpPr>
            <a:xfrm>
              <a:off x="12692063" y="3609181"/>
              <a:ext cx="542131" cy="807983"/>
              <a:chOff x="13651589" y="698441"/>
              <a:chExt cx="720000" cy="853340"/>
            </a:xfrm>
            <a:noFill/>
          </p:grpSpPr>
          <p:sp>
            <p:nvSpPr>
              <p:cNvPr id="58" name="Rectangle 46"/>
              <p:cNvSpPr/>
              <p:nvPr/>
            </p:nvSpPr>
            <p:spPr bwMode="auto">
              <a:xfrm>
                <a:off x="13651589" y="698441"/>
                <a:ext cx="720000" cy="853340"/>
              </a:xfrm>
              <a:prstGeom prst="rect">
                <a:avLst/>
              </a:prstGeom>
              <a:grpFill/>
              <a:ln w="38100" cap="flat" cmpd="sng" algn="ctr">
                <a:solidFill>
                  <a:srgbClr val="646464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defTabSz="518831" eaLnBrk="0" hangingPunct="0">
                  <a:defRPr/>
                </a:pPr>
                <a:endParaRPr lang="en-US" sz="1800" dirty="0">
                  <a:solidFill>
                    <a:schemeClr val="bg2">
                      <a:lumMod val="50000"/>
                    </a:schemeClr>
                  </a:solidFill>
                  <a:latin typeface="Arial" charset="0"/>
                </a:endParaRPr>
              </a:p>
            </p:txBody>
          </p:sp>
          <p:cxnSp>
            <p:nvCxnSpPr>
              <p:cNvPr id="59" name="Straight Connector 47"/>
              <p:cNvCxnSpPr/>
              <p:nvPr/>
            </p:nvCxnSpPr>
            <p:spPr bwMode="auto">
              <a:xfrm>
                <a:off x="13767594" y="940593"/>
                <a:ext cx="540000" cy="1588"/>
              </a:xfrm>
              <a:prstGeom prst="line">
                <a:avLst/>
              </a:prstGeom>
              <a:grpFill/>
              <a:ln w="38100" cap="flat" cmpd="sng" algn="ctr">
                <a:solidFill>
                  <a:srgbClr val="00600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60" name="Straight Connector 48"/>
              <p:cNvCxnSpPr/>
              <p:nvPr/>
            </p:nvCxnSpPr>
            <p:spPr bwMode="auto">
              <a:xfrm>
                <a:off x="13767594" y="1092993"/>
                <a:ext cx="540000" cy="1588"/>
              </a:xfrm>
              <a:prstGeom prst="line">
                <a:avLst/>
              </a:prstGeom>
              <a:grpFill/>
              <a:ln w="38100" cap="flat" cmpd="sng" algn="ctr">
                <a:solidFill>
                  <a:srgbClr val="00600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61" name="Straight Connector 60"/>
              <p:cNvCxnSpPr/>
              <p:nvPr/>
            </p:nvCxnSpPr>
            <p:spPr bwMode="auto">
              <a:xfrm>
                <a:off x="13767594" y="1245393"/>
                <a:ext cx="540000" cy="1588"/>
              </a:xfrm>
              <a:prstGeom prst="line">
                <a:avLst/>
              </a:prstGeom>
              <a:grpFill/>
              <a:ln w="38100" cap="flat" cmpd="sng" algn="ctr">
                <a:solidFill>
                  <a:srgbClr val="01A2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</p:grpSp>
        <p:grpSp>
          <p:nvGrpSpPr>
            <p:cNvPr id="5" name="Group 76"/>
            <p:cNvGrpSpPr/>
            <p:nvPr/>
          </p:nvGrpSpPr>
          <p:grpSpPr>
            <a:xfrm>
              <a:off x="12700794" y="4706198"/>
              <a:ext cx="542131" cy="807983"/>
              <a:chOff x="13651589" y="698441"/>
              <a:chExt cx="720000" cy="853340"/>
            </a:xfrm>
            <a:noFill/>
          </p:grpSpPr>
          <p:sp>
            <p:nvSpPr>
              <p:cNvPr id="54" name="Rectangle 53"/>
              <p:cNvSpPr/>
              <p:nvPr/>
            </p:nvSpPr>
            <p:spPr bwMode="auto">
              <a:xfrm>
                <a:off x="13651589" y="698441"/>
                <a:ext cx="720000" cy="853340"/>
              </a:xfrm>
              <a:prstGeom prst="rect">
                <a:avLst/>
              </a:prstGeom>
              <a:grpFill/>
              <a:ln w="38100" cap="flat" cmpd="sng" algn="ctr">
                <a:solidFill>
                  <a:srgbClr val="646464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defTabSz="518831" eaLnBrk="0" hangingPunct="0">
                  <a:defRPr/>
                </a:pPr>
                <a:endParaRPr lang="en-US" sz="1800" dirty="0">
                  <a:solidFill>
                    <a:schemeClr val="bg2">
                      <a:lumMod val="50000"/>
                    </a:schemeClr>
                  </a:solidFill>
                  <a:latin typeface="Arial" charset="0"/>
                </a:endParaRPr>
              </a:p>
            </p:txBody>
          </p:sp>
          <p:cxnSp>
            <p:nvCxnSpPr>
              <p:cNvPr id="55" name="Straight Connector 54"/>
              <p:cNvCxnSpPr/>
              <p:nvPr/>
            </p:nvCxnSpPr>
            <p:spPr bwMode="auto">
              <a:xfrm>
                <a:off x="13767594" y="940593"/>
                <a:ext cx="540000" cy="1588"/>
              </a:xfrm>
              <a:prstGeom prst="line">
                <a:avLst/>
              </a:prstGeom>
              <a:grpFill/>
              <a:ln w="38100" cap="flat" cmpd="sng" algn="ctr">
                <a:solidFill>
                  <a:srgbClr val="00600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56" name="Straight Connector 55"/>
              <p:cNvCxnSpPr/>
              <p:nvPr/>
            </p:nvCxnSpPr>
            <p:spPr bwMode="auto">
              <a:xfrm>
                <a:off x="13767594" y="1092993"/>
                <a:ext cx="540000" cy="1588"/>
              </a:xfrm>
              <a:prstGeom prst="line">
                <a:avLst/>
              </a:prstGeom>
              <a:grpFill/>
              <a:ln w="38100" cap="flat" cmpd="sng" algn="ctr">
                <a:solidFill>
                  <a:srgbClr val="00600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57" name="Straight Connector 56"/>
              <p:cNvCxnSpPr/>
              <p:nvPr/>
            </p:nvCxnSpPr>
            <p:spPr bwMode="auto">
              <a:xfrm>
                <a:off x="13767594" y="1245393"/>
                <a:ext cx="540000" cy="1588"/>
              </a:xfrm>
              <a:prstGeom prst="line">
                <a:avLst/>
              </a:prstGeom>
              <a:grpFill/>
              <a:ln w="38100" cap="flat" cmpd="sng" algn="ctr">
                <a:solidFill>
                  <a:srgbClr val="01A2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</p:grpSp>
        <p:grpSp>
          <p:nvGrpSpPr>
            <p:cNvPr id="6" name="Group 76"/>
            <p:cNvGrpSpPr/>
            <p:nvPr/>
          </p:nvGrpSpPr>
          <p:grpSpPr>
            <a:xfrm>
              <a:off x="12700794" y="5772998"/>
              <a:ext cx="542131" cy="807983"/>
              <a:chOff x="13651589" y="698441"/>
              <a:chExt cx="720000" cy="853340"/>
            </a:xfrm>
            <a:noFill/>
          </p:grpSpPr>
          <p:sp>
            <p:nvSpPr>
              <p:cNvPr id="50" name="Rectangle 49"/>
              <p:cNvSpPr/>
              <p:nvPr/>
            </p:nvSpPr>
            <p:spPr bwMode="auto">
              <a:xfrm>
                <a:off x="13651589" y="698441"/>
                <a:ext cx="720000" cy="853340"/>
              </a:xfrm>
              <a:prstGeom prst="rect">
                <a:avLst/>
              </a:prstGeom>
              <a:grpFill/>
              <a:ln w="38100" cap="flat" cmpd="sng" algn="ctr">
                <a:solidFill>
                  <a:srgbClr val="646464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defTabSz="518831" eaLnBrk="0" hangingPunct="0">
                  <a:defRPr/>
                </a:pPr>
                <a:endParaRPr lang="en-US" sz="1800" dirty="0">
                  <a:solidFill>
                    <a:schemeClr val="bg2">
                      <a:lumMod val="50000"/>
                    </a:schemeClr>
                  </a:solidFill>
                  <a:latin typeface="Arial" charset="0"/>
                </a:endParaRPr>
              </a:p>
            </p:txBody>
          </p:sp>
          <p:cxnSp>
            <p:nvCxnSpPr>
              <p:cNvPr id="51" name="Straight Connector 50"/>
              <p:cNvCxnSpPr/>
              <p:nvPr/>
            </p:nvCxnSpPr>
            <p:spPr bwMode="auto">
              <a:xfrm>
                <a:off x="13767594" y="940593"/>
                <a:ext cx="540000" cy="1588"/>
              </a:xfrm>
              <a:prstGeom prst="line">
                <a:avLst/>
              </a:prstGeom>
              <a:grpFill/>
              <a:ln w="38100" cap="flat" cmpd="sng" algn="ctr">
                <a:solidFill>
                  <a:srgbClr val="00600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52" name="Straight Connector 51"/>
              <p:cNvCxnSpPr/>
              <p:nvPr/>
            </p:nvCxnSpPr>
            <p:spPr bwMode="auto">
              <a:xfrm>
                <a:off x="13767594" y="1092993"/>
                <a:ext cx="540000" cy="1588"/>
              </a:xfrm>
              <a:prstGeom prst="line">
                <a:avLst/>
              </a:prstGeom>
              <a:grpFill/>
              <a:ln w="38100" cap="flat" cmpd="sng" algn="ctr">
                <a:solidFill>
                  <a:srgbClr val="00600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53" name="Straight Connector 52"/>
              <p:cNvCxnSpPr/>
              <p:nvPr/>
            </p:nvCxnSpPr>
            <p:spPr bwMode="auto">
              <a:xfrm>
                <a:off x="13767594" y="1245393"/>
                <a:ext cx="540000" cy="1588"/>
              </a:xfrm>
              <a:prstGeom prst="line">
                <a:avLst/>
              </a:prstGeom>
              <a:grpFill/>
              <a:ln w="38100" cap="flat" cmpd="sng" algn="ctr">
                <a:solidFill>
                  <a:srgbClr val="01A2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</p:grpSp>
        <p:grpSp>
          <p:nvGrpSpPr>
            <p:cNvPr id="7" name="Group 76"/>
            <p:cNvGrpSpPr/>
            <p:nvPr/>
          </p:nvGrpSpPr>
          <p:grpSpPr>
            <a:xfrm>
              <a:off x="12700794" y="6839798"/>
              <a:ext cx="542131" cy="807983"/>
              <a:chOff x="13651589" y="698441"/>
              <a:chExt cx="720000" cy="853340"/>
            </a:xfrm>
            <a:noFill/>
          </p:grpSpPr>
          <p:sp>
            <p:nvSpPr>
              <p:cNvPr id="46" name="Rectangle 45"/>
              <p:cNvSpPr/>
              <p:nvPr/>
            </p:nvSpPr>
            <p:spPr bwMode="auto">
              <a:xfrm>
                <a:off x="13651589" y="698441"/>
                <a:ext cx="720000" cy="853340"/>
              </a:xfrm>
              <a:prstGeom prst="rect">
                <a:avLst/>
              </a:prstGeom>
              <a:grpFill/>
              <a:ln w="38100" cap="flat" cmpd="sng" algn="ctr">
                <a:solidFill>
                  <a:srgbClr val="646464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defTabSz="518831" eaLnBrk="0" hangingPunct="0">
                  <a:defRPr/>
                </a:pPr>
                <a:endParaRPr lang="en-US" sz="1800" dirty="0">
                  <a:solidFill>
                    <a:schemeClr val="bg2">
                      <a:lumMod val="50000"/>
                    </a:schemeClr>
                  </a:solidFill>
                  <a:latin typeface="Arial" charset="0"/>
                </a:endParaRPr>
              </a:p>
            </p:txBody>
          </p:sp>
          <p:cxnSp>
            <p:nvCxnSpPr>
              <p:cNvPr id="47" name="Straight Connector 46"/>
              <p:cNvCxnSpPr/>
              <p:nvPr/>
            </p:nvCxnSpPr>
            <p:spPr bwMode="auto">
              <a:xfrm>
                <a:off x="13767594" y="940593"/>
                <a:ext cx="540000" cy="1588"/>
              </a:xfrm>
              <a:prstGeom prst="line">
                <a:avLst/>
              </a:prstGeom>
              <a:grpFill/>
              <a:ln w="38100" cap="flat" cmpd="sng" algn="ctr">
                <a:solidFill>
                  <a:srgbClr val="00600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48" name="Straight Connector 47"/>
              <p:cNvCxnSpPr/>
              <p:nvPr/>
            </p:nvCxnSpPr>
            <p:spPr bwMode="auto">
              <a:xfrm>
                <a:off x="13767594" y="1092993"/>
                <a:ext cx="540000" cy="1588"/>
              </a:xfrm>
              <a:prstGeom prst="line">
                <a:avLst/>
              </a:prstGeom>
              <a:grpFill/>
              <a:ln w="38100" cap="flat" cmpd="sng" algn="ctr">
                <a:solidFill>
                  <a:srgbClr val="00600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49" name="Straight Connector 48"/>
              <p:cNvCxnSpPr/>
              <p:nvPr/>
            </p:nvCxnSpPr>
            <p:spPr bwMode="auto">
              <a:xfrm>
                <a:off x="13767594" y="1245393"/>
                <a:ext cx="540000" cy="1588"/>
              </a:xfrm>
              <a:prstGeom prst="line">
                <a:avLst/>
              </a:prstGeom>
              <a:grpFill/>
              <a:ln w="38100" cap="flat" cmpd="sng" algn="ctr">
                <a:solidFill>
                  <a:srgbClr val="00600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</p:grpSp>
      </p:grpSp>
      <p:grpSp>
        <p:nvGrpSpPr>
          <p:cNvPr id="110601" name="Group 141"/>
          <p:cNvGrpSpPr>
            <a:grpSpLocks/>
          </p:cNvGrpSpPr>
          <p:nvPr/>
        </p:nvGrpSpPr>
        <p:grpSpPr bwMode="auto">
          <a:xfrm>
            <a:off x="7707313" y="2378075"/>
            <a:ext cx="1493837" cy="2390775"/>
            <a:chOff x="13702220" y="3609181"/>
            <a:chExt cx="2656174" cy="4165420"/>
          </a:xfrm>
        </p:grpSpPr>
        <p:sp>
          <p:nvSpPr>
            <p:cNvPr id="110606" name="Text Box 9"/>
            <p:cNvSpPr txBox="1">
              <a:spLocks noChangeArrowheads="1"/>
            </p:cNvSpPr>
            <p:nvPr/>
          </p:nvSpPr>
          <p:spPr bwMode="auto">
            <a:xfrm>
              <a:off x="15302421" y="4124916"/>
              <a:ext cx="1055973" cy="616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700">
                  <a:solidFill>
                    <a:srgbClr val="01A200"/>
                  </a:solidFill>
                </a:rPr>
                <a:t>u</a:t>
              </a:r>
              <a:r>
                <a:rPr lang="en-US" sz="1700" baseline="-25000">
                  <a:solidFill>
                    <a:srgbClr val="01A200"/>
                  </a:solidFill>
                </a:rPr>
                <a:t>9</a:t>
              </a:r>
            </a:p>
          </p:txBody>
        </p:sp>
        <p:sp>
          <p:nvSpPr>
            <p:cNvPr id="110607" name="Text Box 9"/>
            <p:cNvSpPr txBox="1">
              <a:spLocks noChangeArrowheads="1"/>
            </p:cNvSpPr>
            <p:nvPr/>
          </p:nvSpPr>
          <p:spPr bwMode="auto">
            <a:xfrm>
              <a:off x="15302421" y="5121429"/>
              <a:ext cx="1055973" cy="616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700">
                  <a:solidFill>
                    <a:srgbClr val="01A200"/>
                  </a:solidFill>
                </a:rPr>
                <a:t>u</a:t>
              </a:r>
              <a:r>
                <a:rPr lang="en-US" sz="1700" baseline="-25000">
                  <a:solidFill>
                    <a:srgbClr val="01A200"/>
                  </a:solidFill>
                </a:rPr>
                <a:t>3</a:t>
              </a:r>
            </a:p>
          </p:txBody>
        </p:sp>
        <p:sp>
          <p:nvSpPr>
            <p:cNvPr id="110608" name="Text Box 9"/>
            <p:cNvSpPr txBox="1">
              <a:spLocks noChangeArrowheads="1"/>
            </p:cNvSpPr>
            <p:nvPr/>
          </p:nvSpPr>
          <p:spPr bwMode="auto">
            <a:xfrm>
              <a:off x="15302421" y="6188231"/>
              <a:ext cx="1055973" cy="616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700">
                  <a:solidFill>
                    <a:srgbClr val="01A200"/>
                  </a:solidFill>
                </a:rPr>
                <a:t>u</a:t>
              </a:r>
              <a:r>
                <a:rPr lang="en-US" sz="1700" baseline="-25000">
                  <a:solidFill>
                    <a:srgbClr val="01A200"/>
                  </a:solidFill>
                </a:rPr>
                <a:t>6</a:t>
              </a:r>
            </a:p>
          </p:txBody>
        </p:sp>
        <p:sp>
          <p:nvSpPr>
            <p:cNvPr id="110609" name="Text Box 9"/>
            <p:cNvSpPr txBox="1">
              <a:spLocks noChangeArrowheads="1"/>
            </p:cNvSpPr>
            <p:nvPr/>
          </p:nvSpPr>
          <p:spPr bwMode="auto">
            <a:xfrm>
              <a:off x="15266760" y="7158232"/>
              <a:ext cx="1055973" cy="616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700">
                  <a:solidFill>
                    <a:srgbClr val="01A200"/>
                  </a:solidFill>
                </a:rPr>
                <a:t>u</a:t>
              </a:r>
              <a:r>
                <a:rPr lang="en-US" sz="1700" baseline="-25000">
                  <a:solidFill>
                    <a:srgbClr val="01A200"/>
                  </a:solidFill>
                </a:rPr>
                <a:t>1</a:t>
              </a:r>
            </a:p>
          </p:txBody>
        </p:sp>
        <p:grpSp>
          <p:nvGrpSpPr>
            <p:cNvPr id="110610" name="Group 140"/>
            <p:cNvGrpSpPr>
              <a:grpSpLocks/>
            </p:cNvGrpSpPr>
            <p:nvPr/>
          </p:nvGrpSpPr>
          <p:grpSpPr bwMode="auto">
            <a:xfrm>
              <a:off x="13702220" y="3609181"/>
              <a:ext cx="1970374" cy="4038600"/>
              <a:chOff x="13702220" y="3609181"/>
              <a:chExt cx="1970374" cy="4038600"/>
            </a:xfrm>
          </p:grpSpPr>
          <p:grpSp>
            <p:nvGrpSpPr>
              <p:cNvPr id="110611" name="Group 100"/>
              <p:cNvGrpSpPr>
                <a:grpSpLocks/>
              </p:cNvGrpSpPr>
              <p:nvPr/>
            </p:nvGrpSpPr>
            <p:grpSpPr bwMode="auto">
              <a:xfrm>
                <a:off x="13702220" y="3984266"/>
                <a:ext cx="1298582" cy="3649687"/>
                <a:chOff x="13919994" y="3984266"/>
                <a:chExt cx="1298582" cy="3649687"/>
              </a:xfrm>
            </p:grpSpPr>
            <p:sp>
              <p:nvSpPr>
                <p:cNvPr id="110629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14162603" y="3984266"/>
                  <a:ext cx="1055973" cy="6163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700">
                      <a:solidFill>
                        <a:srgbClr val="01A200"/>
                      </a:solidFill>
                    </a:rPr>
                    <a:t>t</a:t>
                  </a:r>
                  <a:r>
                    <a:rPr lang="en-US" sz="1700" baseline="-25000">
                      <a:solidFill>
                        <a:srgbClr val="01A200"/>
                      </a:solidFill>
                    </a:rPr>
                    <a:t>1</a:t>
                  </a:r>
                </a:p>
              </p:txBody>
            </p:sp>
            <p:grpSp>
              <p:nvGrpSpPr>
                <p:cNvPr id="110630" name="Group 87"/>
                <p:cNvGrpSpPr>
                  <a:grpSpLocks noChangeAspect="1"/>
                </p:cNvGrpSpPr>
                <p:nvPr/>
              </p:nvGrpSpPr>
              <p:grpSpPr bwMode="auto">
                <a:xfrm>
                  <a:off x="14021028" y="4003009"/>
                  <a:ext cx="420978" cy="322031"/>
                  <a:chOff x="14021027" y="4002995"/>
                  <a:chExt cx="384883" cy="294419"/>
                </a:xfrm>
              </p:grpSpPr>
              <p:sp>
                <p:nvSpPr>
                  <p:cNvPr id="110643" name="Rectangle 79"/>
                  <p:cNvSpPr>
                    <a:spLocks noChangeAspect="1"/>
                  </p:cNvSpPr>
                  <p:nvPr/>
                </p:nvSpPr>
                <p:spPr bwMode="auto">
                  <a:xfrm rot="-2568728">
                    <a:off x="14138585" y="4063161"/>
                    <a:ext cx="267325" cy="234253"/>
                  </a:xfrm>
                  <a:prstGeom prst="rect">
                    <a:avLst/>
                  </a:prstGeom>
                  <a:solidFill>
                    <a:srgbClr val="006001"/>
                  </a:solidFill>
                  <a:ln w="12700">
                    <a:solidFill>
                      <a:srgbClr val="006001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 algn="l" defTabSz="517525" eaLnBrk="0" hangingPunct="0"/>
                    <a:endParaRPr lang="en-US" sz="1400">
                      <a:latin typeface="Arial" charset="0"/>
                    </a:endParaRPr>
                  </a:p>
                </p:txBody>
              </p:sp>
              <p:sp>
                <p:nvSpPr>
                  <p:cNvPr id="110644" name="Isosceles Triangle 80"/>
                  <p:cNvSpPr>
                    <a:spLocks noChangeAspect="1"/>
                  </p:cNvSpPr>
                  <p:nvPr/>
                </p:nvSpPr>
                <p:spPr bwMode="auto">
                  <a:xfrm rot="-2568728">
                    <a:off x="14021027" y="4002995"/>
                    <a:ext cx="267325" cy="100790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01A200"/>
                  </a:solidFill>
                  <a:ln w="12700">
                    <a:solidFill>
                      <a:srgbClr val="01A2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 algn="l" defTabSz="517525" eaLnBrk="0" hangingPunct="0"/>
                    <a:endParaRPr lang="en-US" sz="1400">
                      <a:latin typeface="Arial" charset="0"/>
                    </a:endParaRPr>
                  </a:p>
                </p:txBody>
              </p:sp>
            </p:grpSp>
            <p:sp>
              <p:nvSpPr>
                <p:cNvPr id="110631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14097227" y="4980781"/>
                  <a:ext cx="1055973" cy="6163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700">
                      <a:solidFill>
                        <a:srgbClr val="01A200"/>
                      </a:solidFill>
                    </a:rPr>
                    <a:t>t</a:t>
                  </a:r>
                  <a:r>
                    <a:rPr lang="en-US" sz="1700" baseline="-25000">
                      <a:solidFill>
                        <a:srgbClr val="01A200"/>
                      </a:solidFill>
                    </a:rPr>
                    <a:t>7</a:t>
                  </a:r>
                </a:p>
              </p:txBody>
            </p:sp>
            <p:grpSp>
              <p:nvGrpSpPr>
                <p:cNvPr id="110632" name="Group 89"/>
                <p:cNvGrpSpPr>
                  <a:grpSpLocks noChangeAspect="1"/>
                </p:cNvGrpSpPr>
                <p:nvPr/>
              </p:nvGrpSpPr>
              <p:grpSpPr bwMode="auto">
                <a:xfrm>
                  <a:off x="13955654" y="4999524"/>
                  <a:ext cx="420978" cy="322031"/>
                  <a:chOff x="14021027" y="4002995"/>
                  <a:chExt cx="384883" cy="294419"/>
                </a:xfrm>
              </p:grpSpPr>
              <p:sp>
                <p:nvSpPr>
                  <p:cNvPr id="110641" name="Rectangle 90"/>
                  <p:cNvSpPr>
                    <a:spLocks noChangeAspect="1"/>
                  </p:cNvSpPr>
                  <p:nvPr/>
                </p:nvSpPr>
                <p:spPr bwMode="auto">
                  <a:xfrm rot="-2568728">
                    <a:off x="14138585" y="4063161"/>
                    <a:ext cx="267325" cy="234253"/>
                  </a:xfrm>
                  <a:prstGeom prst="rect">
                    <a:avLst/>
                  </a:prstGeom>
                  <a:solidFill>
                    <a:srgbClr val="006001"/>
                  </a:solidFill>
                  <a:ln w="12700">
                    <a:solidFill>
                      <a:srgbClr val="006001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 algn="l" defTabSz="517525" eaLnBrk="0" hangingPunct="0"/>
                    <a:endParaRPr lang="en-US" sz="1400">
                      <a:latin typeface="Arial" charset="0"/>
                    </a:endParaRPr>
                  </a:p>
                </p:txBody>
              </p:sp>
              <p:sp>
                <p:nvSpPr>
                  <p:cNvPr id="110642" name="Isosceles Triangle 98"/>
                  <p:cNvSpPr>
                    <a:spLocks noChangeAspect="1"/>
                  </p:cNvSpPr>
                  <p:nvPr/>
                </p:nvSpPr>
                <p:spPr bwMode="auto">
                  <a:xfrm rot="-2568728">
                    <a:off x="14021027" y="4002995"/>
                    <a:ext cx="267325" cy="100790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01A200"/>
                  </a:solidFill>
                  <a:ln w="12700">
                    <a:solidFill>
                      <a:srgbClr val="01A2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 algn="l" defTabSz="517525" eaLnBrk="0" hangingPunct="0"/>
                    <a:endParaRPr lang="en-US" sz="1400">
                      <a:latin typeface="Arial" charset="0"/>
                    </a:endParaRPr>
                  </a:p>
                </p:txBody>
              </p:sp>
            </p:grpSp>
            <p:sp>
              <p:nvSpPr>
                <p:cNvPr id="110633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14097227" y="6047580"/>
                  <a:ext cx="1055973" cy="6163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700">
                      <a:solidFill>
                        <a:srgbClr val="01A200"/>
                      </a:solidFill>
                    </a:rPr>
                    <a:t>t</a:t>
                  </a:r>
                  <a:r>
                    <a:rPr lang="en-US" sz="1700" baseline="-25000">
                      <a:solidFill>
                        <a:srgbClr val="01A200"/>
                      </a:solidFill>
                    </a:rPr>
                    <a:t>5</a:t>
                  </a:r>
                </a:p>
              </p:txBody>
            </p:sp>
            <p:grpSp>
              <p:nvGrpSpPr>
                <p:cNvPr id="110634" name="Group 93"/>
                <p:cNvGrpSpPr>
                  <a:grpSpLocks noChangeAspect="1"/>
                </p:cNvGrpSpPr>
                <p:nvPr/>
              </p:nvGrpSpPr>
              <p:grpSpPr bwMode="auto">
                <a:xfrm>
                  <a:off x="13955654" y="6066324"/>
                  <a:ext cx="420978" cy="322031"/>
                  <a:chOff x="14021027" y="4002995"/>
                  <a:chExt cx="384883" cy="294419"/>
                </a:xfrm>
              </p:grpSpPr>
              <p:sp>
                <p:nvSpPr>
                  <p:cNvPr id="110639" name="Rectangle 95"/>
                  <p:cNvSpPr>
                    <a:spLocks noChangeAspect="1"/>
                  </p:cNvSpPr>
                  <p:nvPr/>
                </p:nvSpPr>
                <p:spPr bwMode="auto">
                  <a:xfrm rot="-2568728">
                    <a:off x="14138585" y="4063161"/>
                    <a:ext cx="267325" cy="234253"/>
                  </a:xfrm>
                  <a:prstGeom prst="rect">
                    <a:avLst/>
                  </a:prstGeom>
                  <a:solidFill>
                    <a:srgbClr val="006001"/>
                  </a:solidFill>
                  <a:ln w="12700">
                    <a:solidFill>
                      <a:srgbClr val="006001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 algn="l" defTabSz="517525" eaLnBrk="0" hangingPunct="0"/>
                    <a:endParaRPr lang="en-US" sz="1400">
                      <a:latin typeface="Arial" charset="0"/>
                    </a:endParaRPr>
                  </a:p>
                </p:txBody>
              </p:sp>
              <p:sp>
                <p:nvSpPr>
                  <p:cNvPr id="110640" name="Isosceles Triangle 96"/>
                  <p:cNvSpPr>
                    <a:spLocks noChangeAspect="1"/>
                  </p:cNvSpPr>
                  <p:nvPr/>
                </p:nvSpPr>
                <p:spPr bwMode="auto">
                  <a:xfrm rot="-2568728">
                    <a:off x="14021027" y="4002995"/>
                    <a:ext cx="267325" cy="100790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01A200"/>
                  </a:solidFill>
                  <a:ln w="12700">
                    <a:solidFill>
                      <a:srgbClr val="01A2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 algn="l" defTabSz="517525" eaLnBrk="0" hangingPunct="0"/>
                    <a:endParaRPr lang="en-US" sz="1400">
                      <a:latin typeface="Arial" charset="0"/>
                    </a:endParaRPr>
                  </a:p>
                </p:txBody>
              </p:sp>
            </p:grpSp>
            <p:sp>
              <p:nvSpPr>
                <p:cNvPr id="110635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14061569" y="7017584"/>
                  <a:ext cx="1055973" cy="6163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700">
                      <a:solidFill>
                        <a:srgbClr val="01A200"/>
                      </a:solidFill>
                    </a:rPr>
                    <a:t>t</a:t>
                  </a:r>
                  <a:r>
                    <a:rPr lang="en-US" sz="1700" baseline="-25000">
                      <a:solidFill>
                        <a:srgbClr val="01A200"/>
                      </a:solidFill>
                    </a:rPr>
                    <a:t>3</a:t>
                  </a:r>
                </a:p>
              </p:txBody>
            </p:sp>
            <p:grpSp>
              <p:nvGrpSpPr>
                <p:cNvPr id="110636" name="Group 97"/>
                <p:cNvGrpSpPr>
                  <a:grpSpLocks noChangeAspect="1"/>
                </p:cNvGrpSpPr>
                <p:nvPr/>
              </p:nvGrpSpPr>
              <p:grpSpPr bwMode="auto">
                <a:xfrm>
                  <a:off x="13919994" y="7036326"/>
                  <a:ext cx="420978" cy="322031"/>
                  <a:chOff x="14021027" y="4002995"/>
                  <a:chExt cx="384883" cy="294419"/>
                </a:xfrm>
              </p:grpSpPr>
              <p:sp>
                <p:nvSpPr>
                  <p:cNvPr id="110637" name="Rectangle 93"/>
                  <p:cNvSpPr>
                    <a:spLocks noChangeAspect="1"/>
                  </p:cNvSpPr>
                  <p:nvPr/>
                </p:nvSpPr>
                <p:spPr bwMode="auto">
                  <a:xfrm rot="-2568728">
                    <a:off x="14138585" y="4063161"/>
                    <a:ext cx="267325" cy="234253"/>
                  </a:xfrm>
                  <a:prstGeom prst="rect">
                    <a:avLst/>
                  </a:prstGeom>
                  <a:solidFill>
                    <a:srgbClr val="006001"/>
                  </a:solidFill>
                  <a:ln w="12700">
                    <a:solidFill>
                      <a:srgbClr val="006001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 algn="l" defTabSz="517525" eaLnBrk="0" hangingPunct="0"/>
                    <a:endParaRPr lang="en-US" sz="1400">
                      <a:latin typeface="Arial" charset="0"/>
                    </a:endParaRPr>
                  </a:p>
                </p:txBody>
              </p:sp>
              <p:sp>
                <p:nvSpPr>
                  <p:cNvPr id="110638" name="Isosceles Triangle 94"/>
                  <p:cNvSpPr>
                    <a:spLocks noChangeAspect="1"/>
                  </p:cNvSpPr>
                  <p:nvPr/>
                </p:nvSpPr>
                <p:spPr bwMode="auto">
                  <a:xfrm rot="-2568728">
                    <a:off x="14021027" y="4002995"/>
                    <a:ext cx="267325" cy="100790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01A200"/>
                  </a:solidFill>
                  <a:ln w="12700">
                    <a:solidFill>
                      <a:srgbClr val="01A2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 algn="l" defTabSz="517525" eaLnBrk="0" hangingPunct="0"/>
                    <a:endParaRPr lang="en-US" sz="1400">
                      <a:latin typeface="Arial" charset="0"/>
                    </a:endParaRPr>
                  </a:p>
                </p:txBody>
              </p:sp>
            </p:grpSp>
          </p:grpSp>
          <p:grpSp>
            <p:nvGrpSpPr>
              <p:cNvPr id="110612" name="Group 139"/>
              <p:cNvGrpSpPr>
                <a:grpSpLocks/>
              </p:cNvGrpSpPr>
              <p:nvPr/>
            </p:nvGrpSpPr>
            <p:grpSpPr bwMode="auto">
              <a:xfrm>
                <a:off x="14803681" y="3609181"/>
                <a:ext cx="868913" cy="4038600"/>
                <a:chOff x="14803681" y="3609181"/>
                <a:chExt cx="868913" cy="4038600"/>
              </a:xfrm>
            </p:grpSpPr>
            <p:grpSp>
              <p:nvGrpSpPr>
                <p:cNvPr id="110613" name="Group 122"/>
                <p:cNvGrpSpPr>
                  <a:grpSpLocks/>
                </p:cNvGrpSpPr>
                <p:nvPr/>
              </p:nvGrpSpPr>
              <p:grpSpPr bwMode="auto">
                <a:xfrm>
                  <a:off x="14803681" y="3609181"/>
                  <a:ext cx="868913" cy="810419"/>
                  <a:chOff x="6039887" y="7723981"/>
                  <a:chExt cx="868913" cy="810419"/>
                </a:xfrm>
              </p:grpSpPr>
              <p:pic>
                <p:nvPicPr>
                  <p:cNvPr id="110626" name="Picture 13" descr="user"/>
                  <p:cNvPicPr>
                    <a:picLocks noChangeAspect="1" noChangeArrowheads="1"/>
                  </p:cNvPicPr>
                  <p:nvPr/>
                </p:nvPicPr>
                <p:blipFill>
                  <a:blip r:embed="rId2"/>
                  <a:srcRect/>
                  <a:stretch>
                    <a:fillRect/>
                  </a:stretch>
                </p:blipFill>
                <p:spPr bwMode="auto">
                  <a:xfrm>
                    <a:off x="6039887" y="7723981"/>
                    <a:ext cx="868913" cy="80583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84" name="Rectangle 83"/>
                  <p:cNvSpPr/>
                  <p:nvPr/>
                </p:nvSpPr>
                <p:spPr bwMode="auto">
                  <a:xfrm>
                    <a:off x="6222760" y="7723981"/>
                    <a:ext cx="541962" cy="807638"/>
                  </a:xfrm>
                  <a:prstGeom prst="rect">
                    <a:avLst/>
                  </a:prstGeom>
                  <a:noFill/>
                  <a:ln w="63500" cap="flat" cmpd="sng" algn="ctr">
                    <a:solidFill>
                      <a:srgbClr val="01A2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</a:bodyPr>
                  <a:lstStyle/>
                  <a:p>
                    <a:pPr defTabSz="518831" eaLnBrk="0" hangingPunct="0">
                      <a:defRPr/>
                    </a:pPr>
                    <a:endParaRPr lang="en-US" sz="1800" dirty="0">
                      <a:solidFill>
                        <a:schemeClr val="bg2">
                          <a:lumMod val="50000"/>
                        </a:schemeClr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10628" name="Freeform 84"/>
                  <p:cNvSpPr>
                    <a:spLocks noChangeArrowheads="1"/>
                  </p:cNvSpPr>
                  <p:nvPr/>
                </p:nvSpPr>
                <p:spPr bwMode="auto">
                  <a:xfrm>
                    <a:off x="6210300" y="8166100"/>
                    <a:ext cx="558800" cy="368300"/>
                  </a:xfrm>
                  <a:custGeom>
                    <a:avLst/>
                    <a:gdLst>
                      <a:gd name="T0" fmla="*/ 0 w 558800"/>
                      <a:gd name="T1" fmla="*/ 12700 h 368300"/>
                      <a:gd name="T2" fmla="*/ 0 w 558800"/>
                      <a:gd name="T3" fmla="*/ 368300 h 368300"/>
                      <a:gd name="T4" fmla="*/ 558800 w 558800"/>
                      <a:gd name="T5" fmla="*/ 368300 h 368300"/>
                      <a:gd name="T6" fmla="*/ 558800 w 558800"/>
                      <a:gd name="T7" fmla="*/ 0 h 3683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558800"/>
                      <a:gd name="T13" fmla="*/ 0 h 368300"/>
                      <a:gd name="T14" fmla="*/ 558800 w 558800"/>
                      <a:gd name="T15" fmla="*/ 368300 h 3683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558800" h="368300">
                        <a:moveTo>
                          <a:pt x="0" y="12700"/>
                        </a:moveTo>
                        <a:lnTo>
                          <a:pt x="0" y="368300"/>
                        </a:lnTo>
                        <a:lnTo>
                          <a:pt x="558800" y="368300"/>
                        </a:lnTo>
                        <a:lnTo>
                          <a:pt x="558800" y="0"/>
                        </a:lnTo>
                      </a:path>
                    </a:pathLst>
                  </a:custGeom>
                  <a:noFill/>
                  <a:ln w="63500">
                    <a:solidFill>
                      <a:srgbClr val="006001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 algn="l" defTabSz="517525" eaLnBrk="0" hangingPunct="0"/>
                    <a:endParaRPr lang="en-US" sz="1400">
                      <a:latin typeface="Arial" charset="0"/>
                    </a:endParaRPr>
                  </a:p>
                </p:txBody>
              </p:sp>
            </p:grpSp>
            <p:grpSp>
              <p:nvGrpSpPr>
                <p:cNvPr id="110614" name="Group 127"/>
                <p:cNvGrpSpPr>
                  <a:grpSpLocks/>
                </p:cNvGrpSpPr>
                <p:nvPr/>
              </p:nvGrpSpPr>
              <p:grpSpPr bwMode="auto">
                <a:xfrm>
                  <a:off x="14803681" y="4724360"/>
                  <a:ext cx="868913" cy="810419"/>
                  <a:chOff x="6039887" y="7723981"/>
                  <a:chExt cx="868913" cy="810419"/>
                </a:xfrm>
              </p:grpSpPr>
              <p:pic>
                <p:nvPicPr>
                  <p:cNvPr id="110623" name="Picture 13" descr="user"/>
                  <p:cNvPicPr>
                    <a:picLocks noChangeAspect="1" noChangeArrowheads="1"/>
                  </p:cNvPicPr>
                  <p:nvPr/>
                </p:nvPicPr>
                <p:blipFill>
                  <a:blip r:embed="rId2"/>
                  <a:srcRect/>
                  <a:stretch>
                    <a:fillRect/>
                  </a:stretch>
                </p:blipFill>
                <p:spPr bwMode="auto">
                  <a:xfrm>
                    <a:off x="6039887" y="7723981"/>
                    <a:ext cx="868913" cy="80583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81" name="Rectangle 80"/>
                  <p:cNvSpPr/>
                  <p:nvPr/>
                </p:nvSpPr>
                <p:spPr bwMode="auto">
                  <a:xfrm>
                    <a:off x="6222760" y="7723453"/>
                    <a:ext cx="541962" cy="807638"/>
                  </a:xfrm>
                  <a:prstGeom prst="rect">
                    <a:avLst/>
                  </a:prstGeom>
                  <a:noFill/>
                  <a:ln w="63500" cap="flat" cmpd="sng" algn="ctr">
                    <a:solidFill>
                      <a:srgbClr val="01A2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</a:bodyPr>
                  <a:lstStyle/>
                  <a:p>
                    <a:pPr defTabSz="518831" eaLnBrk="0" hangingPunct="0">
                      <a:defRPr/>
                    </a:pPr>
                    <a:endParaRPr lang="en-US" sz="1800" dirty="0">
                      <a:solidFill>
                        <a:schemeClr val="bg2">
                          <a:lumMod val="50000"/>
                        </a:schemeClr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10625" name="Freeform 81"/>
                  <p:cNvSpPr>
                    <a:spLocks noChangeArrowheads="1"/>
                  </p:cNvSpPr>
                  <p:nvPr/>
                </p:nvSpPr>
                <p:spPr bwMode="auto">
                  <a:xfrm>
                    <a:off x="6210300" y="8166100"/>
                    <a:ext cx="558800" cy="368300"/>
                  </a:xfrm>
                  <a:custGeom>
                    <a:avLst/>
                    <a:gdLst>
                      <a:gd name="T0" fmla="*/ 0 w 558800"/>
                      <a:gd name="T1" fmla="*/ 12700 h 368300"/>
                      <a:gd name="T2" fmla="*/ 0 w 558800"/>
                      <a:gd name="T3" fmla="*/ 368300 h 368300"/>
                      <a:gd name="T4" fmla="*/ 558800 w 558800"/>
                      <a:gd name="T5" fmla="*/ 368300 h 368300"/>
                      <a:gd name="T6" fmla="*/ 558800 w 558800"/>
                      <a:gd name="T7" fmla="*/ 0 h 3683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558800"/>
                      <a:gd name="T13" fmla="*/ 0 h 368300"/>
                      <a:gd name="T14" fmla="*/ 558800 w 558800"/>
                      <a:gd name="T15" fmla="*/ 368300 h 3683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558800" h="368300">
                        <a:moveTo>
                          <a:pt x="0" y="12700"/>
                        </a:moveTo>
                        <a:lnTo>
                          <a:pt x="0" y="368300"/>
                        </a:lnTo>
                        <a:lnTo>
                          <a:pt x="558800" y="368300"/>
                        </a:lnTo>
                        <a:lnTo>
                          <a:pt x="558800" y="0"/>
                        </a:lnTo>
                      </a:path>
                    </a:pathLst>
                  </a:custGeom>
                  <a:noFill/>
                  <a:ln w="63500">
                    <a:solidFill>
                      <a:srgbClr val="006001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 algn="l" defTabSz="517525" eaLnBrk="0" hangingPunct="0"/>
                    <a:endParaRPr lang="en-US" sz="1400">
                      <a:latin typeface="Arial" charset="0"/>
                    </a:endParaRPr>
                  </a:p>
                </p:txBody>
              </p:sp>
            </p:grpSp>
            <p:grpSp>
              <p:nvGrpSpPr>
                <p:cNvPr id="110615" name="Group 131"/>
                <p:cNvGrpSpPr>
                  <a:grpSpLocks/>
                </p:cNvGrpSpPr>
                <p:nvPr/>
              </p:nvGrpSpPr>
              <p:grpSpPr bwMode="auto">
                <a:xfrm>
                  <a:off x="14803681" y="5798383"/>
                  <a:ext cx="868913" cy="810419"/>
                  <a:chOff x="6039887" y="7723981"/>
                  <a:chExt cx="868913" cy="810419"/>
                </a:xfrm>
              </p:grpSpPr>
              <p:pic>
                <p:nvPicPr>
                  <p:cNvPr id="110620" name="Picture 13" descr="user"/>
                  <p:cNvPicPr>
                    <a:picLocks noChangeAspect="1" noChangeArrowheads="1"/>
                  </p:cNvPicPr>
                  <p:nvPr/>
                </p:nvPicPr>
                <p:blipFill>
                  <a:blip r:embed="rId2"/>
                  <a:srcRect/>
                  <a:stretch>
                    <a:fillRect/>
                  </a:stretch>
                </p:blipFill>
                <p:spPr bwMode="auto">
                  <a:xfrm>
                    <a:off x="6039887" y="7723981"/>
                    <a:ext cx="868913" cy="80583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78" name="Rectangle 77"/>
                  <p:cNvSpPr/>
                  <p:nvPr/>
                </p:nvSpPr>
                <p:spPr bwMode="auto">
                  <a:xfrm>
                    <a:off x="6222760" y="7717061"/>
                    <a:ext cx="541962" cy="807638"/>
                  </a:xfrm>
                  <a:prstGeom prst="rect">
                    <a:avLst/>
                  </a:prstGeom>
                  <a:noFill/>
                  <a:ln w="63500" cap="flat" cmpd="sng" algn="ctr">
                    <a:solidFill>
                      <a:srgbClr val="01A2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</a:bodyPr>
                  <a:lstStyle/>
                  <a:p>
                    <a:pPr defTabSz="518831" eaLnBrk="0" hangingPunct="0">
                      <a:defRPr/>
                    </a:pPr>
                    <a:endParaRPr lang="en-US" sz="1800" dirty="0">
                      <a:solidFill>
                        <a:schemeClr val="bg2">
                          <a:lumMod val="50000"/>
                        </a:schemeClr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10622" name="Freeform 78"/>
                  <p:cNvSpPr>
                    <a:spLocks noChangeArrowheads="1"/>
                  </p:cNvSpPr>
                  <p:nvPr/>
                </p:nvSpPr>
                <p:spPr bwMode="auto">
                  <a:xfrm>
                    <a:off x="6210300" y="8166100"/>
                    <a:ext cx="558800" cy="368300"/>
                  </a:xfrm>
                  <a:custGeom>
                    <a:avLst/>
                    <a:gdLst>
                      <a:gd name="T0" fmla="*/ 0 w 558800"/>
                      <a:gd name="T1" fmla="*/ 12700 h 368300"/>
                      <a:gd name="T2" fmla="*/ 0 w 558800"/>
                      <a:gd name="T3" fmla="*/ 368300 h 368300"/>
                      <a:gd name="T4" fmla="*/ 558800 w 558800"/>
                      <a:gd name="T5" fmla="*/ 368300 h 368300"/>
                      <a:gd name="T6" fmla="*/ 558800 w 558800"/>
                      <a:gd name="T7" fmla="*/ 0 h 3683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558800"/>
                      <a:gd name="T13" fmla="*/ 0 h 368300"/>
                      <a:gd name="T14" fmla="*/ 558800 w 558800"/>
                      <a:gd name="T15" fmla="*/ 368300 h 3683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558800" h="368300">
                        <a:moveTo>
                          <a:pt x="0" y="12700"/>
                        </a:moveTo>
                        <a:lnTo>
                          <a:pt x="0" y="368300"/>
                        </a:lnTo>
                        <a:lnTo>
                          <a:pt x="558800" y="368300"/>
                        </a:lnTo>
                        <a:lnTo>
                          <a:pt x="558800" y="0"/>
                        </a:lnTo>
                      </a:path>
                    </a:pathLst>
                  </a:custGeom>
                  <a:noFill/>
                  <a:ln w="63500">
                    <a:solidFill>
                      <a:srgbClr val="006001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 algn="l" defTabSz="517525" eaLnBrk="0" hangingPunct="0"/>
                    <a:endParaRPr lang="en-US" sz="1400">
                      <a:latin typeface="Arial" charset="0"/>
                    </a:endParaRPr>
                  </a:p>
                </p:txBody>
              </p:sp>
            </p:grpSp>
            <p:grpSp>
              <p:nvGrpSpPr>
                <p:cNvPr id="110616" name="Group 135"/>
                <p:cNvGrpSpPr>
                  <a:grpSpLocks/>
                </p:cNvGrpSpPr>
                <p:nvPr/>
              </p:nvGrpSpPr>
              <p:grpSpPr bwMode="auto">
                <a:xfrm>
                  <a:off x="14803681" y="6837362"/>
                  <a:ext cx="868913" cy="810419"/>
                  <a:chOff x="6039887" y="7723981"/>
                  <a:chExt cx="868913" cy="810419"/>
                </a:xfrm>
              </p:grpSpPr>
              <p:pic>
                <p:nvPicPr>
                  <p:cNvPr id="110617" name="Picture 13" descr="user"/>
                  <p:cNvPicPr>
                    <a:picLocks noChangeAspect="1" noChangeArrowheads="1"/>
                  </p:cNvPicPr>
                  <p:nvPr/>
                </p:nvPicPr>
                <p:blipFill>
                  <a:blip r:embed="rId2"/>
                  <a:srcRect/>
                  <a:stretch>
                    <a:fillRect/>
                  </a:stretch>
                </p:blipFill>
                <p:spPr bwMode="auto">
                  <a:xfrm>
                    <a:off x="6039887" y="7723981"/>
                    <a:ext cx="868913" cy="80583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75" name="Rectangle 74"/>
                  <p:cNvSpPr/>
                  <p:nvPr/>
                </p:nvSpPr>
                <p:spPr bwMode="auto">
                  <a:xfrm>
                    <a:off x="6222760" y="7723586"/>
                    <a:ext cx="541962" cy="807638"/>
                  </a:xfrm>
                  <a:prstGeom prst="rect">
                    <a:avLst/>
                  </a:prstGeom>
                  <a:noFill/>
                  <a:ln w="63500" cap="flat" cmpd="sng" algn="ctr">
                    <a:solidFill>
                      <a:srgbClr val="01A2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</a:bodyPr>
                  <a:lstStyle/>
                  <a:p>
                    <a:pPr defTabSz="518831" eaLnBrk="0" hangingPunct="0">
                      <a:defRPr/>
                    </a:pPr>
                    <a:endParaRPr lang="en-US" sz="1800" dirty="0">
                      <a:solidFill>
                        <a:schemeClr val="bg2">
                          <a:lumMod val="50000"/>
                        </a:schemeClr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10619" name="Freeform 75"/>
                  <p:cNvSpPr>
                    <a:spLocks noChangeArrowheads="1"/>
                  </p:cNvSpPr>
                  <p:nvPr/>
                </p:nvSpPr>
                <p:spPr bwMode="auto">
                  <a:xfrm>
                    <a:off x="6210300" y="8166100"/>
                    <a:ext cx="558800" cy="368300"/>
                  </a:xfrm>
                  <a:custGeom>
                    <a:avLst/>
                    <a:gdLst>
                      <a:gd name="T0" fmla="*/ 0 w 558800"/>
                      <a:gd name="T1" fmla="*/ 12700 h 368300"/>
                      <a:gd name="T2" fmla="*/ 0 w 558800"/>
                      <a:gd name="T3" fmla="*/ 368300 h 368300"/>
                      <a:gd name="T4" fmla="*/ 558800 w 558800"/>
                      <a:gd name="T5" fmla="*/ 368300 h 368300"/>
                      <a:gd name="T6" fmla="*/ 558800 w 558800"/>
                      <a:gd name="T7" fmla="*/ 0 h 3683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558800"/>
                      <a:gd name="T13" fmla="*/ 0 h 368300"/>
                      <a:gd name="T14" fmla="*/ 558800 w 558800"/>
                      <a:gd name="T15" fmla="*/ 368300 h 3683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558800" h="368300">
                        <a:moveTo>
                          <a:pt x="0" y="12700"/>
                        </a:moveTo>
                        <a:lnTo>
                          <a:pt x="0" y="368300"/>
                        </a:lnTo>
                        <a:lnTo>
                          <a:pt x="558800" y="368300"/>
                        </a:lnTo>
                        <a:lnTo>
                          <a:pt x="558800" y="0"/>
                        </a:lnTo>
                      </a:path>
                    </a:pathLst>
                  </a:custGeom>
                  <a:noFill/>
                  <a:ln w="63500">
                    <a:solidFill>
                      <a:srgbClr val="006001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 algn="l" defTabSz="517525" eaLnBrk="0" hangingPunct="0"/>
                    <a:endParaRPr lang="en-US" sz="1400">
                      <a:latin typeface="Arial" charset="0"/>
                    </a:endParaRPr>
                  </a:p>
                </p:txBody>
              </p:sp>
            </p:grpSp>
          </p:grpSp>
        </p:grpSp>
      </p:grpSp>
      <p:sp>
        <p:nvSpPr>
          <p:cNvPr id="102" name="TextBox 101"/>
          <p:cNvSpPr txBox="1"/>
          <p:nvPr/>
        </p:nvSpPr>
        <p:spPr>
          <a:xfrm>
            <a:off x="4176713" y="2797175"/>
            <a:ext cx="1054100" cy="668338"/>
          </a:xfrm>
          <a:prstGeom prst="rect">
            <a:avLst/>
          </a:prstGeom>
          <a:noFill/>
          <a:ln>
            <a:noFill/>
          </a:ln>
        </p:spPr>
        <p:txBody>
          <a:bodyPr wrap="none" lIns="51883" tIns="25942" rIns="51883" bIns="25942">
            <a:spAutoFit/>
          </a:bodyPr>
          <a:lstStyle/>
          <a:p>
            <a:pPr algn="l">
              <a:defRPr/>
            </a:pP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Folkrank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>
              <a:defRPr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3" name="Rectangle 102"/>
          <p:cNvSpPr/>
          <p:nvPr/>
        </p:nvSpPr>
        <p:spPr bwMode="auto">
          <a:xfrm>
            <a:off x="646113" y="2444750"/>
            <a:ext cx="1360487" cy="1350963"/>
          </a:xfrm>
          <a:prstGeom prst="rect">
            <a:avLst/>
          </a:prstGeom>
          <a:solidFill>
            <a:schemeClr val="bg1"/>
          </a:solidFill>
          <a:ln w="63500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defTabSz="518831" eaLnBrk="0" hangingPunct="0">
              <a:defRPr/>
            </a:pPr>
            <a:endParaRPr lang="en-US" sz="1800" dirty="0">
              <a:solidFill>
                <a:schemeClr val="bg2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110604" name="TextBox 103"/>
          <p:cNvSpPr txBox="1">
            <a:spLocks noChangeArrowheads="1"/>
          </p:cNvSpPr>
          <p:nvPr/>
        </p:nvSpPr>
        <p:spPr bwMode="auto">
          <a:xfrm>
            <a:off x="974725" y="2581275"/>
            <a:ext cx="585788" cy="97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1883" tIns="25942" rIns="51883" bIns="25942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dirty="0" err="1"/>
              <a:t>P(u</a:t>
            </a:r>
            <a:r>
              <a:rPr lang="en-US" sz="2000" dirty="0"/>
              <a:t>)</a:t>
            </a:r>
          </a:p>
          <a:p>
            <a:pPr algn="l"/>
            <a:r>
              <a:rPr lang="en-US" sz="2000" dirty="0" err="1"/>
              <a:t>P(r</a:t>
            </a:r>
            <a:r>
              <a:rPr lang="en-US" sz="2000" dirty="0"/>
              <a:t>)</a:t>
            </a:r>
          </a:p>
          <a:p>
            <a:pPr algn="l"/>
            <a:r>
              <a:rPr lang="en-US" sz="2000" dirty="0" err="1"/>
              <a:t>P(g</a:t>
            </a:r>
            <a:r>
              <a:rPr lang="en-US" sz="2000" dirty="0"/>
              <a:t>)</a:t>
            </a:r>
          </a:p>
        </p:txBody>
      </p:sp>
      <p:sp>
        <p:nvSpPr>
          <p:cNvPr id="105" name="Freeform 104"/>
          <p:cNvSpPr/>
          <p:nvPr/>
        </p:nvSpPr>
        <p:spPr bwMode="auto">
          <a:xfrm>
            <a:off x="1193800" y="3924300"/>
            <a:ext cx="622300" cy="1384300"/>
          </a:xfrm>
          <a:custGeom>
            <a:avLst/>
            <a:gdLst>
              <a:gd name="connsiteX0" fmla="*/ 0 w 622300"/>
              <a:gd name="connsiteY0" fmla="*/ 0 h 1384300"/>
              <a:gd name="connsiteX1" fmla="*/ 12700 w 622300"/>
              <a:gd name="connsiteY1" fmla="*/ 1371600 h 1384300"/>
              <a:gd name="connsiteX2" fmla="*/ 622300 w 622300"/>
              <a:gd name="connsiteY2" fmla="*/ 1384300 h 138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2300" h="1384300">
                <a:moveTo>
                  <a:pt x="0" y="0"/>
                </a:moveTo>
                <a:lnTo>
                  <a:pt x="12700" y="1371600"/>
                </a:lnTo>
                <a:lnTo>
                  <a:pt x="622300" y="1384300"/>
                </a:lnTo>
              </a:path>
            </a:pathLst>
          </a:custGeom>
          <a:solidFill>
            <a:srgbClr val="FFFFFF"/>
          </a:solidFill>
          <a:ln w="635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triangle" w="lg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l" eaLnBrk="0" hangingPunct="0">
              <a:defRPr/>
            </a:pPr>
            <a:endParaRPr lang="en-US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User profile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smtClean="0"/>
              <a:t>Definition</a:t>
            </a:r>
            <a:r>
              <a:rPr lang="en-US" smtClean="0"/>
              <a:t>: A </a:t>
            </a:r>
            <a:r>
              <a:rPr lang="en-US" b="1" i="1" smtClean="0"/>
              <a:t>user profile</a:t>
            </a:r>
            <a:r>
              <a:rPr lang="en-US" b="1" smtClean="0"/>
              <a:t> </a:t>
            </a:r>
            <a:r>
              <a:rPr lang="en-US" smtClean="0"/>
              <a:t>is a data structure that represents a characterization of a </a:t>
            </a:r>
            <a:r>
              <a:rPr lang="en-US" b="1" smtClean="0"/>
              <a:t>user</a:t>
            </a:r>
            <a:r>
              <a:rPr lang="en-US" smtClean="0"/>
              <a:t> at a particular moment of </a:t>
            </a:r>
            <a:r>
              <a:rPr lang="en-US" b="1" smtClean="0"/>
              <a:t>time</a:t>
            </a:r>
            <a:r>
              <a:rPr lang="en-US" smtClean="0"/>
              <a:t>.</a:t>
            </a:r>
          </a:p>
          <a:p>
            <a:endParaRPr lang="en-US" smtClean="0"/>
          </a:p>
          <a:p>
            <a:r>
              <a:rPr lang="en-US" smtClean="0"/>
              <a:t>So, a user profile represents what, from a given (system) perspective, there is to know about a user.</a:t>
            </a:r>
          </a:p>
          <a:p>
            <a:endParaRPr lang="en-US" smtClean="0"/>
          </a:p>
          <a:p>
            <a:r>
              <a:rPr lang="en-US" smtClean="0"/>
              <a:t>The data in a user profile can be </a:t>
            </a:r>
            <a:r>
              <a:rPr lang="en-US" b="1" smtClean="0"/>
              <a:t>explicitly given</a:t>
            </a:r>
            <a:r>
              <a:rPr lang="en-US" smtClean="0"/>
              <a:t> by the user or have been </a:t>
            </a:r>
            <a:r>
              <a:rPr lang="en-US" b="1" smtClean="0"/>
              <a:t>derived</a:t>
            </a:r>
            <a:r>
              <a:rPr lang="en-US" smtClean="0"/>
              <a:t> by the system.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5" descr="results-profiles-colors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2600" y="1738313"/>
            <a:ext cx="8478838" cy="479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19" name="Title 1"/>
          <p:cNvSpPr>
            <a:spLocks noGrp="1"/>
          </p:cNvSpPr>
          <p:nvPr>
            <p:ph type="title"/>
          </p:nvPr>
        </p:nvSpPr>
        <p:spPr>
          <a:xfrm>
            <a:off x="917575" y="304800"/>
            <a:ext cx="7159625" cy="1244600"/>
          </a:xfrm>
        </p:spPr>
        <p:txBody>
          <a:bodyPr/>
          <a:lstStyle/>
          <a:p>
            <a:r>
              <a:rPr lang="en-US" smtClean="0"/>
              <a:t>Results: User/Context Modeling </a:t>
            </a:r>
          </a:p>
        </p:txBody>
      </p:sp>
      <p:sp>
        <p:nvSpPr>
          <p:cNvPr id="111620" name="Content Placeholder 2"/>
          <p:cNvSpPr>
            <a:spLocks noGrp="1"/>
          </p:cNvSpPr>
          <p:nvPr>
            <p:ph idx="1"/>
          </p:nvPr>
        </p:nvSpPr>
        <p:spPr>
          <a:xfrm>
            <a:off x="520700" y="946150"/>
            <a:ext cx="8382000" cy="481013"/>
          </a:xfrm>
        </p:spPr>
        <p:txBody>
          <a:bodyPr/>
          <a:lstStyle/>
          <a:p>
            <a:pPr>
              <a:buFontTx/>
              <a:buNone/>
            </a:pPr>
            <a:r>
              <a:rPr lang="en-US" smtClean="0"/>
              <a:t>	Average performance of user/context modeling strategies in ranking folksonomy entities (ground truth obtained via user study).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1811338" y="2227263"/>
            <a:ext cx="4333875" cy="1327150"/>
            <a:chOff x="3673629" y="4294981"/>
            <a:chExt cx="7350765" cy="2209800"/>
          </a:xfrm>
        </p:grpSpPr>
        <p:sp>
          <p:nvSpPr>
            <p:cNvPr id="111630" name="Freeform 8"/>
            <p:cNvSpPr>
              <a:spLocks noChangeArrowheads="1"/>
            </p:cNvSpPr>
            <p:nvPr/>
          </p:nvSpPr>
          <p:spPr bwMode="auto">
            <a:xfrm>
              <a:off x="7484423" y="4675981"/>
              <a:ext cx="3523171" cy="0"/>
            </a:xfrm>
            <a:custGeom>
              <a:avLst/>
              <a:gdLst>
                <a:gd name="T0" fmla="*/ 2030469 w 4640902"/>
                <a:gd name="T1" fmla="*/ 0 h 1985650"/>
                <a:gd name="T2" fmla="*/ 2030469 w 4640902"/>
                <a:gd name="T3" fmla="*/ 0 h 1985650"/>
                <a:gd name="T4" fmla="*/ 0 w 4640902"/>
                <a:gd name="T5" fmla="*/ 0 h 1985650"/>
                <a:gd name="T6" fmla="*/ 0 60000 65536"/>
                <a:gd name="T7" fmla="*/ 0 60000 65536"/>
                <a:gd name="T8" fmla="*/ 0 60000 65536"/>
                <a:gd name="T9" fmla="*/ 0 w 4640902"/>
                <a:gd name="T10" fmla="*/ 0 h 1985650"/>
                <a:gd name="T11" fmla="*/ 4640902 w 4640902"/>
                <a:gd name="T12" fmla="*/ 0 h 19856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640902" h="1985650">
                  <a:moveTo>
                    <a:pt x="4640902" y="1985650"/>
                  </a:moveTo>
                  <a:lnTo>
                    <a:pt x="4640902" y="0"/>
                  </a:lnTo>
                  <a:lnTo>
                    <a:pt x="0" y="23089"/>
                  </a:lnTo>
                </a:path>
              </a:pathLst>
            </a:custGeom>
            <a:noFill/>
            <a:ln w="101600">
              <a:solidFill>
                <a:srgbClr val="006001"/>
              </a:solidFill>
              <a:round/>
              <a:headEnd type="none" w="sm" len="sm"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l" defTabSz="517525" eaLnBrk="0" hangingPunct="0"/>
              <a:endParaRPr lang="en-US" sz="1400">
                <a:latin typeface="Arial" charset="0"/>
              </a:endParaRPr>
            </a:p>
          </p:txBody>
        </p:sp>
        <p:sp>
          <p:nvSpPr>
            <p:cNvPr id="111631" name="Freeform 9"/>
            <p:cNvSpPr>
              <a:spLocks noChangeArrowheads="1"/>
            </p:cNvSpPr>
            <p:nvPr/>
          </p:nvSpPr>
          <p:spPr bwMode="auto">
            <a:xfrm>
              <a:off x="3673629" y="4294981"/>
              <a:ext cx="7350765" cy="2209800"/>
            </a:xfrm>
            <a:custGeom>
              <a:avLst/>
              <a:gdLst>
                <a:gd name="T0" fmla="*/ 18441355 w 4640902"/>
                <a:gd name="T1" fmla="*/ 2736866 h 1985650"/>
                <a:gd name="T2" fmla="*/ 18441355 w 4640902"/>
                <a:gd name="T3" fmla="*/ 0 h 1985650"/>
                <a:gd name="T4" fmla="*/ 0 w 4640902"/>
                <a:gd name="T5" fmla="*/ 31824 h 1985650"/>
                <a:gd name="T6" fmla="*/ 0 60000 65536"/>
                <a:gd name="T7" fmla="*/ 0 60000 65536"/>
                <a:gd name="T8" fmla="*/ 0 60000 65536"/>
                <a:gd name="T9" fmla="*/ 0 w 4640902"/>
                <a:gd name="T10" fmla="*/ 0 h 1985650"/>
                <a:gd name="T11" fmla="*/ 4640902 w 4640902"/>
                <a:gd name="T12" fmla="*/ 1985650 h 19856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640902" h="1985650">
                  <a:moveTo>
                    <a:pt x="4640902" y="1985650"/>
                  </a:moveTo>
                  <a:lnTo>
                    <a:pt x="4640902" y="0"/>
                  </a:lnTo>
                  <a:lnTo>
                    <a:pt x="0" y="23089"/>
                  </a:lnTo>
                </a:path>
              </a:pathLst>
            </a:custGeom>
            <a:noFill/>
            <a:ln w="101600">
              <a:solidFill>
                <a:srgbClr val="006001"/>
              </a:solidFill>
              <a:round/>
              <a:headEnd type="none" w="sm" len="sm"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l" defTabSz="517525" eaLnBrk="0" hangingPunct="0"/>
              <a:endParaRPr lang="en-US" sz="1400">
                <a:latin typeface="Arial" charset="0"/>
              </a:endParaRPr>
            </a:p>
          </p:txBody>
        </p:sp>
      </p:grp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025650" y="4518025"/>
            <a:ext cx="3590925" cy="1266825"/>
          </a:xfrm>
          <a:prstGeom prst="rect">
            <a:avLst/>
          </a:prstGeom>
          <a:solidFill>
            <a:schemeClr val="bg1"/>
          </a:solidFill>
          <a:ln w="101600">
            <a:solidFill>
              <a:srgbClr val="01A200"/>
            </a:solidFill>
            <a:round/>
            <a:headEnd type="none" w="sm" len="sm"/>
            <a:tailEnd type="none" w="sm" len="sm"/>
          </a:ln>
        </p:spPr>
        <p:txBody>
          <a:bodyPr lIns="51883" tIns="25942" rIns="51883" bIns="25942" anchor="ctr">
            <a:prstTxWarp prst="textNoShape">
              <a:avLst/>
            </a:prstTxWarp>
          </a:bodyPr>
          <a:lstStyle/>
          <a:p>
            <a:pPr defTabSz="517525" eaLnBrk="0" hangingPunct="0"/>
            <a:r>
              <a:rPr lang="en-US" sz="1800" b="1">
                <a:solidFill>
                  <a:srgbClr val="01A200"/>
                </a:solidFill>
                <a:latin typeface="Arial" charset="0"/>
              </a:rPr>
              <a:t>Significant difference between </a:t>
            </a:r>
          </a:p>
          <a:p>
            <a:pPr defTabSz="517525" eaLnBrk="0" hangingPunct="0"/>
            <a:r>
              <a:rPr lang="en-US" sz="1800" b="1">
                <a:solidFill>
                  <a:srgbClr val="01A200"/>
                </a:solidFill>
                <a:latin typeface="Arial" charset="0"/>
              </a:rPr>
              <a:t>P(resource/group) </a:t>
            </a:r>
            <a:r>
              <a:rPr lang="en-US" sz="1800" b="1">
                <a:solidFill>
                  <a:srgbClr val="01A200"/>
                </a:solidFill>
              </a:rPr>
              <a:t>and P(user)</a:t>
            </a:r>
            <a:endParaRPr lang="en-US" sz="1800" b="1">
              <a:solidFill>
                <a:srgbClr val="01A200"/>
              </a:solidFill>
              <a:latin typeface="Arial" charset="0"/>
            </a:endParaRPr>
          </a:p>
        </p:txBody>
      </p: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2320925" y="2635250"/>
            <a:ext cx="4333875" cy="1366838"/>
            <a:chOff x="3673629" y="4294981"/>
            <a:chExt cx="7350765" cy="2209800"/>
          </a:xfrm>
        </p:grpSpPr>
        <p:sp>
          <p:nvSpPr>
            <p:cNvPr id="111628" name="Freeform 20"/>
            <p:cNvSpPr>
              <a:spLocks noChangeArrowheads="1"/>
            </p:cNvSpPr>
            <p:nvPr/>
          </p:nvSpPr>
          <p:spPr bwMode="auto">
            <a:xfrm>
              <a:off x="7484423" y="4675981"/>
              <a:ext cx="3523171" cy="0"/>
            </a:xfrm>
            <a:custGeom>
              <a:avLst/>
              <a:gdLst>
                <a:gd name="T0" fmla="*/ 2030469 w 4640902"/>
                <a:gd name="T1" fmla="*/ 0 h 1985650"/>
                <a:gd name="T2" fmla="*/ 2030469 w 4640902"/>
                <a:gd name="T3" fmla="*/ 0 h 1985650"/>
                <a:gd name="T4" fmla="*/ 0 w 4640902"/>
                <a:gd name="T5" fmla="*/ 0 h 1985650"/>
                <a:gd name="T6" fmla="*/ 0 60000 65536"/>
                <a:gd name="T7" fmla="*/ 0 60000 65536"/>
                <a:gd name="T8" fmla="*/ 0 60000 65536"/>
                <a:gd name="T9" fmla="*/ 0 w 4640902"/>
                <a:gd name="T10" fmla="*/ 0 h 1985650"/>
                <a:gd name="T11" fmla="*/ 4640902 w 4640902"/>
                <a:gd name="T12" fmla="*/ 0 h 19856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640902" h="1985650">
                  <a:moveTo>
                    <a:pt x="4640902" y="1985650"/>
                  </a:moveTo>
                  <a:lnTo>
                    <a:pt x="4640902" y="0"/>
                  </a:lnTo>
                  <a:lnTo>
                    <a:pt x="0" y="23089"/>
                  </a:lnTo>
                </a:path>
              </a:pathLst>
            </a:custGeom>
            <a:noFill/>
            <a:ln w="101600">
              <a:solidFill>
                <a:srgbClr val="01A200"/>
              </a:solidFill>
              <a:round/>
              <a:headEnd type="none" w="sm" len="sm"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l" defTabSz="517525" eaLnBrk="0" hangingPunct="0"/>
              <a:endParaRPr lang="en-US" sz="1400">
                <a:latin typeface="Arial" charset="0"/>
              </a:endParaRPr>
            </a:p>
          </p:txBody>
        </p:sp>
        <p:sp>
          <p:nvSpPr>
            <p:cNvPr id="111629" name="Freeform 21"/>
            <p:cNvSpPr>
              <a:spLocks noChangeArrowheads="1"/>
            </p:cNvSpPr>
            <p:nvPr/>
          </p:nvSpPr>
          <p:spPr bwMode="auto">
            <a:xfrm>
              <a:off x="3673629" y="4294981"/>
              <a:ext cx="7350765" cy="2209800"/>
            </a:xfrm>
            <a:custGeom>
              <a:avLst/>
              <a:gdLst>
                <a:gd name="T0" fmla="*/ 18441355 w 4640902"/>
                <a:gd name="T1" fmla="*/ 2736866 h 1985650"/>
                <a:gd name="T2" fmla="*/ 18441355 w 4640902"/>
                <a:gd name="T3" fmla="*/ 0 h 1985650"/>
                <a:gd name="T4" fmla="*/ 0 w 4640902"/>
                <a:gd name="T5" fmla="*/ 31824 h 1985650"/>
                <a:gd name="T6" fmla="*/ 0 60000 65536"/>
                <a:gd name="T7" fmla="*/ 0 60000 65536"/>
                <a:gd name="T8" fmla="*/ 0 60000 65536"/>
                <a:gd name="T9" fmla="*/ 0 w 4640902"/>
                <a:gd name="T10" fmla="*/ 0 h 1985650"/>
                <a:gd name="T11" fmla="*/ 4640902 w 4640902"/>
                <a:gd name="T12" fmla="*/ 1985650 h 19856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640902" h="1985650">
                  <a:moveTo>
                    <a:pt x="4640902" y="1985650"/>
                  </a:moveTo>
                  <a:lnTo>
                    <a:pt x="4640902" y="0"/>
                  </a:lnTo>
                  <a:lnTo>
                    <a:pt x="0" y="23089"/>
                  </a:lnTo>
                </a:path>
              </a:pathLst>
            </a:custGeom>
            <a:noFill/>
            <a:ln w="101600">
              <a:solidFill>
                <a:srgbClr val="01A200"/>
              </a:solidFill>
              <a:round/>
              <a:headEnd type="none" w="sm" len="sm"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l" defTabSz="517525" eaLnBrk="0" hangingPunct="0"/>
              <a:endParaRPr lang="en-US" sz="1400">
                <a:latin typeface="Arial" charset="0"/>
              </a:endParaRPr>
            </a:p>
          </p:txBody>
        </p:sp>
      </p:grp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2797175" y="3863975"/>
            <a:ext cx="4371975" cy="958850"/>
            <a:chOff x="3673629" y="4294981"/>
            <a:chExt cx="7350765" cy="1600200"/>
          </a:xfrm>
        </p:grpSpPr>
        <p:sp>
          <p:nvSpPr>
            <p:cNvPr id="111626" name="Freeform 23"/>
            <p:cNvSpPr>
              <a:spLocks noChangeArrowheads="1"/>
            </p:cNvSpPr>
            <p:nvPr/>
          </p:nvSpPr>
          <p:spPr bwMode="auto">
            <a:xfrm>
              <a:off x="7484423" y="4599781"/>
              <a:ext cx="3523171" cy="0"/>
            </a:xfrm>
            <a:custGeom>
              <a:avLst/>
              <a:gdLst>
                <a:gd name="T0" fmla="*/ 2030469 w 4640902"/>
                <a:gd name="T1" fmla="*/ 0 h 1985650"/>
                <a:gd name="T2" fmla="*/ 2030469 w 4640902"/>
                <a:gd name="T3" fmla="*/ 0 h 1985650"/>
                <a:gd name="T4" fmla="*/ 0 w 4640902"/>
                <a:gd name="T5" fmla="*/ 0 h 1985650"/>
                <a:gd name="T6" fmla="*/ 0 60000 65536"/>
                <a:gd name="T7" fmla="*/ 0 60000 65536"/>
                <a:gd name="T8" fmla="*/ 0 60000 65536"/>
                <a:gd name="T9" fmla="*/ 0 w 4640902"/>
                <a:gd name="T10" fmla="*/ 0 h 1985650"/>
                <a:gd name="T11" fmla="*/ 4640902 w 4640902"/>
                <a:gd name="T12" fmla="*/ 0 h 19856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640902" h="1985650">
                  <a:moveTo>
                    <a:pt x="4640902" y="1985650"/>
                  </a:moveTo>
                  <a:lnTo>
                    <a:pt x="4640902" y="0"/>
                  </a:lnTo>
                  <a:lnTo>
                    <a:pt x="0" y="23089"/>
                  </a:lnTo>
                </a:path>
              </a:pathLst>
            </a:custGeom>
            <a:noFill/>
            <a:ln w="101600">
              <a:solidFill>
                <a:srgbClr val="8ECB51"/>
              </a:solidFill>
              <a:round/>
              <a:headEnd type="none" w="sm" len="sm"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l" defTabSz="517525" eaLnBrk="0" hangingPunct="0"/>
              <a:endParaRPr lang="en-US" sz="1400">
                <a:latin typeface="Arial" charset="0"/>
              </a:endParaRPr>
            </a:p>
          </p:txBody>
        </p:sp>
        <p:sp>
          <p:nvSpPr>
            <p:cNvPr id="111627" name="Freeform 24"/>
            <p:cNvSpPr>
              <a:spLocks noChangeArrowheads="1"/>
            </p:cNvSpPr>
            <p:nvPr/>
          </p:nvSpPr>
          <p:spPr bwMode="auto">
            <a:xfrm>
              <a:off x="3673629" y="4294981"/>
              <a:ext cx="7350765" cy="1600200"/>
            </a:xfrm>
            <a:custGeom>
              <a:avLst/>
              <a:gdLst>
                <a:gd name="T0" fmla="*/ 18441355 w 4640902"/>
                <a:gd name="T1" fmla="*/ 1039244 h 1985650"/>
                <a:gd name="T2" fmla="*/ 18441355 w 4640902"/>
                <a:gd name="T3" fmla="*/ 0 h 1985650"/>
                <a:gd name="T4" fmla="*/ 0 w 4640902"/>
                <a:gd name="T5" fmla="*/ 12084 h 1985650"/>
                <a:gd name="T6" fmla="*/ 0 60000 65536"/>
                <a:gd name="T7" fmla="*/ 0 60000 65536"/>
                <a:gd name="T8" fmla="*/ 0 60000 65536"/>
                <a:gd name="T9" fmla="*/ 0 w 4640902"/>
                <a:gd name="T10" fmla="*/ 0 h 1985650"/>
                <a:gd name="T11" fmla="*/ 4640902 w 4640902"/>
                <a:gd name="T12" fmla="*/ 1985650 h 19856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640902" h="1985650">
                  <a:moveTo>
                    <a:pt x="4640902" y="1985650"/>
                  </a:moveTo>
                  <a:lnTo>
                    <a:pt x="4640902" y="0"/>
                  </a:lnTo>
                  <a:lnTo>
                    <a:pt x="0" y="23089"/>
                  </a:lnTo>
                </a:path>
              </a:pathLst>
            </a:custGeom>
            <a:noFill/>
            <a:ln w="101600">
              <a:solidFill>
                <a:srgbClr val="8ECB51"/>
              </a:solidFill>
              <a:round/>
              <a:headEnd type="none" w="sm" len="sm"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l" defTabSz="517525" eaLnBrk="0" hangingPunct="0"/>
              <a:endParaRPr lang="en-US" sz="1400">
                <a:latin typeface="Arial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6173788" y="1524000"/>
            <a:ext cx="2297112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kern="0" dirty="0">
                <a:solidFill>
                  <a:srgbClr val="595959"/>
                </a:solidFill>
                <a:latin typeface="Tahoma"/>
                <a:ea typeface="ＭＳ Ｐゴシック" charset="-128"/>
                <a:cs typeface="ＭＳ Ｐゴシック" charset="-128"/>
              </a:rPr>
              <a:t>(Abel et al. 2010a)</a:t>
            </a:r>
            <a:endParaRPr lang="en-US" dirty="0">
              <a:solidFill>
                <a:srgbClr val="59595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Observation</a:t>
            </a:r>
          </a:p>
        </p:txBody>
      </p:sp>
      <p:sp>
        <p:nvSpPr>
          <p:cNvPr id="1126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Lightweight user/context modeling strategies perform better than long-term user modeling</a:t>
            </a:r>
          </a:p>
        </p:txBody>
      </p:sp>
      <p:grpSp>
        <p:nvGrpSpPr>
          <p:cNvPr id="112644" name="Group 76"/>
          <p:cNvGrpSpPr>
            <a:grpSpLocks/>
          </p:cNvGrpSpPr>
          <p:nvPr/>
        </p:nvGrpSpPr>
        <p:grpSpPr bwMode="auto">
          <a:xfrm>
            <a:off x="6364288" y="2798763"/>
            <a:ext cx="514350" cy="722312"/>
            <a:chOff x="13651589" y="698441"/>
            <a:chExt cx="720000" cy="853340"/>
          </a:xfrm>
        </p:grpSpPr>
        <p:sp>
          <p:nvSpPr>
            <p:cNvPr id="5" name="Rectangle 4"/>
            <p:cNvSpPr/>
            <p:nvPr/>
          </p:nvSpPr>
          <p:spPr bwMode="auto">
            <a:xfrm>
              <a:off x="13651589" y="698441"/>
              <a:ext cx="720000" cy="853340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solidFill>
                <a:srgbClr val="646464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anchor="ctr">
              <a:prstTxWarp prst="textNoShape">
                <a:avLst/>
              </a:prstTxWarp>
            </a:bodyPr>
            <a:lstStyle/>
            <a:p>
              <a:pPr defTabSz="518831" eaLnBrk="0" hangingPunct="0">
                <a:defRPr/>
              </a:pPr>
              <a:endParaRPr lang="en-US" sz="1800" dirty="0">
                <a:solidFill>
                  <a:schemeClr val="bg2">
                    <a:lumMod val="50000"/>
                  </a:schemeClr>
                </a:solidFill>
                <a:latin typeface="Arial" charset="0"/>
              </a:endParaRPr>
            </a:p>
          </p:txBody>
        </p:sp>
        <p:cxnSp>
          <p:nvCxnSpPr>
            <p:cNvPr id="112705" name="Straight Connector 5"/>
            <p:cNvCxnSpPr>
              <a:cxnSpLocks noChangeShapeType="1"/>
            </p:cNvCxnSpPr>
            <p:nvPr/>
          </p:nvCxnSpPr>
          <p:spPr bwMode="auto">
            <a:xfrm>
              <a:off x="13767594" y="940593"/>
              <a:ext cx="540000" cy="1588"/>
            </a:xfrm>
            <a:prstGeom prst="line">
              <a:avLst/>
            </a:prstGeom>
            <a:noFill/>
            <a:ln w="38100">
              <a:solidFill>
                <a:srgbClr val="646464"/>
              </a:solidFill>
              <a:round/>
              <a:headEnd type="none" w="sm" len="sm"/>
              <a:tailEnd type="none" w="sm" len="sm"/>
            </a:ln>
          </p:spPr>
        </p:cxnSp>
        <p:cxnSp>
          <p:nvCxnSpPr>
            <p:cNvPr id="112706" name="Straight Connector 6"/>
            <p:cNvCxnSpPr>
              <a:cxnSpLocks noChangeShapeType="1"/>
            </p:cNvCxnSpPr>
            <p:nvPr/>
          </p:nvCxnSpPr>
          <p:spPr bwMode="auto">
            <a:xfrm>
              <a:off x="13767594" y="1092993"/>
              <a:ext cx="540000" cy="1588"/>
            </a:xfrm>
            <a:prstGeom prst="line">
              <a:avLst/>
            </a:prstGeom>
            <a:noFill/>
            <a:ln w="38100">
              <a:solidFill>
                <a:srgbClr val="646464"/>
              </a:solidFill>
              <a:round/>
              <a:headEnd type="none" w="sm" len="sm"/>
              <a:tailEnd type="none" w="sm" len="sm"/>
            </a:ln>
          </p:spPr>
        </p:cxnSp>
        <p:cxnSp>
          <p:nvCxnSpPr>
            <p:cNvPr id="112707" name="Straight Connector 7"/>
            <p:cNvCxnSpPr>
              <a:cxnSpLocks noChangeShapeType="1"/>
            </p:cNvCxnSpPr>
            <p:nvPr/>
          </p:nvCxnSpPr>
          <p:spPr bwMode="auto">
            <a:xfrm>
              <a:off x="13767594" y="1245393"/>
              <a:ext cx="540000" cy="1588"/>
            </a:xfrm>
            <a:prstGeom prst="line">
              <a:avLst/>
            </a:prstGeom>
            <a:noFill/>
            <a:ln w="38100">
              <a:solidFill>
                <a:srgbClr val="646464"/>
              </a:solidFill>
              <a:round/>
              <a:headEnd type="none" w="sm" len="sm"/>
              <a:tailEnd type="none" w="sm" len="sm"/>
            </a:ln>
          </p:spPr>
        </p:cxnSp>
      </p:grpSp>
      <p:pic>
        <p:nvPicPr>
          <p:cNvPr id="112645" name="Picture 13" descr="us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88063" y="3717925"/>
            <a:ext cx="1258887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46" name="Text Box 9"/>
          <p:cNvSpPr txBox="1">
            <a:spLocks noChangeArrowheads="1"/>
          </p:cNvSpPr>
          <p:nvPr/>
        </p:nvSpPr>
        <p:spPr bwMode="auto">
          <a:xfrm>
            <a:off x="7165975" y="2901950"/>
            <a:ext cx="59372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1883" tIns="25942" rIns="51883" bIns="25942">
            <a:prstTxWarp prst="textNoShape">
              <a:avLst/>
            </a:prstTxWarp>
            <a:spAutoFit/>
          </a:bodyPr>
          <a:lstStyle/>
          <a:p>
            <a:r>
              <a:rPr lang="en-US" sz="1700">
                <a:solidFill>
                  <a:srgbClr val="000000"/>
                </a:solidFill>
              </a:rPr>
              <a:t>tag</a:t>
            </a:r>
            <a:r>
              <a:rPr lang="en-US" sz="1700" baseline="-2500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112647" name="Rectangle 10"/>
          <p:cNvSpPr>
            <a:spLocks noChangeArrowheads="1"/>
          </p:cNvSpPr>
          <p:nvPr/>
        </p:nvSpPr>
        <p:spPr bwMode="auto">
          <a:xfrm rot="-2568728">
            <a:off x="7067550" y="2921000"/>
            <a:ext cx="150813" cy="134938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lIns="51883" tIns="25942" rIns="51883" bIns="25942">
            <a:prstTxWarp prst="textNoShape">
              <a:avLst/>
            </a:prstTxWarp>
          </a:bodyPr>
          <a:lstStyle/>
          <a:p>
            <a:pPr algn="l" defTabSz="517525" eaLnBrk="0" hangingPunct="0"/>
            <a:endParaRPr lang="en-US" sz="1400">
              <a:latin typeface="Arial" charset="0"/>
            </a:endParaRPr>
          </a:p>
        </p:txBody>
      </p:sp>
      <p:sp>
        <p:nvSpPr>
          <p:cNvPr id="112648" name="Isosceles Triangle 11"/>
          <p:cNvSpPr>
            <a:spLocks noChangeArrowheads="1"/>
          </p:cNvSpPr>
          <p:nvPr/>
        </p:nvSpPr>
        <p:spPr bwMode="auto">
          <a:xfrm rot="-2568728">
            <a:off x="7002463" y="2886075"/>
            <a:ext cx="149225" cy="58738"/>
          </a:xfrm>
          <a:prstGeom prst="triangle">
            <a:avLst>
              <a:gd name="adj" fmla="val 50000"/>
            </a:avLst>
          </a:prstGeom>
          <a:solidFill>
            <a:schemeClr val="tx2"/>
          </a:solidFill>
          <a:ln w="12700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lIns="51883" tIns="25942" rIns="51883" bIns="25942">
            <a:prstTxWarp prst="textNoShape">
              <a:avLst/>
            </a:prstTxWarp>
          </a:bodyPr>
          <a:lstStyle/>
          <a:p>
            <a:pPr algn="l" defTabSz="517525" eaLnBrk="0" hangingPunct="0"/>
            <a:endParaRPr lang="en-US" sz="1400">
              <a:latin typeface="Arial" charset="0"/>
            </a:endParaRPr>
          </a:p>
        </p:txBody>
      </p:sp>
      <p:sp>
        <p:nvSpPr>
          <p:cNvPr id="112649" name="Text Box 9"/>
          <p:cNvSpPr txBox="1">
            <a:spLocks noChangeArrowheads="1"/>
          </p:cNvSpPr>
          <p:nvPr/>
        </p:nvSpPr>
        <p:spPr bwMode="auto">
          <a:xfrm>
            <a:off x="7165975" y="3181350"/>
            <a:ext cx="593725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1883" tIns="25942" rIns="51883" bIns="25942">
            <a:prstTxWarp prst="textNoShape">
              <a:avLst/>
            </a:prstTxWarp>
            <a:spAutoFit/>
          </a:bodyPr>
          <a:lstStyle/>
          <a:p>
            <a:r>
              <a:rPr lang="en-US" sz="1700">
                <a:solidFill>
                  <a:srgbClr val="000000"/>
                </a:solidFill>
              </a:rPr>
              <a:t>tag</a:t>
            </a:r>
            <a:r>
              <a:rPr lang="en-US" sz="1700" baseline="-250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12650" name="Rectangle 13"/>
          <p:cNvSpPr>
            <a:spLocks noChangeArrowheads="1"/>
          </p:cNvSpPr>
          <p:nvPr/>
        </p:nvSpPr>
        <p:spPr bwMode="auto">
          <a:xfrm rot="-2568728">
            <a:off x="7067550" y="3200400"/>
            <a:ext cx="150813" cy="13335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lIns="51883" tIns="25942" rIns="51883" bIns="25942">
            <a:prstTxWarp prst="textNoShape">
              <a:avLst/>
            </a:prstTxWarp>
          </a:bodyPr>
          <a:lstStyle/>
          <a:p>
            <a:pPr algn="l" defTabSz="517525" eaLnBrk="0" hangingPunct="0"/>
            <a:endParaRPr lang="en-US" sz="1400">
              <a:latin typeface="Arial" charset="0"/>
            </a:endParaRPr>
          </a:p>
        </p:txBody>
      </p:sp>
      <p:sp>
        <p:nvSpPr>
          <p:cNvPr id="112651" name="Isosceles Triangle 14"/>
          <p:cNvSpPr>
            <a:spLocks noChangeArrowheads="1"/>
          </p:cNvSpPr>
          <p:nvPr/>
        </p:nvSpPr>
        <p:spPr bwMode="auto">
          <a:xfrm rot="-2568728">
            <a:off x="7002463" y="3165475"/>
            <a:ext cx="149225" cy="57150"/>
          </a:xfrm>
          <a:prstGeom prst="triangle">
            <a:avLst>
              <a:gd name="adj" fmla="val 50000"/>
            </a:avLst>
          </a:prstGeom>
          <a:solidFill>
            <a:schemeClr val="tx2"/>
          </a:solidFill>
          <a:ln w="12700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lIns="51883" tIns="25942" rIns="51883" bIns="25942">
            <a:prstTxWarp prst="textNoShape">
              <a:avLst/>
            </a:prstTxWarp>
          </a:bodyPr>
          <a:lstStyle/>
          <a:p>
            <a:pPr algn="l" defTabSz="517525" eaLnBrk="0" hangingPunct="0"/>
            <a:endParaRPr lang="en-US" sz="1400">
              <a:latin typeface="Arial" charset="0"/>
            </a:endParaRPr>
          </a:p>
        </p:txBody>
      </p:sp>
      <p:sp>
        <p:nvSpPr>
          <p:cNvPr id="112652" name="Text Box 9"/>
          <p:cNvSpPr txBox="1">
            <a:spLocks noChangeArrowheads="1"/>
          </p:cNvSpPr>
          <p:nvPr/>
        </p:nvSpPr>
        <p:spPr bwMode="auto">
          <a:xfrm>
            <a:off x="7165975" y="3443288"/>
            <a:ext cx="59372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1883" tIns="25942" rIns="51883" bIns="25942">
            <a:prstTxWarp prst="textNoShape">
              <a:avLst/>
            </a:prstTxWarp>
            <a:spAutoFit/>
          </a:bodyPr>
          <a:lstStyle/>
          <a:p>
            <a:r>
              <a:rPr lang="en-US" sz="1700">
                <a:solidFill>
                  <a:srgbClr val="000000"/>
                </a:solidFill>
              </a:rPr>
              <a:t>tag</a:t>
            </a:r>
            <a:r>
              <a:rPr lang="en-US" sz="1700" baseline="-2500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112653" name="Rectangle 16"/>
          <p:cNvSpPr>
            <a:spLocks noChangeArrowheads="1"/>
          </p:cNvSpPr>
          <p:nvPr/>
        </p:nvSpPr>
        <p:spPr bwMode="auto">
          <a:xfrm rot="-2568728">
            <a:off x="7067550" y="3462338"/>
            <a:ext cx="150813" cy="134937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lIns="51883" tIns="25942" rIns="51883" bIns="25942">
            <a:prstTxWarp prst="textNoShape">
              <a:avLst/>
            </a:prstTxWarp>
          </a:bodyPr>
          <a:lstStyle/>
          <a:p>
            <a:pPr algn="l" defTabSz="517525" eaLnBrk="0" hangingPunct="0"/>
            <a:endParaRPr lang="en-US" sz="1400">
              <a:latin typeface="Arial" charset="0"/>
            </a:endParaRPr>
          </a:p>
        </p:txBody>
      </p:sp>
      <p:sp>
        <p:nvSpPr>
          <p:cNvPr id="112654" name="Isosceles Triangle 17"/>
          <p:cNvSpPr>
            <a:spLocks noChangeArrowheads="1"/>
          </p:cNvSpPr>
          <p:nvPr/>
        </p:nvSpPr>
        <p:spPr bwMode="auto">
          <a:xfrm rot="-2568728">
            <a:off x="7002463" y="3427413"/>
            <a:ext cx="149225" cy="58737"/>
          </a:xfrm>
          <a:prstGeom prst="triangle">
            <a:avLst>
              <a:gd name="adj" fmla="val 50000"/>
            </a:avLst>
          </a:prstGeom>
          <a:solidFill>
            <a:schemeClr val="tx2"/>
          </a:solidFill>
          <a:ln w="12700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lIns="51883" tIns="25942" rIns="51883" bIns="25942">
            <a:prstTxWarp prst="textNoShape">
              <a:avLst/>
            </a:prstTxWarp>
          </a:bodyPr>
          <a:lstStyle/>
          <a:p>
            <a:pPr algn="l" defTabSz="517525" eaLnBrk="0" hangingPunct="0"/>
            <a:endParaRPr lang="en-US" sz="1400">
              <a:latin typeface="Arial" charset="0"/>
            </a:endParaRPr>
          </a:p>
        </p:txBody>
      </p:sp>
      <p:cxnSp>
        <p:nvCxnSpPr>
          <p:cNvPr id="112655" name="Straight Arrow Connector 19"/>
          <p:cNvCxnSpPr>
            <a:cxnSpLocks noChangeShapeType="1"/>
          </p:cNvCxnSpPr>
          <p:nvPr/>
        </p:nvCxnSpPr>
        <p:spPr bwMode="auto">
          <a:xfrm>
            <a:off x="1244600" y="5283200"/>
            <a:ext cx="5702300" cy="1588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12656" name="TextBox 20"/>
          <p:cNvSpPr txBox="1">
            <a:spLocks noChangeArrowheads="1"/>
          </p:cNvSpPr>
          <p:nvPr/>
        </p:nvSpPr>
        <p:spPr bwMode="auto">
          <a:xfrm>
            <a:off x="6978650" y="5041900"/>
            <a:ext cx="6794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time</a:t>
            </a:r>
          </a:p>
        </p:txBody>
      </p:sp>
      <p:grpSp>
        <p:nvGrpSpPr>
          <p:cNvPr id="112657" name="Group 24"/>
          <p:cNvGrpSpPr>
            <a:grpSpLocks/>
          </p:cNvGrpSpPr>
          <p:nvPr/>
        </p:nvGrpSpPr>
        <p:grpSpPr bwMode="auto">
          <a:xfrm>
            <a:off x="1084263" y="4778375"/>
            <a:ext cx="757237" cy="330200"/>
            <a:chOff x="1414099" y="3890119"/>
            <a:chExt cx="757869" cy="329253"/>
          </a:xfrm>
        </p:grpSpPr>
        <p:sp>
          <p:nvSpPr>
            <p:cNvPr id="112701" name="Text Box 9"/>
            <p:cNvSpPr txBox="1">
              <a:spLocks noChangeArrowheads="1"/>
            </p:cNvSpPr>
            <p:nvPr/>
          </p:nvSpPr>
          <p:spPr bwMode="auto">
            <a:xfrm>
              <a:off x="1578041" y="3905371"/>
              <a:ext cx="593927" cy="3140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51883" tIns="25942" rIns="51883" bIns="25942">
              <a:prstTxWarp prst="textNoShape">
                <a:avLst/>
              </a:prstTxWarp>
              <a:spAutoFit/>
            </a:bodyPr>
            <a:lstStyle/>
            <a:p>
              <a:r>
                <a:rPr lang="en-US" sz="1700">
                  <a:solidFill>
                    <a:srgbClr val="000000"/>
                  </a:solidFill>
                </a:rPr>
                <a:t>tag</a:t>
              </a:r>
              <a:r>
                <a:rPr lang="en-US" sz="1700" baseline="-25000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112702" name="Rectangle 22"/>
            <p:cNvSpPr>
              <a:spLocks noChangeArrowheads="1"/>
            </p:cNvSpPr>
            <p:nvPr/>
          </p:nvSpPr>
          <p:spPr bwMode="auto">
            <a:xfrm rot="-2568728">
              <a:off x="1480219" y="3924670"/>
              <a:ext cx="150356" cy="134517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lIns="51883" tIns="25942" rIns="51883" bIns="25942">
              <a:prstTxWarp prst="textNoShape">
                <a:avLst/>
              </a:prstTxWarp>
            </a:bodyPr>
            <a:lstStyle/>
            <a:p>
              <a:pPr algn="l" defTabSz="517525" eaLnBrk="0" hangingPunct="0"/>
              <a:endParaRPr lang="en-US" sz="1400">
                <a:latin typeface="Arial" charset="0"/>
              </a:endParaRPr>
            </a:p>
          </p:txBody>
        </p:sp>
        <p:sp>
          <p:nvSpPr>
            <p:cNvPr id="112703" name="Isosceles Triangle 23"/>
            <p:cNvSpPr>
              <a:spLocks noChangeArrowheads="1"/>
            </p:cNvSpPr>
            <p:nvPr/>
          </p:nvSpPr>
          <p:spPr bwMode="auto">
            <a:xfrm rot="-2568728">
              <a:off x="1414099" y="3890119"/>
              <a:ext cx="150356" cy="57878"/>
            </a:xfrm>
            <a:prstGeom prst="triangle">
              <a:avLst>
                <a:gd name="adj" fmla="val 50000"/>
              </a:avLst>
            </a:prstGeom>
            <a:solidFill>
              <a:schemeClr val="tx2"/>
            </a:solidFill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lIns="51883" tIns="25942" rIns="51883" bIns="25942">
              <a:prstTxWarp prst="textNoShape">
                <a:avLst/>
              </a:prstTxWarp>
            </a:bodyPr>
            <a:lstStyle/>
            <a:p>
              <a:pPr algn="l" defTabSz="517525" eaLnBrk="0" hangingPunct="0"/>
              <a:endParaRPr lang="en-US" sz="1400">
                <a:latin typeface="Arial" charset="0"/>
              </a:endParaRPr>
            </a:p>
          </p:txBody>
        </p:sp>
      </p:grpSp>
      <p:grpSp>
        <p:nvGrpSpPr>
          <p:cNvPr id="112658" name="Group 25"/>
          <p:cNvGrpSpPr>
            <a:grpSpLocks/>
          </p:cNvGrpSpPr>
          <p:nvPr/>
        </p:nvGrpSpPr>
        <p:grpSpPr bwMode="auto">
          <a:xfrm>
            <a:off x="1325563" y="4562475"/>
            <a:ext cx="757237" cy="330200"/>
            <a:chOff x="1414099" y="3890119"/>
            <a:chExt cx="757869" cy="329253"/>
          </a:xfrm>
        </p:grpSpPr>
        <p:sp>
          <p:nvSpPr>
            <p:cNvPr id="112698" name="Text Box 9"/>
            <p:cNvSpPr txBox="1">
              <a:spLocks noChangeArrowheads="1"/>
            </p:cNvSpPr>
            <p:nvPr/>
          </p:nvSpPr>
          <p:spPr bwMode="auto">
            <a:xfrm>
              <a:off x="1578041" y="3905371"/>
              <a:ext cx="593927" cy="3140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51883" tIns="25942" rIns="51883" bIns="25942">
              <a:prstTxWarp prst="textNoShape">
                <a:avLst/>
              </a:prstTxWarp>
              <a:spAutoFit/>
            </a:bodyPr>
            <a:lstStyle/>
            <a:p>
              <a:r>
                <a:rPr lang="en-US" sz="1700">
                  <a:solidFill>
                    <a:srgbClr val="000000"/>
                  </a:solidFill>
                </a:rPr>
                <a:t>tag</a:t>
              </a:r>
              <a:r>
                <a:rPr lang="en-US" sz="1700" baseline="-25000">
                  <a:solidFill>
                    <a:srgbClr val="000000"/>
                  </a:solidFill>
                </a:rPr>
                <a:t>3</a:t>
              </a:r>
            </a:p>
          </p:txBody>
        </p:sp>
        <p:sp>
          <p:nvSpPr>
            <p:cNvPr id="112699" name="Rectangle 27"/>
            <p:cNvSpPr>
              <a:spLocks noChangeArrowheads="1"/>
            </p:cNvSpPr>
            <p:nvPr/>
          </p:nvSpPr>
          <p:spPr bwMode="auto">
            <a:xfrm rot="-2568728">
              <a:off x="1480219" y="3924670"/>
              <a:ext cx="150356" cy="134517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lIns="51883" tIns="25942" rIns="51883" bIns="25942">
              <a:prstTxWarp prst="textNoShape">
                <a:avLst/>
              </a:prstTxWarp>
            </a:bodyPr>
            <a:lstStyle/>
            <a:p>
              <a:pPr algn="l" defTabSz="517525" eaLnBrk="0" hangingPunct="0"/>
              <a:endParaRPr lang="en-US" sz="1400">
                <a:latin typeface="Arial" charset="0"/>
              </a:endParaRPr>
            </a:p>
          </p:txBody>
        </p:sp>
        <p:sp>
          <p:nvSpPr>
            <p:cNvPr id="112700" name="Isosceles Triangle 28"/>
            <p:cNvSpPr>
              <a:spLocks noChangeArrowheads="1"/>
            </p:cNvSpPr>
            <p:nvPr/>
          </p:nvSpPr>
          <p:spPr bwMode="auto">
            <a:xfrm rot="-2568728">
              <a:off x="1414099" y="3890119"/>
              <a:ext cx="150356" cy="57878"/>
            </a:xfrm>
            <a:prstGeom prst="triangle">
              <a:avLst>
                <a:gd name="adj" fmla="val 50000"/>
              </a:avLst>
            </a:prstGeom>
            <a:solidFill>
              <a:schemeClr val="tx2"/>
            </a:solidFill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lIns="51883" tIns="25942" rIns="51883" bIns="25942">
              <a:prstTxWarp prst="textNoShape">
                <a:avLst/>
              </a:prstTxWarp>
            </a:bodyPr>
            <a:lstStyle/>
            <a:p>
              <a:pPr algn="l" defTabSz="517525" eaLnBrk="0" hangingPunct="0"/>
              <a:endParaRPr lang="en-US" sz="1400">
                <a:latin typeface="Arial" charset="0"/>
              </a:endParaRPr>
            </a:p>
          </p:txBody>
        </p:sp>
      </p:grpSp>
      <p:grpSp>
        <p:nvGrpSpPr>
          <p:cNvPr id="112659" name="Group 29"/>
          <p:cNvGrpSpPr>
            <a:grpSpLocks/>
          </p:cNvGrpSpPr>
          <p:nvPr/>
        </p:nvGrpSpPr>
        <p:grpSpPr bwMode="auto">
          <a:xfrm>
            <a:off x="1782763" y="4918075"/>
            <a:ext cx="757237" cy="330200"/>
            <a:chOff x="1414099" y="3890119"/>
            <a:chExt cx="757869" cy="329253"/>
          </a:xfrm>
        </p:grpSpPr>
        <p:sp>
          <p:nvSpPr>
            <p:cNvPr id="112695" name="Text Box 9"/>
            <p:cNvSpPr txBox="1">
              <a:spLocks noChangeArrowheads="1"/>
            </p:cNvSpPr>
            <p:nvPr/>
          </p:nvSpPr>
          <p:spPr bwMode="auto">
            <a:xfrm>
              <a:off x="1578041" y="3905371"/>
              <a:ext cx="593927" cy="3140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51883" tIns="25942" rIns="51883" bIns="25942">
              <a:prstTxWarp prst="textNoShape">
                <a:avLst/>
              </a:prstTxWarp>
              <a:spAutoFit/>
            </a:bodyPr>
            <a:lstStyle/>
            <a:p>
              <a:r>
                <a:rPr lang="en-US" sz="1700">
                  <a:solidFill>
                    <a:srgbClr val="000000"/>
                  </a:solidFill>
                </a:rPr>
                <a:t>tag</a:t>
              </a:r>
              <a:r>
                <a:rPr lang="en-US" sz="1700" baseline="-25000">
                  <a:solidFill>
                    <a:srgbClr val="000000"/>
                  </a:solidFill>
                </a:rPr>
                <a:t>3</a:t>
              </a:r>
            </a:p>
          </p:txBody>
        </p:sp>
        <p:sp>
          <p:nvSpPr>
            <p:cNvPr id="112696" name="Rectangle 31"/>
            <p:cNvSpPr>
              <a:spLocks noChangeArrowheads="1"/>
            </p:cNvSpPr>
            <p:nvPr/>
          </p:nvSpPr>
          <p:spPr bwMode="auto">
            <a:xfrm rot="-2568728">
              <a:off x="1480219" y="3924670"/>
              <a:ext cx="150356" cy="134517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lIns="51883" tIns="25942" rIns="51883" bIns="25942">
              <a:prstTxWarp prst="textNoShape">
                <a:avLst/>
              </a:prstTxWarp>
            </a:bodyPr>
            <a:lstStyle/>
            <a:p>
              <a:pPr algn="l" defTabSz="517525" eaLnBrk="0" hangingPunct="0"/>
              <a:endParaRPr lang="en-US" sz="1400">
                <a:latin typeface="Arial" charset="0"/>
              </a:endParaRPr>
            </a:p>
          </p:txBody>
        </p:sp>
        <p:sp>
          <p:nvSpPr>
            <p:cNvPr id="112697" name="Isosceles Triangle 32"/>
            <p:cNvSpPr>
              <a:spLocks noChangeArrowheads="1"/>
            </p:cNvSpPr>
            <p:nvPr/>
          </p:nvSpPr>
          <p:spPr bwMode="auto">
            <a:xfrm rot="-2568728">
              <a:off x="1414099" y="3890119"/>
              <a:ext cx="150356" cy="57878"/>
            </a:xfrm>
            <a:prstGeom prst="triangle">
              <a:avLst>
                <a:gd name="adj" fmla="val 50000"/>
              </a:avLst>
            </a:prstGeom>
            <a:solidFill>
              <a:schemeClr val="tx2"/>
            </a:solidFill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lIns="51883" tIns="25942" rIns="51883" bIns="25942">
              <a:prstTxWarp prst="textNoShape">
                <a:avLst/>
              </a:prstTxWarp>
            </a:bodyPr>
            <a:lstStyle/>
            <a:p>
              <a:pPr algn="l" defTabSz="517525" eaLnBrk="0" hangingPunct="0"/>
              <a:endParaRPr lang="en-US" sz="1400">
                <a:latin typeface="Arial" charset="0"/>
              </a:endParaRPr>
            </a:p>
          </p:txBody>
        </p:sp>
      </p:grpSp>
      <p:grpSp>
        <p:nvGrpSpPr>
          <p:cNvPr id="112660" name="Group 33"/>
          <p:cNvGrpSpPr>
            <a:grpSpLocks/>
          </p:cNvGrpSpPr>
          <p:nvPr/>
        </p:nvGrpSpPr>
        <p:grpSpPr bwMode="auto">
          <a:xfrm>
            <a:off x="1973263" y="4664075"/>
            <a:ext cx="757237" cy="330200"/>
            <a:chOff x="1414099" y="3890119"/>
            <a:chExt cx="757869" cy="329253"/>
          </a:xfrm>
        </p:grpSpPr>
        <p:sp>
          <p:nvSpPr>
            <p:cNvPr id="112692" name="Text Box 9"/>
            <p:cNvSpPr txBox="1">
              <a:spLocks noChangeArrowheads="1"/>
            </p:cNvSpPr>
            <p:nvPr/>
          </p:nvSpPr>
          <p:spPr bwMode="auto">
            <a:xfrm>
              <a:off x="1578041" y="3905371"/>
              <a:ext cx="593927" cy="3140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51883" tIns="25942" rIns="51883" bIns="25942">
              <a:prstTxWarp prst="textNoShape">
                <a:avLst/>
              </a:prstTxWarp>
              <a:spAutoFit/>
            </a:bodyPr>
            <a:lstStyle/>
            <a:p>
              <a:r>
                <a:rPr lang="en-US" sz="1700">
                  <a:solidFill>
                    <a:srgbClr val="000000"/>
                  </a:solidFill>
                </a:rPr>
                <a:t>tag</a:t>
              </a:r>
              <a:r>
                <a:rPr lang="en-US" sz="1700" baseline="-25000">
                  <a:solidFill>
                    <a:srgbClr val="000000"/>
                  </a:solidFill>
                </a:rPr>
                <a:t>3</a:t>
              </a:r>
            </a:p>
          </p:txBody>
        </p:sp>
        <p:sp>
          <p:nvSpPr>
            <p:cNvPr id="112693" name="Rectangle 35"/>
            <p:cNvSpPr>
              <a:spLocks noChangeArrowheads="1"/>
            </p:cNvSpPr>
            <p:nvPr/>
          </p:nvSpPr>
          <p:spPr bwMode="auto">
            <a:xfrm rot="-2568728">
              <a:off x="1480219" y="3924670"/>
              <a:ext cx="150356" cy="134517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lIns="51883" tIns="25942" rIns="51883" bIns="25942">
              <a:prstTxWarp prst="textNoShape">
                <a:avLst/>
              </a:prstTxWarp>
            </a:bodyPr>
            <a:lstStyle/>
            <a:p>
              <a:pPr algn="l" defTabSz="517525" eaLnBrk="0" hangingPunct="0"/>
              <a:endParaRPr lang="en-US" sz="1400">
                <a:latin typeface="Arial" charset="0"/>
              </a:endParaRPr>
            </a:p>
          </p:txBody>
        </p:sp>
        <p:sp>
          <p:nvSpPr>
            <p:cNvPr id="112694" name="Isosceles Triangle 36"/>
            <p:cNvSpPr>
              <a:spLocks noChangeArrowheads="1"/>
            </p:cNvSpPr>
            <p:nvPr/>
          </p:nvSpPr>
          <p:spPr bwMode="auto">
            <a:xfrm rot="-2568728">
              <a:off x="1414099" y="3890119"/>
              <a:ext cx="150356" cy="57878"/>
            </a:xfrm>
            <a:prstGeom prst="triangle">
              <a:avLst>
                <a:gd name="adj" fmla="val 50000"/>
              </a:avLst>
            </a:prstGeom>
            <a:solidFill>
              <a:schemeClr val="tx2"/>
            </a:solidFill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lIns="51883" tIns="25942" rIns="51883" bIns="25942">
              <a:prstTxWarp prst="textNoShape">
                <a:avLst/>
              </a:prstTxWarp>
            </a:bodyPr>
            <a:lstStyle/>
            <a:p>
              <a:pPr algn="l" defTabSz="517525" eaLnBrk="0" hangingPunct="0"/>
              <a:endParaRPr lang="en-US" sz="1400">
                <a:latin typeface="Arial" charset="0"/>
              </a:endParaRPr>
            </a:p>
          </p:txBody>
        </p:sp>
      </p:grpSp>
      <p:grpSp>
        <p:nvGrpSpPr>
          <p:cNvPr id="112661" name="Group 37"/>
          <p:cNvGrpSpPr>
            <a:grpSpLocks/>
          </p:cNvGrpSpPr>
          <p:nvPr/>
        </p:nvGrpSpPr>
        <p:grpSpPr bwMode="auto">
          <a:xfrm>
            <a:off x="2913063" y="4816475"/>
            <a:ext cx="757237" cy="330200"/>
            <a:chOff x="1414099" y="3890119"/>
            <a:chExt cx="757869" cy="329253"/>
          </a:xfrm>
        </p:grpSpPr>
        <p:sp>
          <p:nvSpPr>
            <p:cNvPr id="112689" name="Text Box 9"/>
            <p:cNvSpPr txBox="1">
              <a:spLocks noChangeArrowheads="1"/>
            </p:cNvSpPr>
            <p:nvPr/>
          </p:nvSpPr>
          <p:spPr bwMode="auto">
            <a:xfrm>
              <a:off x="1578041" y="3905371"/>
              <a:ext cx="593927" cy="3140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51883" tIns="25942" rIns="51883" bIns="25942">
              <a:prstTxWarp prst="textNoShape">
                <a:avLst/>
              </a:prstTxWarp>
              <a:spAutoFit/>
            </a:bodyPr>
            <a:lstStyle/>
            <a:p>
              <a:r>
                <a:rPr lang="en-US" sz="1700">
                  <a:solidFill>
                    <a:srgbClr val="000000"/>
                  </a:solidFill>
                </a:rPr>
                <a:t>tag</a:t>
              </a:r>
              <a:r>
                <a:rPr lang="en-US" sz="1700" baseline="-25000">
                  <a:solidFill>
                    <a:srgbClr val="000000"/>
                  </a:solidFill>
                </a:rPr>
                <a:t>3</a:t>
              </a:r>
            </a:p>
          </p:txBody>
        </p:sp>
        <p:sp>
          <p:nvSpPr>
            <p:cNvPr id="112690" name="Rectangle 39"/>
            <p:cNvSpPr>
              <a:spLocks noChangeArrowheads="1"/>
            </p:cNvSpPr>
            <p:nvPr/>
          </p:nvSpPr>
          <p:spPr bwMode="auto">
            <a:xfrm rot="-2568728">
              <a:off x="1480219" y="3924670"/>
              <a:ext cx="150356" cy="134517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lIns="51883" tIns="25942" rIns="51883" bIns="25942">
              <a:prstTxWarp prst="textNoShape">
                <a:avLst/>
              </a:prstTxWarp>
            </a:bodyPr>
            <a:lstStyle/>
            <a:p>
              <a:pPr algn="l" defTabSz="517525" eaLnBrk="0" hangingPunct="0"/>
              <a:endParaRPr lang="en-US" sz="1400">
                <a:latin typeface="Arial" charset="0"/>
              </a:endParaRPr>
            </a:p>
          </p:txBody>
        </p:sp>
        <p:sp>
          <p:nvSpPr>
            <p:cNvPr id="112691" name="Isosceles Triangle 40"/>
            <p:cNvSpPr>
              <a:spLocks noChangeArrowheads="1"/>
            </p:cNvSpPr>
            <p:nvPr/>
          </p:nvSpPr>
          <p:spPr bwMode="auto">
            <a:xfrm rot="-2568728">
              <a:off x="1414099" y="3890119"/>
              <a:ext cx="150356" cy="57878"/>
            </a:xfrm>
            <a:prstGeom prst="triangle">
              <a:avLst>
                <a:gd name="adj" fmla="val 50000"/>
              </a:avLst>
            </a:prstGeom>
            <a:solidFill>
              <a:schemeClr val="tx2"/>
            </a:solidFill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lIns="51883" tIns="25942" rIns="51883" bIns="25942">
              <a:prstTxWarp prst="textNoShape">
                <a:avLst/>
              </a:prstTxWarp>
            </a:bodyPr>
            <a:lstStyle/>
            <a:p>
              <a:pPr algn="l" defTabSz="517525" eaLnBrk="0" hangingPunct="0"/>
              <a:endParaRPr lang="en-US" sz="1400">
                <a:latin typeface="Arial" charset="0"/>
              </a:endParaRPr>
            </a:p>
          </p:txBody>
        </p:sp>
      </p:grpSp>
      <p:grpSp>
        <p:nvGrpSpPr>
          <p:cNvPr id="112662" name="Group 41"/>
          <p:cNvGrpSpPr>
            <a:grpSpLocks/>
          </p:cNvGrpSpPr>
          <p:nvPr/>
        </p:nvGrpSpPr>
        <p:grpSpPr bwMode="auto">
          <a:xfrm>
            <a:off x="3725863" y="4892675"/>
            <a:ext cx="757237" cy="330200"/>
            <a:chOff x="1414099" y="3890119"/>
            <a:chExt cx="757869" cy="329253"/>
          </a:xfrm>
        </p:grpSpPr>
        <p:sp>
          <p:nvSpPr>
            <p:cNvPr id="112686" name="Text Box 9"/>
            <p:cNvSpPr txBox="1">
              <a:spLocks noChangeArrowheads="1"/>
            </p:cNvSpPr>
            <p:nvPr/>
          </p:nvSpPr>
          <p:spPr bwMode="auto">
            <a:xfrm>
              <a:off x="1578041" y="3905371"/>
              <a:ext cx="593927" cy="3140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51883" tIns="25942" rIns="51883" bIns="25942">
              <a:prstTxWarp prst="textNoShape">
                <a:avLst/>
              </a:prstTxWarp>
              <a:spAutoFit/>
            </a:bodyPr>
            <a:lstStyle/>
            <a:p>
              <a:r>
                <a:rPr lang="en-US" sz="1700">
                  <a:solidFill>
                    <a:srgbClr val="000000"/>
                  </a:solidFill>
                </a:rPr>
                <a:t>tag</a:t>
              </a:r>
              <a:r>
                <a:rPr lang="en-US" sz="1700" baseline="-25000">
                  <a:solidFill>
                    <a:srgbClr val="000000"/>
                  </a:solidFill>
                </a:rPr>
                <a:t>3</a:t>
              </a:r>
            </a:p>
          </p:txBody>
        </p:sp>
        <p:sp>
          <p:nvSpPr>
            <p:cNvPr id="112687" name="Rectangle 43"/>
            <p:cNvSpPr>
              <a:spLocks noChangeArrowheads="1"/>
            </p:cNvSpPr>
            <p:nvPr/>
          </p:nvSpPr>
          <p:spPr bwMode="auto">
            <a:xfrm rot="-2568728">
              <a:off x="1480219" y="3924670"/>
              <a:ext cx="150356" cy="134517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lIns="51883" tIns="25942" rIns="51883" bIns="25942">
              <a:prstTxWarp prst="textNoShape">
                <a:avLst/>
              </a:prstTxWarp>
            </a:bodyPr>
            <a:lstStyle/>
            <a:p>
              <a:pPr algn="l" defTabSz="517525" eaLnBrk="0" hangingPunct="0"/>
              <a:endParaRPr lang="en-US" sz="1400">
                <a:latin typeface="Arial" charset="0"/>
              </a:endParaRPr>
            </a:p>
          </p:txBody>
        </p:sp>
        <p:sp>
          <p:nvSpPr>
            <p:cNvPr id="112688" name="Isosceles Triangle 44"/>
            <p:cNvSpPr>
              <a:spLocks noChangeArrowheads="1"/>
            </p:cNvSpPr>
            <p:nvPr/>
          </p:nvSpPr>
          <p:spPr bwMode="auto">
            <a:xfrm rot="-2568728">
              <a:off x="1414099" y="3890119"/>
              <a:ext cx="150356" cy="57878"/>
            </a:xfrm>
            <a:prstGeom prst="triangle">
              <a:avLst>
                <a:gd name="adj" fmla="val 50000"/>
              </a:avLst>
            </a:prstGeom>
            <a:solidFill>
              <a:schemeClr val="tx2"/>
            </a:solidFill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lIns="51883" tIns="25942" rIns="51883" bIns="25942">
              <a:prstTxWarp prst="textNoShape">
                <a:avLst/>
              </a:prstTxWarp>
            </a:bodyPr>
            <a:lstStyle/>
            <a:p>
              <a:pPr algn="l" defTabSz="517525" eaLnBrk="0" hangingPunct="0"/>
              <a:endParaRPr lang="en-US" sz="1400">
                <a:latin typeface="Arial" charset="0"/>
              </a:endParaRPr>
            </a:p>
          </p:txBody>
        </p:sp>
      </p:grpSp>
      <p:grpSp>
        <p:nvGrpSpPr>
          <p:cNvPr id="112663" name="Group 49"/>
          <p:cNvGrpSpPr>
            <a:grpSpLocks/>
          </p:cNvGrpSpPr>
          <p:nvPr/>
        </p:nvGrpSpPr>
        <p:grpSpPr bwMode="auto">
          <a:xfrm>
            <a:off x="3268663" y="4511675"/>
            <a:ext cx="757237" cy="330200"/>
            <a:chOff x="1414099" y="3890119"/>
            <a:chExt cx="757869" cy="329253"/>
          </a:xfrm>
        </p:grpSpPr>
        <p:sp>
          <p:nvSpPr>
            <p:cNvPr id="112683" name="Text Box 9"/>
            <p:cNvSpPr txBox="1">
              <a:spLocks noChangeArrowheads="1"/>
            </p:cNvSpPr>
            <p:nvPr/>
          </p:nvSpPr>
          <p:spPr bwMode="auto">
            <a:xfrm>
              <a:off x="1578041" y="3905371"/>
              <a:ext cx="593927" cy="3140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51883" tIns="25942" rIns="51883" bIns="25942">
              <a:prstTxWarp prst="textNoShape">
                <a:avLst/>
              </a:prstTxWarp>
              <a:spAutoFit/>
            </a:bodyPr>
            <a:lstStyle/>
            <a:p>
              <a:r>
                <a:rPr lang="en-US" sz="1700">
                  <a:solidFill>
                    <a:srgbClr val="000000"/>
                  </a:solidFill>
                </a:rPr>
                <a:t>tag</a:t>
              </a:r>
              <a:r>
                <a:rPr lang="en-US" sz="1700" baseline="-25000">
                  <a:solidFill>
                    <a:srgbClr val="000000"/>
                  </a:solidFill>
                </a:rPr>
                <a:t>3</a:t>
              </a:r>
            </a:p>
          </p:txBody>
        </p:sp>
        <p:sp>
          <p:nvSpPr>
            <p:cNvPr id="112684" name="Rectangle 51"/>
            <p:cNvSpPr>
              <a:spLocks noChangeArrowheads="1"/>
            </p:cNvSpPr>
            <p:nvPr/>
          </p:nvSpPr>
          <p:spPr bwMode="auto">
            <a:xfrm rot="-2568728">
              <a:off x="1480219" y="3924670"/>
              <a:ext cx="150356" cy="134517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lIns="51883" tIns="25942" rIns="51883" bIns="25942">
              <a:prstTxWarp prst="textNoShape">
                <a:avLst/>
              </a:prstTxWarp>
            </a:bodyPr>
            <a:lstStyle/>
            <a:p>
              <a:pPr algn="l" defTabSz="517525" eaLnBrk="0" hangingPunct="0"/>
              <a:endParaRPr lang="en-US" sz="1400">
                <a:latin typeface="Arial" charset="0"/>
              </a:endParaRPr>
            </a:p>
          </p:txBody>
        </p:sp>
        <p:sp>
          <p:nvSpPr>
            <p:cNvPr id="112685" name="Isosceles Triangle 52"/>
            <p:cNvSpPr>
              <a:spLocks noChangeArrowheads="1"/>
            </p:cNvSpPr>
            <p:nvPr/>
          </p:nvSpPr>
          <p:spPr bwMode="auto">
            <a:xfrm rot="-2568728">
              <a:off x="1414099" y="3890119"/>
              <a:ext cx="150356" cy="57878"/>
            </a:xfrm>
            <a:prstGeom prst="triangle">
              <a:avLst>
                <a:gd name="adj" fmla="val 50000"/>
              </a:avLst>
            </a:prstGeom>
            <a:solidFill>
              <a:schemeClr val="tx2"/>
            </a:solidFill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lIns="51883" tIns="25942" rIns="51883" bIns="25942">
              <a:prstTxWarp prst="textNoShape">
                <a:avLst/>
              </a:prstTxWarp>
            </a:bodyPr>
            <a:lstStyle/>
            <a:p>
              <a:pPr algn="l" defTabSz="517525" eaLnBrk="0" hangingPunct="0"/>
              <a:endParaRPr lang="en-US" sz="1400">
                <a:latin typeface="Arial" charset="0"/>
              </a:endParaRPr>
            </a:p>
          </p:txBody>
        </p:sp>
      </p:grpSp>
      <p:grpSp>
        <p:nvGrpSpPr>
          <p:cNvPr id="112664" name="Group 53"/>
          <p:cNvGrpSpPr>
            <a:grpSpLocks/>
          </p:cNvGrpSpPr>
          <p:nvPr/>
        </p:nvGrpSpPr>
        <p:grpSpPr bwMode="auto">
          <a:xfrm>
            <a:off x="4144963" y="4702175"/>
            <a:ext cx="757237" cy="330200"/>
            <a:chOff x="1414099" y="3890119"/>
            <a:chExt cx="757869" cy="329253"/>
          </a:xfrm>
        </p:grpSpPr>
        <p:sp>
          <p:nvSpPr>
            <p:cNvPr id="112680" name="Text Box 9"/>
            <p:cNvSpPr txBox="1">
              <a:spLocks noChangeArrowheads="1"/>
            </p:cNvSpPr>
            <p:nvPr/>
          </p:nvSpPr>
          <p:spPr bwMode="auto">
            <a:xfrm>
              <a:off x="1578041" y="3905371"/>
              <a:ext cx="593927" cy="3140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51883" tIns="25942" rIns="51883" bIns="25942">
              <a:prstTxWarp prst="textNoShape">
                <a:avLst/>
              </a:prstTxWarp>
              <a:spAutoFit/>
            </a:bodyPr>
            <a:lstStyle/>
            <a:p>
              <a:r>
                <a:rPr lang="en-US" sz="1700">
                  <a:solidFill>
                    <a:srgbClr val="000000"/>
                  </a:solidFill>
                </a:rPr>
                <a:t>tag</a:t>
              </a:r>
              <a:r>
                <a:rPr lang="en-US" sz="1700" baseline="-25000">
                  <a:solidFill>
                    <a:srgbClr val="000000"/>
                  </a:solidFill>
                </a:rPr>
                <a:t>3</a:t>
              </a:r>
            </a:p>
          </p:txBody>
        </p:sp>
        <p:sp>
          <p:nvSpPr>
            <p:cNvPr id="112681" name="Rectangle 55"/>
            <p:cNvSpPr>
              <a:spLocks noChangeArrowheads="1"/>
            </p:cNvSpPr>
            <p:nvPr/>
          </p:nvSpPr>
          <p:spPr bwMode="auto">
            <a:xfrm rot="-2568728">
              <a:off x="1480219" y="3924670"/>
              <a:ext cx="150356" cy="134517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lIns="51883" tIns="25942" rIns="51883" bIns="25942">
              <a:prstTxWarp prst="textNoShape">
                <a:avLst/>
              </a:prstTxWarp>
            </a:bodyPr>
            <a:lstStyle/>
            <a:p>
              <a:pPr algn="l" defTabSz="517525" eaLnBrk="0" hangingPunct="0"/>
              <a:endParaRPr lang="en-US" sz="1400">
                <a:latin typeface="Arial" charset="0"/>
              </a:endParaRPr>
            </a:p>
          </p:txBody>
        </p:sp>
        <p:sp>
          <p:nvSpPr>
            <p:cNvPr id="112682" name="Isosceles Triangle 56"/>
            <p:cNvSpPr>
              <a:spLocks noChangeArrowheads="1"/>
            </p:cNvSpPr>
            <p:nvPr/>
          </p:nvSpPr>
          <p:spPr bwMode="auto">
            <a:xfrm rot="-2568728">
              <a:off x="1414099" y="3890119"/>
              <a:ext cx="150356" cy="57878"/>
            </a:xfrm>
            <a:prstGeom prst="triangle">
              <a:avLst>
                <a:gd name="adj" fmla="val 50000"/>
              </a:avLst>
            </a:prstGeom>
            <a:solidFill>
              <a:schemeClr val="tx2"/>
            </a:solidFill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lIns="51883" tIns="25942" rIns="51883" bIns="25942">
              <a:prstTxWarp prst="textNoShape">
                <a:avLst/>
              </a:prstTxWarp>
            </a:bodyPr>
            <a:lstStyle/>
            <a:p>
              <a:pPr algn="l" defTabSz="517525" eaLnBrk="0" hangingPunct="0"/>
              <a:endParaRPr lang="en-US" sz="1400">
                <a:latin typeface="Arial" charset="0"/>
              </a:endParaRPr>
            </a:p>
          </p:txBody>
        </p:sp>
      </p:grpSp>
      <p:grpSp>
        <p:nvGrpSpPr>
          <p:cNvPr id="112665" name="Group 57"/>
          <p:cNvGrpSpPr>
            <a:grpSpLocks/>
          </p:cNvGrpSpPr>
          <p:nvPr/>
        </p:nvGrpSpPr>
        <p:grpSpPr bwMode="auto">
          <a:xfrm>
            <a:off x="5211763" y="4854575"/>
            <a:ext cx="757237" cy="330200"/>
            <a:chOff x="1414099" y="3890119"/>
            <a:chExt cx="757869" cy="329253"/>
          </a:xfrm>
        </p:grpSpPr>
        <p:sp>
          <p:nvSpPr>
            <p:cNvPr id="112677" name="Text Box 9"/>
            <p:cNvSpPr txBox="1">
              <a:spLocks noChangeArrowheads="1"/>
            </p:cNvSpPr>
            <p:nvPr/>
          </p:nvSpPr>
          <p:spPr bwMode="auto">
            <a:xfrm>
              <a:off x="1578041" y="3905371"/>
              <a:ext cx="593927" cy="3140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51883" tIns="25942" rIns="51883" bIns="25942">
              <a:prstTxWarp prst="textNoShape">
                <a:avLst/>
              </a:prstTxWarp>
              <a:spAutoFit/>
            </a:bodyPr>
            <a:lstStyle/>
            <a:p>
              <a:r>
                <a:rPr lang="en-US" sz="1700">
                  <a:solidFill>
                    <a:srgbClr val="000000"/>
                  </a:solidFill>
                </a:rPr>
                <a:t>tag</a:t>
              </a:r>
              <a:r>
                <a:rPr lang="en-US" sz="1700" baseline="-25000">
                  <a:solidFill>
                    <a:srgbClr val="000000"/>
                  </a:solidFill>
                </a:rPr>
                <a:t>3</a:t>
              </a:r>
            </a:p>
          </p:txBody>
        </p:sp>
        <p:sp>
          <p:nvSpPr>
            <p:cNvPr id="112678" name="Rectangle 59"/>
            <p:cNvSpPr>
              <a:spLocks noChangeArrowheads="1"/>
            </p:cNvSpPr>
            <p:nvPr/>
          </p:nvSpPr>
          <p:spPr bwMode="auto">
            <a:xfrm rot="-2568728">
              <a:off x="1480219" y="3924670"/>
              <a:ext cx="150356" cy="134517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lIns="51883" tIns="25942" rIns="51883" bIns="25942">
              <a:prstTxWarp prst="textNoShape">
                <a:avLst/>
              </a:prstTxWarp>
            </a:bodyPr>
            <a:lstStyle/>
            <a:p>
              <a:pPr algn="l" defTabSz="517525" eaLnBrk="0" hangingPunct="0"/>
              <a:endParaRPr lang="en-US" sz="1400">
                <a:latin typeface="Arial" charset="0"/>
              </a:endParaRPr>
            </a:p>
          </p:txBody>
        </p:sp>
        <p:sp>
          <p:nvSpPr>
            <p:cNvPr id="112679" name="Isosceles Triangle 60"/>
            <p:cNvSpPr>
              <a:spLocks noChangeArrowheads="1"/>
            </p:cNvSpPr>
            <p:nvPr/>
          </p:nvSpPr>
          <p:spPr bwMode="auto">
            <a:xfrm rot="-2568728">
              <a:off x="1414099" y="3890119"/>
              <a:ext cx="150356" cy="57878"/>
            </a:xfrm>
            <a:prstGeom prst="triangle">
              <a:avLst>
                <a:gd name="adj" fmla="val 50000"/>
              </a:avLst>
            </a:prstGeom>
            <a:solidFill>
              <a:schemeClr val="tx2"/>
            </a:solidFill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lIns="51883" tIns="25942" rIns="51883" bIns="25942">
              <a:prstTxWarp prst="textNoShape">
                <a:avLst/>
              </a:prstTxWarp>
            </a:bodyPr>
            <a:lstStyle/>
            <a:p>
              <a:pPr algn="l" defTabSz="517525" eaLnBrk="0" hangingPunct="0"/>
              <a:endParaRPr lang="en-US" sz="1400">
                <a:latin typeface="Arial" charset="0"/>
              </a:endParaRPr>
            </a:p>
          </p:txBody>
        </p:sp>
      </p:grpSp>
      <p:grpSp>
        <p:nvGrpSpPr>
          <p:cNvPr id="112666" name="Group 61"/>
          <p:cNvGrpSpPr>
            <a:grpSpLocks/>
          </p:cNvGrpSpPr>
          <p:nvPr/>
        </p:nvGrpSpPr>
        <p:grpSpPr bwMode="auto">
          <a:xfrm>
            <a:off x="5872163" y="4841875"/>
            <a:ext cx="757237" cy="330200"/>
            <a:chOff x="1414099" y="3890119"/>
            <a:chExt cx="757869" cy="329253"/>
          </a:xfrm>
        </p:grpSpPr>
        <p:sp>
          <p:nvSpPr>
            <p:cNvPr id="112674" name="Text Box 9"/>
            <p:cNvSpPr txBox="1">
              <a:spLocks noChangeArrowheads="1"/>
            </p:cNvSpPr>
            <p:nvPr/>
          </p:nvSpPr>
          <p:spPr bwMode="auto">
            <a:xfrm>
              <a:off x="1578041" y="3905371"/>
              <a:ext cx="593927" cy="3140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51883" tIns="25942" rIns="51883" bIns="25942">
              <a:prstTxWarp prst="textNoShape">
                <a:avLst/>
              </a:prstTxWarp>
              <a:spAutoFit/>
            </a:bodyPr>
            <a:lstStyle/>
            <a:p>
              <a:r>
                <a:rPr lang="en-US" sz="1700">
                  <a:solidFill>
                    <a:srgbClr val="000000"/>
                  </a:solidFill>
                </a:rPr>
                <a:t>tag</a:t>
              </a:r>
              <a:r>
                <a:rPr lang="en-US" sz="1700" baseline="-25000">
                  <a:solidFill>
                    <a:srgbClr val="000000"/>
                  </a:solidFill>
                </a:rPr>
                <a:t>3</a:t>
              </a:r>
            </a:p>
          </p:txBody>
        </p:sp>
        <p:sp>
          <p:nvSpPr>
            <p:cNvPr id="112675" name="Rectangle 63"/>
            <p:cNvSpPr>
              <a:spLocks noChangeArrowheads="1"/>
            </p:cNvSpPr>
            <p:nvPr/>
          </p:nvSpPr>
          <p:spPr bwMode="auto">
            <a:xfrm rot="-2568728">
              <a:off x="1480219" y="3924670"/>
              <a:ext cx="150356" cy="134517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lIns="51883" tIns="25942" rIns="51883" bIns="25942">
              <a:prstTxWarp prst="textNoShape">
                <a:avLst/>
              </a:prstTxWarp>
            </a:bodyPr>
            <a:lstStyle/>
            <a:p>
              <a:pPr algn="l" defTabSz="517525" eaLnBrk="0" hangingPunct="0"/>
              <a:endParaRPr lang="en-US" sz="1400">
                <a:latin typeface="Arial" charset="0"/>
              </a:endParaRPr>
            </a:p>
          </p:txBody>
        </p:sp>
        <p:sp>
          <p:nvSpPr>
            <p:cNvPr id="112676" name="Isosceles Triangle 64"/>
            <p:cNvSpPr>
              <a:spLocks noChangeArrowheads="1"/>
            </p:cNvSpPr>
            <p:nvPr/>
          </p:nvSpPr>
          <p:spPr bwMode="auto">
            <a:xfrm rot="-2568728">
              <a:off x="1414099" y="3890119"/>
              <a:ext cx="150356" cy="57878"/>
            </a:xfrm>
            <a:prstGeom prst="triangle">
              <a:avLst>
                <a:gd name="adj" fmla="val 50000"/>
              </a:avLst>
            </a:prstGeom>
            <a:solidFill>
              <a:schemeClr val="tx2"/>
            </a:solidFill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lIns="51883" tIns="25942" rIns="51883" bIns="25942">
              <a:prstTxWarp prst="textNoShape">
                <a:avLst/>
              </a:prstTxWarp>
            </a:bodyPr>
            <a:lstStyle/>
            <a:p>
              <a:pPr algn="l" defTabSz="517525" eaLnBrk="0" hangingPunct="0"/>
              <a:endParaRPr lang="en-US" sz="1400">
                <a:latin typeface="Arial" charset="0"/>
              </a:endParaRPr>
            </a:p>
          </p:txBody>
        </p:sp>
      </p:grpSp>
      <p:sp>
        <p:nvSpPr>
          <p:cNvPr id="112667" name="TextBox 66"/>
          <p:cNvSpPr txBox="1">
            <a:spLocks noChangeArrowheads="1"/>
          </p:cNvSpPr>
          <p:nvPr/>
        </p:nvSpPr>
        <p:spPr bwMode="auto">
          <a:xfrm>
            <a:off x="1219200" y="5321300"/>
            <a:ext cx="7445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2009</a:t>
            </a:r>
          </a:p>
        </p:txBody>
      </p:sp>
      <p:sp>
        <p:nvSpPr>
          <p:cNvPr id="112668" name="TextBox 67"/>
          <p:cNvSpPr txBox="1">
            <a:spLocks noChangeArrowheads="1"/>
          </p:cNvSpPr>
          <p:nvPr/>
        </p:nvSpPr>
        <p:spPr bwMode="auto">
          <a:xfrm>
            <a:off x="3657600" y="5321300"/>
            <a:ext cx="7445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2010</a:t>
            </a:r>
          </a:p>
        </p:txBody>
      </p:sp>
      <p:sp>
        <p:nvSpPr>
          <p:cNvPr id="112669" name="TextBox 68"/>
          <p:cNvSpPr txBox="1">
            <a:spLocks noChangeArrowheads="1"/>
          </p:cNvSpPr>
          <p:nvPr/>
        </p:nvSpPr>
        <p:spPr bwMode="auto">
          <a:xfrm>
            <a:off x="6126163" y="5321300"/>
            <a:ext cx="6572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now</a:t>
            </a:r>
          </a:p>
        </p:txBody>
      </p:sp>
      <p:cxnSp>
        <p:nvCxnSpPr>
          <p:cNvPr id="112670" name="Straight Arrow Connector 69"/>
          <p:cNvCxnSpPr>
            <a:cxnSpLocks noChangeShapeType="1"/>
          </p:cNvCxnSpPr>
          <p:nvPr/>
        </p:nvCxnSpPr>
        <p:spPr bwMode="auto">
          <a:xfrm rot="5400000" flipH="1" flipV="1">
            <a:off x="6819900" y="3873500"/>
            <a:ext cx="660400" cy="3810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12671" name="TextBox 72"/>
          <p:cNvSpPr txBox="1">
            <a:spLocks noChangeArrowheads="1"/>
          </p:cNvSpPr>
          <p:nvPr/>
        </p:nvSpPr>
        <p:spPr bwMode="auto">
          <a:xfrm>
            <a:off x="7053263" y="3987800"/>
            <a:ext cx="11668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&lt;&lt;click&gt;&gt;</a:t>
            </a:r>
          </a:p>
        </p:txBody>
      </p:sp>
      <p:sp>
        <p:nvSpPr>
          <p:cNvPr id="112672" name="TextBox 73"/>
          <p:cNvSpPr txBox="1">
            <a:spLocks noChangeArrowheads="1"/>
          </p:cNvSpPr>
          <p:nvPr/>
        </p:nvSpPr>
        <p:spPr bwMode="auto">
          <a:xfrm>
            <a:off x="4110038" y="3111500"/>
            <a:ext cx="19986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595959"/>
                </a:solidFill>
              </a:rPr>
              <a:t>current context:</a:t>
            </a:r>
          </a:p>
        </p:txBody>
      </p:sp>
      <p:sp>
        <p:nvSpPr>
          <p:cNvPr id="112673" name="TextBox 74"/>
          <p:cNvSpPr txBox="1">
            <a:spLocks noChangeArrowheads="1"/>
          </p:cNvSpPr>
          <p:nvPr/>
        </p:nvSpPr>
        <p:spPr bwMode="auto">
          <a:xfrm>
            <a:off x="1687513" y="3810000"/>
            <a:ext cx="22209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595959"/>
                </a:solidFill>
              </a:rPr>
              <a:t>long-term history:</a:t>
            </a:r>
          </a:p>
        </p:txBody>
      </p:sp>
      <p:sp>
        <p:nvSpPr>
          <p:cNvPr id="68" name="Rectangle 67"/>
          <p:cNvSpPr/>
          <p:nvPr/>
        </p:nvSpPr>
        <p:spPr bwMode="auto">
          <a:xfrm>
            <a:off x="546100" y="5410200"/>
            <a:ext cx="7874000" cy="889000"/>
          </a:xfrm>
          <a:prstGeom prst="rect">
            <a:avLst/>
          </a:prstGeom>
          <a:solidFill>
            <a:schemeClr val="bg1"/>
          </a:solidFill>
          <a:ln w="635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ＭＳ Ｐゴシック" pitchFamily="1" charset="-128"/>
              </a:rPr>
              <a:t>Good user modeling strategies adapt to adapt to the current demands (of a user/application)! </a:t>
            </a:r>
            <a:endParaRPr lang="en-US" sz="1800" dirty="0" smtClean="0">
              <a:solidFill>
                <a:schemeClr val="bg2">
                  <a:lumMod val="75000"/>
                </a:schemeClr>
              </a:solidFill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itle 1"/>
          <p:cNvSpPr>
            <a:spLocks noGrp="1"/>
          </p:cNvSpPr>
          <p:nvPr>
            <p:ph type="ctrTitle"/>
          </p:nvPr>
        </p:nvSpPr>
        <p:spPr>
          <a:xfrm>
            <a:off x="533400" y="2130425"/>
            <a:ext cx="8750300" cy="1470025"/>
          </a:xfrm>
        </p:spPr>
        <p:txBody>
          <a:bodyPr/>
          <a:lstStyle/>
          <a:p>
            <a:pPr marL="0" indent="0"/>
            <a:r>
              <a:rPr lang="en-US" smtClean="0"/>
              <a:t>Tag-based Recommender Systems</a:t>
            </a:r>
          </a:p>
        </p:txBody>
      </p:sp>
      <p:sp>
        <p:nvSpPr>
          <p:cNvPr id="113667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Overview</a:t>
            </a:r>
          </a:p>
        </p:txBody>
      </p:sp>
      <p:sp>
        <p:nvSpPr>
          <p:cNvPr id="115715" name="Content Placeholder 2"/>
          <p:cNvSpPr>
            <a:spLocks noGrp="1"/>
          </p:cNvSpPr>
          <p:nvPr>
            <p:ph idx="1"/>
          </p:nvPr>
        </p:nvSpPr>
        <p:spPr>
          <a:xfrm>
            <a:off x="925513" y="1460500"/>
            <a:ext cx="7138987" cy="3506788"/>
          </a:xfrm>
        </p:spPr>
        <p:txBody>
          <a:bodyPr/>
          <a:lstStyle/>
          <a:p>
            <a:pPr>
              <a:buFontTx/>
              <a:buNone/>
            </a:pPr>
            <a:r>
              <a:rPr lang="en-US" b="1" dirty="0" smtClean="0"/>
              <a:t>Tag Recommendations:</a:t>
            </a:r>
          </a:p>
          <a:p>
            <a:r>
              <a:rPr lang="en-US" dirty="0" smtClean="0"/>
              <a:t>Challenge: </a:t>
            </a:r>
          </a:p>
          <a:p>
            <a:pPr lvl="1"/>
            <a:r>
              <a:rPr lang="en-US" b="1" dirty="0" smtClean="0"/>
              <a:t>Non-personalized:</a:t>
            </a:r>
            <a:r>
              <a:rPr lang="en-US" dirty="0" smtClean="0"/>
              <a:t> predict tags that will be assigned to a given resource</a:t>
            </a:r>
          </a:p>
          <a:p>
            <a:pPr lvl="1"/>
            <a:r>
              <a:rPr lang="en-US" b="1" dirty="0" smtClean="0"/>
              <a:t>Personalized:</a:t>
            </a:r>
            <a:r>
              <a:rPr lang="en-US" dirty="0" smtClean="0"/>
              <a:t> predict tags that will be assigned to a given resource by a given user</a:t>
            </a:r>
          </a:p>
          <a:p>
            <a:pPr>
              <a:buFontTx/>
              <a:buNone/>
            </a:pPr>
            <a:r>
              <a:rPr lang="en-US" b="1" dirty="0" smtClean="0"/>
              <a:t>Resource Recommendations:</a:t>
            </a:r>
          </a:p>
          <a:p>
            <a:r>
              <a:rPr lang="en-US" dirty="0" smtClean="0"/>
              <a:t>Challenge:</a:t>
            </a:r>
          </a:p>
          <a:p>
            <a:pPr lvl="1"/>
            <a:r>
              <a:rPr lang="en-US" b="1" dirty="0" smtClean="0"/>
              <a:t>Binary:</a:t>
            </a:r>
            <a:r>
              <a:rPr lang="en-US" dirty="0" smtClean="0"/>
              <a:t> predict resources that are considered as interesting</a:t>
            </a:r>
          </a:p>
          <a:p>
            <a:pPr lvl="1"/>
            <a:r>
              <a:rPr lang="en-US" b="1" dirty="0" smtClean="0"/>
              <a:t>Predicting preference scores</a:t>
            </a:r>
            <a:r>
              <a:rPr lang="en-US" dirty="0" smtClean="0"/>
              <a:t>: predict to which degree a user will like a resource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"/>
          <p:cNvSpPr>
            <a:spLocks noGrp="1"/>
          </p:cNvSpPr>
          <p:nvPr>
            <p:ph idx="1"/>
          </p:nvPr>
        </p:nvSpPr>
        <p:spPr>
          <a:xfrm>
            <a:off x="774700" y="1157288"/>
            <a:ext cx="8051800" cy="4189412"/>
          </a:xfrm>
        </p:spPr>
        <p:txBody>
          <a:bodyPr/>
          <a:lstStyle/>
          <a:p>
            <a:r>
              <a:rPr lang="en-US" dirty="0" smtClean="0"/>
              <a:t>Interpret recommendation problem as ranking problem</a:t>
            </a:r>
          </a:p>
          <a:p>
            <a:r>
              <a:rPr lang="en-US" dirty="0" smtClean="0"/>
              <a:t>Embed personal/contextual preferences in (</a:t>
            </a:r>
            <a:r>
              <a:rPr lang="en-US" dirty="0" err="1" smtClean="0"/>
              <a:t>i</a:t>
            </a:r>
            <a:r>
              <a:rPr lang="en-US" dirty="0" smtClean="0"/>
              <a:t>) preference vector and (ii) adjacency matrix</a:t>
            </a:r>
          </a:p>
          <a:p>
            <a:r>
              <a:rPr lang="en-US" dirty="0" smtClean="0"/>
              <a:t>Recommend tags/resources according to ranking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575" y="101600"/>
            <a:ext cx="8226425" cy="1244600"/>
          </a:xfrm>
        </p:spPr>
        <p:txBody>
          <a:bodyPr/>
          <a:lstStyle/>
          <a:p>
            <a:r>
              <a:rPr lang="en-US" dirty="0" smtClean="0"/>
              <a:t>Using </a:t>
            </a:r>
            <a:r>
              <a:rPr lang="en-US" dirty="0" err="1" smtClean="0"/>
              <a:t>FolkRank</a:t>
            </a:r>
            <a:r>
              <a:rPr lang="en-US" dirty="0" smtClean="0"/>
              <a:t> for Recommending Tags &amp; Resources</a:t>
            </a:r>
            <a:endParaRPr lang="en-US" dirty="0"/>
          </a:p>
        </p:txBody>
      </p:sp>
      <p:grpSp>
        <p:nvGrpSpPr>
          <p:cNvPr id="10" name="Group 200"/>
          <p:cNvGrpSpPr>
            <a:grpSpLocks/>
          </p:cNvGrpSpPr>
          <p:nvPr/>
        </p:nvGrpSpPr>
        <p:grpSpPr bwMode="auto">
          <a:xfrm>
            <a:off x="5709649" y="2559050"/>
            <a:ext cx="3280954" cy="2843213"/>
            <a:chOff x="8062961" y="1883629"/>
            <a:chExt cx="5835474" cy="4952594"/>
          </a:xfrm>
        </p:grpSpPr>
        <p:sp>
          <p:nvSpPr>
            <p:cNvPr id="11" name="TextBox 182"/>
            <p:cNvSpPr txBox="1">
              <a:spLocks noChangeArrowheads="1"/>
            </p:cNvSpPr>
            <p:nvPr/>
          </p:nvSpPr>
          <p:spPr bwMode="auto">
            <a:xfrm>
              <a:off x="8062961" y="1883629"/>
              <a:ext cx="5835474" cy="4503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800" b="1" dirty="0" err="1">
                  <a:solidFill>
                    <a:srgbClr val="01A200"/>
                  </a:solidFill>
                </a:rPr>
                <a:t>FolkRank</a:t>
              </a:r>
              <a:r>
                <a:rPr lang="en-US" sz="1800" b="1" dirty="0">
                  <a:solidFill>
                    <a:srgbClr val="01A200"/>
                  </a:solidFill>
                </a:rPr>
                <a:t>-based </a:t>
              </a:r>
              <a:r>
                <a:rPr lang="en-US" sz="1800" b="1" dirty="0" smtClean="0">
                  <a:solidFill>
                    <a:srgbClr val="01A200"/>
                  </a:solidFill>
                </a:rPr>
                <a:t>rankings</a:t>
              </a:r>
            </a:p>
            <a:p>
              <a:pPr algn="l"/>
              <a:r>
                <a:rPr lang="en-US" sz="1800" b="1" dirty="0" smtClean="0">
                  <a:solidFill>
                    <a:srgbClr val="01A200"/>
                  </a:solidFill>
                </a:rPr>
                <a:t>(= recommendations):</a:t>
              </a:r>
              <a:endParaRPr lang="en-US" sz="1800" b="1" dirty="0">
                <a:solidFill>
                  <a:srgbClr val="01A200"/>
                </a:solidFill>
              </a:endParaRPr>
            </a:p>
            <a:p>
              <a:pPr algn="l"/>
              <a:r>
                <a:rPr lang="en-US" sz="1800" dirty="0">
                  <a:solidFill>
                    <a:schemeClr val="tx2"/>
                  </a:solidFill>
                </a:rPr>
                <a:t>      users     tags     resources</a:t>
              </a:r>
            </a:p>
            <a:p>
              <a:pPr algn="l"/>
              <a:endParaRPr lang="en-US" sz="1800" dirty="0">
                <a:solidFill>
                  <a:schemeClr val="tx2"/>
                </a:solidFill>
              </a:endParaRPr>
            </a:p>
            <a:p>
              <a:pPr algn="l"/>
              <a:r>
                <a:rPr lang="en-US" sz="1800" dirty="0">
                  <a:solidFill>
                    <a:schemeClr val="tx2"/>
                  </a:solidFill>
                </a:rPr>
                <a:t>1.</a:t>
              </a:r>
            </a:p>
            <a:p>
              <a:pPr algn="l"/>
              <a:endParaRPr lang="en-US" sz="1800" dirty="0">
                <a:solidFill>
                  <a:schemeClr val="tx2"/>
                </a:solidFill>
              </a:endParaRPr>
            </a:p>
            <a:p>
              <a:pPr algn="l"/>
              <a:endParaRPr lang="en-US" sz="1800" dirty="0">
                <a:solidFill>
                  <a:schemeClr val="tx2"/>
                </a:solidFill>
              </a:endParaRPr>
            </a:p>
            <a:p>
              <a:pPr algn="l"/>
              <a:endParaRPr lang="en-US" sz="1800" dirty="0">
                <a:solidFill>
                  <a:schemeClr val="tx2"/>
                </a:solidFill>
              </a:endParaRPr>
            </a:p>
            <a:p>
              <a:pPr algn="l"/>
              <a:r>
                <a:rPr lang="en-US" sz="1800" dirty="0">
                  <a:solidFill>
                    <a:schemeClr val="tx2"/>
                  </a:solidFill>
                </a:rPr>
                <a:t>2.</a:t>
              </a:r>
            </a:p>
          </p:txBody>
        </p:sp>
        <p:grpSp>
          <p:nvGrpSpPr>
            <p:cNvPr id="12" name="Group 183"/>
            <p:cNvGrpSpPr>
              <a:grpSpLocks/>
            </p:cNvGrpSpPr>
            <p:nvPr/>
          </p:nvGrpSpPr>
          <p:grpSpPr bwMode="auto">
            <a:xfrm>
              <a:off x="8621957" y="3398486"/>
              <a:ext cx="4457648" cy="3437737"/>
              <a:chOff x="8621957" y="3398486"/>
              <a:chExt cx="4457648" cy="3437737"/>
            </a:xfrm>
          </p:grpSpPr>
          <p:pic>
            <p:nvPicPr>
              <p:cNvPr id="13" name="Picture 4" descr="baker1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2014994" y="3559089"/>
                <a:ext cx="1044774" cy="11042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Text Box 9"/>
              <p:cNvSpPr txBox="1">
                <a:spLocks noChangeArrowheads="1"/>
              </p:cNvSpPr>
              <p:nvPr/>
            </p:nvSpPr>
            <p:spPr bwMode="auto">
              <a:xfrm>
                <a:off x="12256360" y="4564537"/>
                <a:ext cx="673035" cy="5627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>
                    <a:solidFill>
                      <a:srgbClr val="000000"/>
                    </a:solidFill>
                  </a:rPr>
                  <a:t>r1</a:t>
                </a:r>
              </a:p>
            </p:txBody>
          </p:sp>
          <p:pic>
            <p:nvPicPr>
              <p:cNvPr id="15" name="Picture 17" descr="astronaut_3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1938794" y="5361781"/>
                <a:ext cx="1140811" cy="6842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" name="Picture 13" descr="user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8621957" y="5117969"/>
                <a:ext cx="1365188" cy="1365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7" name="Group 40"/>
              <p:cNvGrpSpPr>
                <a:grpSpLocks noChangeAspect="1"/>
              </p:cNvGrpSpPr>
              <p:nvPr/>
            </p:nvGrpSpPr>
            <p:grpSpPr bwMode="auto">
              <a:xfrm rot="-2568728">
                <a:off x="10771482" y="3810655"/>
                <a:ext cx="288325" cy="395999"/>
                <a:chOff x="4966494" y="5514181"/>
                <a:chExt cx="533400" cy="732600"/>
              </a:xfrm>
            </p:grpSpPr>
            <p:sp>
              <p:nvSpPr>
                <p:cNvPr id="27" name="Rectangle 198"/>
                <p:cNvSpPr>
                  <a:spLocks noChangeArrowheads="1"/>
                </p:cNvSpPr>
                <p:nvPr/>
              </p:nvSpPr>
              <p:spPr bwMode="auto">
                <a:xfrm>
                  <a:off x="4966494" y="5742781"/>
                  <a:ext cx="533400" cy="504000"/>
                </a:xfrm>
                <a:prstGeom prst="rect">
                  <a:avLst/>
                </a:prstGeom>
                <a:solidFill>
                  <a:schemeClr val="tx2"/>
                </a:solidFill>
                <a:ln w="12700">
                  <a:solidFill>
                    <a:schemeClr val="tx2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l" defTabSz="517525" eaLnBrk="0" hangingPunct="0"/>
                  <a:endParaRPr lang="en-US" sz="1400">
                    <a:latin typeface="Arial" charset="0"/>
                  </a:endParaRPr>
                </a:p>
              </p:txBody>
            </p:sp>
            <p:sp>
              <p:nvSpPr>
                <p:cNvPr id="28" name="Isosceles Triangle 199"/>
                <p:cNvSpPr>
                  <a:spLocks noChangeArrowheads="1"/>
                </p:cNvSpPr>
                <p:nvPr/>
              </p:nvSpPr>
              <p:spPr bwMode="auto">
                <a:xfrm>
                  <a:off x="4966494" y="5514181"/>
                  <a:ext cx="533400" cy="216853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2"/>
                </a:solidFill>
                <a:ln w="12700">
                  <a:solidFill>
                    <a:schemeClr val="tx2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l" defTabSz="517525" eaLnBrk="0" hangingPunct="0"/>
                  <a:endParaRPr lang="en-US" sz="1400">
                    <a:latin typeface="Arial" charset="0"/>
                  </a:endParaRPr>
                </a:p>
              </p:txBody>
            </p:sp>
          </p:grpSp>
          <p:sp>
            <p:nvSpPr>
              <p:cNvPr id="18" name="Text Box 10"/>
              <p:cNvSpPr txBox="1">
                <a:spLocks noChangeArrowheads="1"/>
              </p:cNvSpPr>
              <p:nvPr/>
            </p:nvSpPr>
            <p:spPr bwMode="auto">
              <a:xfrm>
                <a:off x="8951682" y="6273452"/>
                <a:ext cx="705738" cy="5627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 dirty="0">
                    <a:solidFill>
                      <a:schemeClr val="tx2"/>
                    </a:solidFill>
                  </a:rPr>
                  <a:t>u1</a:t>
                </a:r>
              </a:p>
            </p:txBody>
          </p:sp>
          <p:pic>
            <p:nvPicPr>
              <p:cNvPr id="19" name="Picture 13" descr="user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8621957" y="3398486"/>
                <a:ext cx="1365188" cy="1365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0" name="Text Box 10"/>
              <p:cNvSpPr txBox="1">
                <a:spLocks noChangeArrowheads="1"/>
              </p:cNvSpPr>
              <p:nvPr/>
            </p:nvSpPr>
            <p:spPr bwMode="auto">
              <a:xfrm>
                <a:off x="8951682" y="4553969"/>
                <a:ext cx="705738" cy="5627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>
                    <a:solidFill>
                      <a:schemeClr val="tx2"/>
                    </a:solidFill>
                  </a:rPr>
                  <a:t>u2</a:t>
                </a:r>
              </a:p>
            </p:txBody>
          </p:sp>
          <p:sp>
            <p:nvSpPr>
              <p:cNvPr id="21" name="Text Box 10"/>
              <p:cNvSpPr txBox="1">
                <a:spLocks noChangeArrowheads="1"/>
              </p:cNvSpPr>
              <p:nvPr/>
            </p:nvSpPr>
            <p:spPr bwMode="auto">
              <a:xfrm>
                <a:off x="10630715" y="4183537"/>
                <a:ext cx="629420" cy="5627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>
                    <a:solidFill>
                      <a:schemeClr val="tx2"/>
                    </a:solidFill>
                  </a:rPr>
                  <a:t>t1</a:t>
                </a:r>
              </a:p>
            </p:txBody>
          </p:sp>
          <p:grpSp>
            <p:nvGrpSpPr>
              <p:cNvPr id="22" name="Group 40"/>
              <p:cNvGrpSpPr>
                <a:grpSpLocks noChangeAspect="1"/>
              </p:cNvGrpSpPr>
              <p:nvPr/>
            </p:nvGrpSpPr>
            <p:grpSpPr bwMode="auto">
              <a:xfrm rot="-2568728">
                <a:off x="10771482" y="5635604"/>
                <a:ext cx="288325" cy="395999"/>
                <a:chOff x="4966494" y="5514181"/>
                <a:chExt cx="533400" cy="732600"/>
              </a:xfrm>
            </p:grpSpPr>
            <p:sp>
              <p:nvSpPr>
                <p:cNvPr id="25" name="Rectangle 196"/>
                <p:cNvSpPr>
                  <a:spLocks noChangeArrowheads="1"/>
                </p:cNvSpPr>
                <p:nvPr/>
              </p:nvSpPr>
              <p:spPr bwMode="auto">
                <a:xfrm>
                  <a:off x="4966494" y="5742781"/>
                  <a:ext cx="533400" cy="504000"/>
                </a:xfrm>
                <a:prstGeom prst="rect">
                  <a:avLst/>
                </a:prstGeom>
                <a:solidFill>
                  <a:schemeClr val="tx2"/>
                </a:solidFill>
                <a:ln w="12700">
                  <a:solidFill>
                    <a:schemeClr val="tx2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l" defTabSz="517525" eaLnBrk="0" hangingPunct="0"/>
                  <a:endParaRPr lang="en-US" sz="1400">
                    <a:latin typeface="Arial" charset="0"/>
                  </a:endParaRPr>
                </a:p>
              </p:txBody>
            </p:sp>
            <p:sp>
              <p:nvSpPr>
                <p:cNvPr id="26" name="Isosceles Triangle 197"/>
                <p:cNvSpPr>
                  <a:spLocks noChangeArrowheads="1"/>
                </p:cNvSpPr>
                <p:nvPr/>
              </p:nvSpPr>
              <p:spPr bwMode="auto">
                <a:xfrm>
                  <a:off x="4966494" y="5514181"/>
                  <a:ext cx="533400" cy="216853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2"/>
                </a:solidFill>
                <a:ln w="12700">
                  <a:solidFill>
                    <a:schemeClr val="tx2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algn="l" defTabSz="517525" eaLnBrk="0" hangingPunct="0"/>
                  <a:endParaRPr lang="en-US" sz="1400">
                    <a:latin typeface="Arial" charset="0"/>
                  </a:endParaRPr>
                </a:p>
              </p:txBody>
            </p:sp>
          </p:grpSp>
          <p:sp>
            <p:nvSpPr>
              <p:cNvPr id="23" name="Text Box 10"/>
              <p:cNvSpPr txBox="1">
                <a:spLocks noChangeArrowheads="1"/>
              </p:cNvSpPr>
              <p:nvPr/>
            </p:nvSpPr>
            <p:spPr bwMode="auto">
              <a:xfrm>
                <a:off x="10630715" y="6008487"/>
                <a:ext cx="629420" cy="5627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>
                    <a:solidFill>
                      <a:schemeClr val="tx2"/>
                    </a:solidFill>
                  </a:rPr>
                  <a:t>t2</a:t>
                </a:r>
              </a:p>
            </p:txBody>
          </p:sp>
          <p:sp>
            <p:nvSpPr>
              <p:cNvPr id="24" name="Text Box 9"/>
              <p:cNvSpPr txBox="1">
                <a:spLocks noChangeArrowheads="1"/>
              </p:cNvSpPr>
              <p:nvPr/>
            </p:nvSpPr>
            <p:spPr bwMode="auto">
              <a:xfrm>
                <a:off x="12256358" y="5971381"/>
                <a:ext cx="673035" cy="5627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500">
                    <a:solidFill>
                      <a:srgbClr val="000000"/>
                    </a:solidFill>
                  </a:rPr>
                  <a:t>r2</a:t>
                </a:r>
              </a:p>
            </p:txBody>
          </p:sp>
        </p:grpSp>
      </p:grpSp>
      <p:graphicFrame>
        <p:nvGraphicFramePr>
          <p:cNvPr id="30" name="Object 2"/>
          <p:cNvGraphicFramePr>
            <a:graphicFrameLocks noChangeAspect="1"/>
          </p:cNvGraphicFramePr>
          <p:nvPr/>
        </p:nvGraphicFramePr>
        <p:xfrm>
          <a:off x="1014413" y="3925888"/>
          <a:ext cx="3182937" cy="412750"/>
        </p:xfrm>
        <a:graphic>
          <a:graphicData uri="http://schemas.openxmlformats.org/presentationml/2006/ole">
            <p:oleObj spid="_x0000_s158723" name="Equation" r:id="rId6" imgW="1397000" imgH="177800" progId="Equation.3">
              <p:embed/>
            </p:oleObj>
          </a:graphicData>
        </a:graphic>
      </p:graphicFrame>
      <p:sp>
        <p:nvSpPr>
          <p:cNvPr id="31" name="TextBox 7"/>
          <p:cNvSpPr txBox="1">
            <a:spLocks noChangeArrowheads="1"/>
          </p:cNvSpPr>
          <p:nvPr/>
        </p:nvSpPr>
        <p:spPr bwMode="auto">
          <a:xfrm>
            <a:off x="201613" y="3065463"/>
            <a:ext cx="1719262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1883" tIns="25942" rIns="51883" bIns="25942">
            <a:prstTxWarp prst="textNoShape">
              <a:avLst/>
            </a:prstTxWarp>
            <a:spAutoFit/>
          </a:bodyPr>
          <a:lstStyle/>
          <a:p>
            <a:r>
              <a:rPr lang="en-US" sz="1800" dirty="0" err="1">
                <a:solidFill>
                  <a:srgbClr val="7F7F7F"/>
                </a:solidFill>
              </a:rPr>
              <a:t>FolkRank</a:t>
            </a:r>
            <a:r>
              <a:rPr lang="en-US" sz="1800" dirty="0">
                <a:solidFill>
                  <a:srgbClr val="7F7F7F"/>
                </a:solidFill>
              </a:rPr>
              <a:t> vector</a:t>
            </a:r>
          </a:p>
        </p:txBody>
      </p:sp>
      <p:sp>
        <p:nvSpPr>
          <p:cNvPr id="32" name="TextBox 8"/>
          <p:cNvSpPr txBox="1">
            <a:spLocks noChangeArrowheads="1"/>
          </p:cNvSpPr>
          <p:nvPr/>
        </p:nvSpPr>
        <p:spPr bwMode="auto">
          <a:xfrm>
            <a:off x="3725863" y="2984500"/>
            <a:ext cx="1189037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1883" tIns="25942" rIns="51883" bIns="25942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7F7F7F"/>
                </a:solidFill>
              </a:rPr>
              <a:t>preference </a:t>
            </a:r>
          </a:p>
          <a:p>
            <a:r>
              <a:rPr lang="en-US" sz="1800" dirty="0">
                <a:solidFill>
                  <a:srgbClr val="7F7F7F"/>
                </a:solidFill>
              </a:rPr>
              <a:t>vector</a:t>
            </a:r>
          </a:p>
        </p:txBody>
      </p:sp>
      <p:sp>
        <p:nvSpPr>
          <p:cNvPr id="34" name="TextBox 10"/>
          <p:cNvSpPr txBox="1">
            <a:spLocks noChangeArrowheads="1"/>
          </p:cNvSpPr>
          <p:nvPr/>
        </p:nvSpPr>
        <p:spPr bwMode="auto">
          <a:xfrm>
            <a:off x="947738" y="4689475"/>
            <a:ext cx="2652712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1883" tIns="25942" rIns="51883" bIns="25942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7F7F7F"/>
                </a:solidFill>
              </a:rPr>
              <a:t>adjacency matrix models the </a:t>
            </a:r>
            <a:r>
              <a:rPr lang="en-US" sz="1800" dirty="0" err="1">
                <a:solidFill>
                  <a:srgbClr val="7F7F7F"/>
                </a:solidFill>
              </a:rPr>
              <a:t>folksonomy</a:t>
            </a:r>
            <a:r>
              <a:rPr lang="en-US" sz="1800" dirty="0">
                <a:solidFill>
                  <a:srgbClr val="7F7F7F"/>
                </a:solidFill>
              </a:rPr>
              <a:t> graph</a:t>
            </a:r>
          </a:p>
        </p:txBody>
      </p:sp>
      <p:cxnSp>
        <p:nvCxnSpPr>
          <p:cNvPr id="80" name="Straight Connector 118"/>
          <p:cNvCxnSpPr>
            <a:cxnSpLocks noChangeShapeType="1"/>
          </p:cNvCxnSpPr>
          <p:nvPr/>
        </p:nvCxnSpPr>
        <p:spPr bwMode="auto">
          <a:xfrm rot="16200000" flipH="1">
            <a:off x="933452" y="3625850"/>
            <a:ext cx="393696" cy="152401"/>
          </a:xfrm>
          <a:prstGeom prst="line">
            <a:avLst/>
          </a:prstGeom>
          <a:noFill/>
          <a:ln w="38100">
            <a:solidFill>
              <a:srgbClr val="595959"/>
            </a:solidFill>
            <a:round/>
            <a:headEnd type="none" w="sm" len="sm"/>
            <a:tailEnd/>
          </a:ln>
        </p:spPr>
      </p:cxnSp>
      <p:cxnSp>
        <p:nvCxnSpPr>
          <p:cNvPr id="81" name="Straight Connector 120"/>
          <p:cNvCxnSpPr>
            <a:cxnSpLocks noChangeShapeType="1"/>
            <a:stCxn id="34" idx="0"/>
          </p:cNvCxnSpPr>
          <p:nvPr/>
        </p:nvCxnSpPr>
        <p:spPr bwMode="auto">
          <a:xfrm rot="5400000" flipH="1" flipV="1">
            <a:off x="2126061" y="4453334"/>
            <a:ext cx="384175" cy="88109"/>
          </a:xfrm>
          <a:prstGeom prst="line">
            <a:avLst/>
          </a:prstGeom>
          <a:noFill/>
          <a:ln w="38100">
            <a:solidFill>
              <a:srgbClr val="595959"/>
            </a:solidFill>
            <a:round/>
            <a:headEnd type="none" w="sm" len="sm"/>
            <a:tailEnd/>
          </a:ln>
        </p:spPr>
      </p:cxnSp>
      <p:cxnSp>
        <p:nvCxnSpPr>
          <p:cNvPr id="83" name="Straight Connector 127"/>
          <p:cNvCxnSpPr>
            <a:cxnSpLocks noChangeShapeType="1"/>
          </p:cNvCxnSpPr>
          <p:nvPr/>
        </p:nvCxnSpPr>
        <p:spPr bwMode="auto">
          <a:xfrm rot="5400000" flipH="1" flipV="1">
            <a:off x="3994150" y="3689351"/>
            <a:ext cx="317501" cy="127000"/>
          </a:xfrm>
          <a:prstGeom prst="line">
            <a:avLst/>
          </a:prstGeom>
          <a:noFill/>
          <a:ln w="38100">
            <a:solidFill>
              <a:srgbClr val="595959"/>
            </a:solidFill>
            <a:round/>
            <a:headEnd type="none" w="sm" len="sm"/>
            <a:tailEnd/>
          </a:ln>
        </p:spPr>
      </p:cxnSp>
      <p:cxnSp>
        <p:nvCxnSpPr>
          <p:cNvPr id="88" name="Straight Connector 87"/>
          <p:cNvCxnSpPr>
            <a:cxnSpLocks noChangeShapeType="1"/>
          </p:cNvCxnSpPr>
          <p:nvPr/>
        </p:nvCxnSpPr>
        <p:spPr bwMode="auto">
          <a:xfrm flipV="1">
            <a:off x="4700588" y="4162425"/>
            <a:ext cx="752475" cy="0"/>
          </a:xfrm>
          <a:prstGeom prst="line">
            <a:avLst/>
          </a:prstGeom>
          <a:noFill/>
          <a:ln w="101600">
            <a:solidFill>
              <a:srgbClr val="01A200"/>
            </a:solidFill>
            <a:round/>
            <a:headEnd type="none" w="sm" len="sm"/>
            <a:tailEnd type="triangle" w="med" len="med"/>
          </a:ln>
        </p:spPr>
      </p:cxnSp>
      <p:sp>
        <p:nvSpPr>
          <p:cNvPr id="93" name="TextBox 103"/>
          <p:cNvSpPr txBox="1">
            <a:spLocks noChangeArrowheads="1"/>
          </p:cNvSpPr>
          <p:nvPr/>
        </p:nvSpPr>
        <p:spPr bwMode="auto">
          <a:xfrm>
            <a:off x="-12700" y="5626100"/>
            <a:ext cx="93027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R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</a:rPr>
              <a:t>Jäschke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L. B.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Marinho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A.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Hotho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L. Schmidt-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Thieme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and G.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Stumme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. Tag recommendations in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folksonomies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. PKDD 2007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tle 1"/>
          <p:cNvSpPr>
            <a:spLocks noGrp="1"/>
          </p:cNvSpPr>
          <p:nvPr>
            <p:ph type="title"/>
          </p:nvPr>
        </p:nvSpPr>
        <p:spPr>
          <a:xfrm>
            <a:off x="655638" y="127000"/>
            <a:ext cx="7358062" cy="9398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User Modeling for Tag-based Recommendations</a:t>
            </a:r>
            <a:endParaRPr lang="en-US" sz="2000" dirty="0" smtClean="0">
              <a:solidFill>
                <a:srgbClr val="595959"/>
              </a:solidFill>
            </a:endParaRPr>
          </a:p>
        </p:txBody>
      </p:sp>
      <p:grpSp>
        <p:nvGrpSpPr>
          <p:cNvPr id="107" name="Group 106"/>
          <p:cNvGrpSpPr/>
          <p:nvPr/>
        </p:nvGrpSpPr>
        <p:grpSpPr>
          <a:xfrm>
            <a:off x="385763" y="1460500"/>
            <a:ext cx="1806575" cy="2713038"/>
            <a:chOff x="385763" y="1460500"/>
            <a:chExt cx="1806575" cy="2713038"/>
          </a:xfrm>
        </p:grpSpPr>
        <p:grpSp>
          <p:nvGrpSpPr>
            <p:cNvPr id="102" name="Group 101"/>
            <p:cNvGrpSpPr/>
            <p:nvPr/>
          </p:nvGrpSpPr>
          <p:grpSpPr>
            <a:xfrm>
              <a:off x="385763" y="2062163"/>
              <a:ext cx="1671637" cy="2111375"/>
              <a:chOff x="385763" y="2062163"/>
              <a:chExt cx="1671637" cy="2111375"/>
            </a:xfrm>
          </p:grpSpPr>
          <p:grpSp>
            <p:nvGrpSpPr>
              <p:cNvPr id="2" name="Group 76"/>
              <p:cNvGrpSpPr>
                <a:grpSpLocks/>
              </p:cNvGrpSpPr>
              <p:nvPr/>
            </p:nvGrpSpPr>
            <p:grpSpPr bwMode="auto">
              <a:xfrm>
                <a:off x="661988" y="2062163"/>
                <a:ext cx="514350" cy="722312"/>
                <a:chOff x="13651589" y="698441"/>
                <a:chExt cx="720000" cy="853340"/>
              </a:xfrm>
            </p:grpSpPr>
            <p:sp>
              <p:nvSpPr>
                <p:cNvPr id="21" name="Rectangle 20"/>
                <p:cNvSpPr/>
                <p:nvPr/>
              </p:nvSpPr>
              <p:spPr bwMode="auto">
                <a:xfrm>
                  <a:off x="13651589" y="698441"/>
                  <a:ext cx="720000" cy="853340"/>
                </a:xfrm>
                <a:prstGeom prst="rect">
                  <a:avLst/>
                </a:prstGeom>
                <a:solidFill>
                  <a:schemeClr val="bg1"/>
                </a:solidFill>
                <a:ln w="38100" cap="flat" cmpd="sng" algn="ctr">
                  <a:solidFill>
                    <a:srgbClr val="646464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defTabSz="518831" eaLnBrk="0" hangingPunct="0">
                    <a:defRPr/>
                  </a:pPr>
                  <a:endParaRPr lang="en-US" sz="1800" dirty="0">
                    <a:solidFill>
                      <a:schemeClr val="bg2">
                        <a:lumMod val="50000"/>
                      </a:schemeClr>
                    </a:solidFill>
                    <a:latin typeface="Arial" charset="0"/>
                  </a:endParaRPr>
                </a:p>
              </p:txBody>
            </p:sp>
            <p:cxnSp>
              <p:nvCxnSpPr>
                <p:cNvPr id="108627" name="Straight Connector 21"/>
                <p:cNvCxnSpPr>
                  <a:cxnSpLocks noChangeShapeType="1"/>
                </p:cNvCxnSpPr>
                <p:nvPr/>
              </p:nvCxnSpPr>
              <p:spPr bwMode="auto">
                <a:xfrm>
                  <a:off x="13767594" y="940593"/>
                  <a:ext cx="540000" cy="1588"/>
                </a:xfrm>
                <a:prstGeom prst="line">
                  <a:avLst/>
                </a:prstGeom>
                <a:noFill/>
                <a:ln w="38100">
                  <a:solidFill>
                    <a:srgbClr val="646464"/>
                  </a:solidFill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8628" name="Straight Connector 22"/>
                <p:cNvCxnSpPr>
                  <a:cxnSpLocks noChangeShapeType="1"/>
                </p:cNvCxnSpPr>
                <p:nvPr/>
              </p:nvCxnSpPr>
              <p:spPr bwMode="auto">
                <a:xfrm>
                  <a:off x="13767594" y="1092993"/>
                  <a:ext cx="540000" cy="1588"/>
                </a:xfrm>
                <a:prstGeom prst="line">
                  <a:avLst/>
                </a:prstGeom>
                <a:noFill/>
                <a:ln w="38100">
                  <a:solidFill>
                    <a:srgbClr val="646464"/>
                  </a:solidFill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8629" name="Straight Connector 23"/>
                <p:cNvCxnSpPr>
                  <a:cxnSpLocks noChangeShapeType="1"/>
                </p:cNvCxnSpPr>
                <p:nvPr/>
              </p:nvCxnSpPr>
              <p:spPr bwMode="auto">
                <a:xfrm>
                  <a:off x="13767594" y="1245393"/>
                  <a:ext cx="540000" cy="1588"/>
                </a:xfrm>
                <a:prstGeom prst="line">
                  <a:avLst/>
                </a:prstGeom>
                <a:noFill/>
                <a:ln w="38100">
                  <a:solidFill>
                    <a:srgbClr val="646464"/>
                  </a:solidFill>
                  <a:round/>
                  <a:headEnd type="none" w="sm" len="sm"/>
                  <a:tailEnd type="none" w="sm" len="sm"/>
                </a:ln>
              </p:spPr>
            </p:cxnSp>
          </p:grpSp>
          <p:pic>
            <p:nvPicPr>
              <p:cNvPr id="108548" name="Picture 13" descr="user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385763" y="2981325"/>
                <a:ext cx="1258887" cy="1192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8549" name="Text Box 9"/>
              <p:cNvSpPr txBox="1">
                <a:spLocks noChangeArrowheads="1"/>
              </p:cNvSpPr>
              <p:nvPr/>
            </p:nvSpPr>
            <p:spPr bwMode="auto">
              <a:xfrm>
                <a:off x="1463675" y="2165350"/>
                <a:ext cx="593725" cy="3143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51883" tIns="25942" rIns="51883" bIns="25942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700">
                    <a:solidFill>
                      <a:srgbClr val="000000"/>
                    </a:solidFill>
                  </a:rPr>
                  <a:t>tag</a:t>
                </a:r>
                <a:r>
                  <a:rPr lang="en-US" sz="1700" baseline="-25000">
                    <a:solidFill>
                      <a:srgbClr val="000000"/>
                    </a:solidFill>
                  </a:rPr>
                  <a:t>1</a:t>
                </a:r>
              </a:p>
            </p:txBody>
          </p:sp>
          <p:sp>
            <p:nvSpPr>
              <p:cNvPr id="108550" name="Rectangle 26"/>
              <p:cNvSpPr>
                <a:spLocks noChangeArrowheads="1"/>
              </p:cNvSpPr>
              <p:nvPr/>
            </p:nvSpPr>
            <p:spPr bwMode="auto">
              <a:xfrm rot="-2568728">
                <a:off x="1365250" y="2184400"/>
                <a:ext cx="150813" cy="134938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lIns="51883" tIns="25942" rIns="51883" bIns="25942">
                <a:prstTxWarp prst="textNoShape">
                  <a:avLst/>
                </a:prstTxWarp>
              </a:bodyPr>
              <a:lstStyle/>
              <a:p>
                <a:pPr algn="l" defTabSz="517525" eaLnBrk="0" hangingPunct="0"/>
                <a:endParaRPr lang="en-US" sz="1400">
                  <a:latin typeface="Arial" charset="0"/>
                </a:endParaRPr>
              </a:p>
            </p:txBody>
          </p:sp>
          <p:sp>
            <p:nvSpPr>
              <p:cNvPr id="108551" name="Isosceles Triangle 27"/>
              <p:cNvSpPr>
                <a:spLocks noChangeArrowheads="1"/>
              </p:cNvSpPr>
              <p:nvPr/>
            </p:nvSpPr>
            <p:spPr bwMode="auto">
              <a:xfrm rot="-2568728">
                <a:off x="1300163" y="2149475"/>
                <a:ext cx="149225" cy="58738"/>
              </a:xfrm>
              <a:prstGeom prst="triangle">
                <a:avLst>
                  <a:gd name="adj" fmla="val 50000"/>
                </a:avLst>
              </a:prstGeom>
              <a:solidFill>
                <a:schemeClr val="tx2"/>
              </a:solidFill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lIns="51883" tIns="25942" rIns="51883" bIns="25942">
                <a:prstTxWarp prst="textNoShape">
                  <a:avLst/>
                </a:prstTxWarp>
              </a:bodyPr>
              <a:lstStyle/>
              <a:p>
                <a:pPr algn="l" defTabSz="517525" eaLnBrk="0" hangingPunct="0"/>
                <a:endParaRPr lang="en-US" sz="1400">
                  <a:latin typeface="Arial" charset="0"/>
                </a:endParaRPr>
              </a:p>
            </p:txBody>
          </p:sp>
          <p:sp>
            <p:nvSpPr>
              <p:cNvPr id="108552" name="Text Box 9"/>
              <p:cNvSpPr txBox="1">
                <a:spLocks noChangeArrowheads="1"/>
              </p:cNvSpPr>
              <p:nvPr/>
            </p:nvSpPr>
            <p:spPr bwMode="auto">
              <a:xfrm>
                <a:off x="1463675" y="2444750"/>
                <a:ext cx="593725" cy="3127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51883" tIns="25942" rIns="51883" bIns="25942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700">
                    <a:solidFill>
                      <a:srgbClr val="000000"/>
                    </a:solidFill>
                  </a:rPr>
                  <a:t>tag</a:t>
                </a:r>
                <a:r>
                  <a:rPr lang="en-US" sz="1700" baseline="-25000">
                    <a:solidFill>
                      <a:srgbClr val="000000"/>
                    </a:solidFill>
                  </a:rPr>
                  <a:t>2</a:t>
                </a:r>
              </a:p>
            </p:txBody>
          </p:sp>
          <p:sp>
            <p:nvSpPr>
              <p:cNvPr id="108553" name="Rectangle 29"/>
              <p:cNvSpPr>
                <a:spLocks noChangeArrowheads="1"/>
              </p:cNvSpPr>
              <p:nvPr/>
            </p:nvSpPr>
            <p:spPr bwMode="auto">
              <a:xfrm rot="-2568728">
                <a:off x="1365250" y="2463800"/>
                <a:ext cx="150813" cy="133350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lIns="51883" tIns="25942" rIns="51883" bIns="25942">
                <a:prstTxWarp prst="textNoShape">
                  <a:avLst/>
                </a:prstTxWarp>
              </a:bodyPr>
              <a:lstStyle/>
              <a:p>
                <a:pPr algn="l" defTabSz="517525" eaLnBrk="0" hangingPunct="0"/>
                <a:endParaRPr lang="en-US" sz="1400">
                  <a:latin typeface="Arial" charset="0"/>
                </a:endParaRPr>
              </a:p>
            </p:txBody>
          </p:sp>
          <p:sp>
            <p:nvSpPr>
              <p:cNvPr id="108554" name="Isosceles Triangle 30"/>
              <p:cNvSpPr>
                <a:spLocks noChangeArrowheads="1"/>
              </p:cNvSpPr>
              <p:nvPr/>
            </p:nvSpPr>
            <p:spPr bwMode="auto">
              <a:xfrm rot="-2568728">
                <a:off x="1300163" y="2428875"/>
                <a:ext cx="149225" cy="57150"/>
              </a:xfrm>
              <a:prstGeom prst="triangle">
                <a:avLst>
                  <a:gd name="adj" fmla="val 50000"/>
                </a:avLst>
              </a:prstGeom>
              <a:solidFill>
                <a:schemeClr val="tx2"/>
              </a:solidFill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lIns="51883" tIns="25942" rIns="51883" bIns="25942">
                <a:prstTxWarp prst="textNoShape">
                  <a:avLst/>
                </a:prstTxWarp>
              </a:bodyPr>
              <a:lstStyle/>
              <a:p>
                <a:pPr algn="l" defTabSz="517525" eaLnBrk="0" hangingPunct="0"/>
                <a:endParaRPr lang="en-US" sz="1400">
                  <a:latin typeface="Arial" charset="0"/>
                </a:endParaRPr>
              </a:p>
            </p:txBody>
          </p:sp>
          <p:sp>
            <p:nvSpPr>
              <p:cNvPr id="108555" name="Text Box 9"/>
              <p:cNvSpPr txBox="1">
                <a:spLocks noChangeArrowheads="1"/>
              </p:cNvSpPr>
              <p:nvPr/>
            </p:nvSpPr>
            <p:spPr bwMode="auto">
              <a:xfrm>
                <a:off x="1463675" y="2706688"/>
                <a:ext cx="593725" cy="3143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51883" tIns="25942" rIns="51883" bIns="25942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700">
                    <a:solidFill>
                      <a:srgbClr val="000000"/>
                    </a:solidFill>
                  </a:rPr>
                  <a:t>tag</a:t>
                </a:r>
                <a:r>
                  <a:rPr lang="en-US" sz="1700" baseline="-25000">
                    <a:solidFill>
                      <a:srgbClr val="000000"/>
                    </a:solidFill>
                  </a:rPr>
                  <a:t>3</a:t>
                </a:r>
              </a:p>
            </p:txBody>
          </p:sp>
          <p:sp>
            <p:nvSpPr>
              <p:cNvPr id="108556" name="Rectangle 32"/>
              <p:cNvSpPr>
                <a:spLocks noChangeArrowheads="1"/>
              </p:cNvSpPr>
              <p:nvPr/>
            </p:nvSpPr>
            <p:spPr bwMode="auto">
              <a:xfrm rot="-2568728">
                <a:off x="1365250" y="2725738"/>
                <a:ext cx="150813" cy="134937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lIns="51883" tIns="25942" rIns="51883" bIns="25942">
                <a:prstTxWarp prst="textNoShape">
                  <a:avLst/>
                </a:prstTxWarp>
              </a:bodyPr>
              <a:lstStyle/>
              <a:p>
                <a:pPr algn="l" defTabSz="517525" eaLnBrk="0" hangingPunct="0"/>
                <a:endParaRPr lang="en-US" sz="1400">
                  <a:latin typeface="Arial" charset="0"/>
                </a:endParaRPr>
              </a:p>
            </p:txBody>
          </p:sp>
          <p:sp>
            <p:nvSpPr>
              <p:cNvPr id="108557" name="Isosceles Triangle 33"/>
              <p:cNvSpPr>
                <a:spLocks noChangeArrowheads="1"/>
              </p:cNvSpPr>
              <p:nvPr/>
            </p:nvSpPr>
            <p:spPr bwMode="auto">
              <a:xfrm rot="-2568728">
                <a:off x="1300163" y="2690813"/>
                <a:ext cx="149225" cy="58737"/>
              </a:xfrm>
              <a:prstGeom prst="triangle">
                <a:avLst>
                  <a:gd name="adj" fmla="val 50000"/>
                </a:avLst>
              </a:prstGeom>
              <a:solidFill>
                <a:schemeClr val="tx2"/>
              </a:solidFill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 lIns="51883" tIns="25942" rIns="51883" bIns="25942">
                <a:prstTxWarp prst="textNoShape">
                  <a:avLst/>
                </a:prstTxWarp>
              </a:bodyPr>
              <a:lstStyle/>
              <a:p>
                <a:pPr algn="l" defTabSz="517525" eaLnBrk="0" hangingPunct="0"/>
                <a:endParaRPr lang="en-US" sz="1400">
                  <a:latin typeface="Arial" charset="0"/>
                </a:endParaRPr>
              </a:p>
            </p:txBody>
          </p:sp>
        </p:grpSp>
        <p:sp>
          <p:nvSpPr>
            <p:cNvPr id="108558" name="TextBox 34"/>
            <p:cNvSpPr txBox="1">
              <a:spLocks noChangeArrowheads="1"/>
            </p:cNvSpPr>
            <p:nvPr/>
          </p:nvSpPr>
          <p:spPr bwMode="auto">
            <a:xfrm>
              <a:off x="428625" y="1460500"/>
              <a:ext cx="1763713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51883" tIns="25942" rIns="51883" bIns="25942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solidFill>
                    <a:srgbClr val="595959"/>
                  </a:solidFill>
                </a:rPr>
                <a:t>user &amp; context</a:t>
              </a:r>
            </a:p>
          </p:txBody>
        </p:sp>
      </p:grpSp>
      <p:sp>
        <p:nvSpPr>
          <p:cNvPr id="108559" name="TextBox 36"/>
          <p:cNvSpPr txBox="1">
            <a:spLocks noChangeArrowheads="1"/>
          </p:cNvSpPr>
          <p:nvPr/>
        </p:nvSpPr>
        <p:spPr bwMode="auto">
          <a:xfrm>
            <a:off x="101600" y="4206875"/>
            <a:ext cx="3898900" cy="1591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51883" tIns="25942" rIns="51883" bIns="25942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dirty="0" smtClean="0">
                <a:solidFill>
                  <a:srgbClr val="595959"/>
                </a:solidFill>
              </a:rPr>
              <a:t>user visits a resource to:</a:t>
            </a:r>
          </a:p>
          <a:p>
            <a:pPr marL="514350" indent="-514350" algn="l">
              <a:buAutoNum type="romanLcParenBoth"/>
            </a:pPr>
            <a:r>
              <a:rPr lang="en-US" sz="2000" dirty="0" smtClean="0">
                <a:solidFill>
                  <a:srgbClr val="595959"/>
                </a:solidFill>
              </a:rPr>
              <a:t>tag the resource (</a:t>
            </a:r>
            <a:r>
              <a:rPr lang="en-US" sz="2000" dirty="0" err="1" smtClean="0">
                <a:solidFill>
                  <a:srgbClr val="595959"/>
                </a:solidFill>
                <a:sym typeface="Wingdings"/>
              </a:rPr>
              <a:t></a:t>
            </a:r>
            <a:r>
              <a:rPr lang="en-US" sz="2000" dirty="0" smtClean="0">
                <a:solidFill>
                  <a:srgbClr val="595959"/>
                </a:solidFill>
                <a:sym typeface="Wingdings"/>
              </a:rPr>
              <a:t> </a:t>
            </a:r>
            <a:r>
              <a:rPr lang="en-US" sz="2000" dirty="0" smtClean="0">
                <a:solidFill>
                  <a:srgbClr val="595959"/>
                </a:solidFill>
              </a:rPr>
              <a:t>tag recommendations)</a:t>
            </a:r>
            <a:endParaRPr lang="en-US" sz="2000" dirty="0" smtClean="0">
              <a:solidFill>
                <a:srgbClr val="595959"/>
              </a:solidFill>
            </a:endParaRPr>
          </a:p>
          <a:p>
            <a:pPr marL="514350" indent="-514350" algn="l">
              <a:buAutoNum type="romanLcParenBoth"/>
            </a:pPr>
            <a:r>
              <a:rPr lang="en-US" sz="2000" dirty="0" smtClean="0">
                <a:solidFill>
                  <a:srgbClr val="595959"/>
                </a:solidFill>
              </a:rPr>
              <a:t>e</a:t>
            </a:r>
            <a:r>
              <a:rPr lang="en-US" sz="2000" dirty="0" smtClean="0">
                <a:solidFill>
                  <a:srgbClr val="595959"/>
                </a:solidFill>
              </a:rPr>
              <a:t>xplore </a:t>
            </a:r>
            <a:r>
              <a:rPr lang="en-US" sz="2000" dirty="0" smtClean="0">
                <a:solidFill>
                  <a:srgbClr val="595959"/>
                </a:solidFill>
              </a:rPr>
              <a:t>other resources (</a:t>
            </a:r>
            <a:r>
              <a:rPr lang="en-US" sz="2000" dirty="0" err="1" smtClean="0">
                <a:solidFill>
                  <a:srgbClr val="595959"/>
                </a:solidFill>
                <a:sym typeface="Wingdings"/>
              </a:rPr>
              <a:t></a:t>
            </a:r>
            <a:r>
              <a:rPr lang="en-US" sz="2000" dirty="0" smtClean="0">
                <a:solidFill>
                  <a:srgbClr val="595959"/>
                </a:solidFill>
                <a:sym typeface="Wingdings"/>
              </a:rPr>
              <a:t> </a:t>
            </a:r>
            <a:r>
              <a:rPr lang="en-US" sz="2000" dirty="0" smtClean="0">
                <a:solidFill>
                  <a:srgbClr val="595959"/>
                </a:solidFill>
              </a:rPr>
              <a:t>resource recommendations)</a:t>
            </a:r>
            <a:endParaRPr lang="en-US" sz="2000" dirty="0">
              <a:solidFill>
                <a:srgbClr val="595959"/>
              </a:solidFill>
            </a:endParaRPr>
          </a:p>
        </p:txBody>
      </p:sp>
      <p:cxnSp>
        <p:nvCxnSpPr>
          <p:cNvPr id="108622" name="Straight Connector 8"/>
          <p:cNvCxnSpPr>
            <a:cxnSpLocks noChangeShapeType="1"/>
          </p:cNvCxnSpPr>
          <p:nvPr/>
        </p:nvCxnSpPr>
        <p:spPr bwMode="auto">
          <a:xfrm rot="10800000">
            <a:off x="2386776" y="2630087"/>
            <a:ext cx="985820" cy="912"/>
          </a:xfrm>
          <a:prstGeom prst="line">
            <a:avLst/>
          </a:prstGeom>
          <a:noFill/>
          <a:ln w="127000">
            <a:solidFill>
              <a:schemeClr val="tx2"/>
            </a:solidFill>
            <a:round/>
            <a:headEnd type="triangle" w="lg" len="med"/>
            <a:tailEnd type="none" w="sm" len="sm"/>
          </a:ln>
        </p:spPr>
      </p:cxnSp>
      <p:grpSp>
        <p:nvGrpSpPr>
          <p:cNvPr id="4" name="Group 76"/>
          <p:cNvGrpSpPr>
            <a:grpSpLocks/>
          </p:cNvGrpSpPr>
          <p:nvPr/>
        </p:nvGrpSpPr>
        <p:grpSpPr bwMode="auto">
          <a:xfrm>
            <a:off x="3641725" y="1438275"/>
            <a:ext cx="2286000" cy="2078038"/>
            <a:chOff x="6474633" y="2505650"/>
            <a:chExt cx="4064580" cy="3618131"/>
          </a:xfrm>
        </p:grpSpPr>
        <p:sp>
          <p:nvSpPr>
            <p:cNvPr id="8" name="Rectangle 7"/>
            <p:cNvSpPr/>
            <p:nvPr/>
          </p:nvSpPr>
          <p:spPr bwMode="auto">
            <a:xfrm>
              <a:off x="7157708" y="3771581"/>
              <a:ext cx="2418991" cy="2352200"/>
            </a:xfrm>
            <a:prstGeom prst="rect">
              <a:avLst/>
            </a:prstGeom>
            <a:solidFill>
              <a:schemeClr val="bg1"/>
            </a:solidFill>
            <a:ln w="63500" cap="flat" cmpd="sng" algn="ctr">
              <a:solidFill>
                <a:srgbClr val="646464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anchor="ctr">
              <a:prstTxWarp prst="textNoShape">
                <a:avLst/>
              </a:prstTxWarp>
            </a:bodyPr>
            <a:lstStyle/>
            <a:p>
              <a:pPr defTabSz="518831" eaLnBrk="0" hangingPunct="0">
                <a:defRPr/>
              </a:pPr>
              <a:endParaRPr lang="en-US" sz="1800" dirty="0">
                <a:solidFill>
                  <a:schemeClr val="bg2">
                    <a:lumMod val="50000"/>
                  </a:schemeClr>
                </a:solidFill>
                <a:latin typeface="Arial" charset="0"/>
              </a:endParaRPr>
            </a:p>
          </p:txBody>
        </p:sp>
        <p:sp>
          <p:nvSpPr>
            <p:cNvPr id="108620" name="TextBox 41"/>
            <p:cNvSpPr txBox="1">
              <a:spLocks noChangeArrowheads="1"/>
            </p:cNvSpPr>
            <p:nvPr/>
          </p:nvSpPr>
          <p:spPr bwMode="auto">
            <a:xfrm>
              <a:off x="6474633" y="2505650"/>
              <a:ext cx="4064580" cy="6967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solidFill>
                    <a:srgbClr val="595959"/>
                  </a:solidFill>
                </a:rPr>
                <a:t>ranking algorithms</a:t>
              </a:r>
            </a:p>
          </p:txBody>
        </p:sp>
      </p:grpSp>
      <p:sp>
        <p:nvSpPr>
          <p:cNvPr id="108604" name="Rectangle 66"/>
          <p:cNvSpPr>
            <a:spLocks noChangeArrowheads="1"/>
          </p:cNvSpPr>
          <p:nvPr/>
        </p:nvSpPr>
        <p:spPr bwMode="auto">
          <a:xfrm>
            <a:off x="7321155" y="2072118"/>
            <a:ext cx="299956" cy="281065"/>
          </a:xfrm>
          <a:prstGeom prst="rect">
            <a:avLst/>
          </a:prstGeom>
          <a:solidFill>
            <a:srgbClr val="01A200"/>
          </a:solidFill>
          <a:ln w="12700">
            <a:noFill/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pPr algn="l" defTabSz="517525" eaLnBrk="0" hangingPunct="0"/>
            <a:endParaRPr lang="en-US" sz="1400">
              <a:latin typeface="Arial" charset="0"/>
            </a:endParaRPr>
          </a:p>
        </p:txBody>
      </p:sp>
      <p:sp>
        <p:nvSpPr>
          <p:cNvPr id="108605" name="Rectangle 67"/>
          <p:cNvSpPr>
            <a:spLocks noChangeArrowheads="1"/>
          </p:cNvSpPr>
          <p:nvPr/>
        </p:nvSpPr>
        <p:spPr bwMode="auto">
          <a:xfrm>
            <a:off x="7321155" y="2301481"/>
            <a:ext cx="299956" cy="225965"/>
          </a:xfrm>
          <a:prstGeom prst="rect">
            <a:avLst/>
          </a:prstGeom>
          <a:solidFill>
            <a:srgbClr val="006001"/>
          </a:solidFill>
          <a:ln w="12700">
            <a:noFill/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pPr algn="l" defTabSz="517525" eaLnBrk="0" hangingPunct="0"/>
            <a:endParaRPr lang="en-US" sz="1400">
              <a:latin typeface="Arial" charset="0"/>
            </a:endParaRPr>
          </a:p>
        </p:txBody>
      </p:sp>
      <p:sp>
        <p:nvSpPr>
          <p:cNvPr id="108606" name="Rectangle 68"/>
          <p:cNvSpPr>
            <a:spLocks noChangeArrowheads="1"/>
          </p:cNvSpPr>
          <p:nvPr/>
        </p:nvSpPr>
        <p:spPr bwMode="auto">
          <a:xfrm>
            <a:off x="7321155" y="2710980"/>
            <a:ext cx="299956" cy="281065"/>
          </a:xfrm>
          <a:prstGeom prst="rect">
            <a:avLst/>
          </a:prstGeom>
          <a:solidFill>
            <a:srgbClr val="01A200"/>
          </a:solidFill>
          <a:ln w="12700">
            <a:noFill/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pPr algn="l" defTabSz="517525" eaLnBrk="0" hangingPunct="0"/>
            <a:endParaRPr lang="en-US" sz="1400">
              <a:latin typeface="Arial" charset="0"/>
            </a:endParaRPr>
          </a:p>
        </p:txBody>
      </p:sp>
      <p:sp>
        <p:nvSpPr>
          <p:cNvPr id="108607" name="Rectangle 69"/>
          <p:cNvSpPr>
            <a:spLocks noChangeArrowheads="1"/>
          </p:cNvSpPr>
          <p:nvPr/>
        </p:nvSpPr>
        <p:spPr bwMode="auto">
          <a:xfrm>
            <a:off x="7321155" y="2940342"/>
            <a:ext cx="299956" cy="225965"/>
          </a:xfrm>
          <a:prstGeom prst="rect">
            <a:avLst/>
          </a:prstGeom>
          <a:solidFill>
            <a:srgbClr val="006001"/>
          </a:solidFill>
          <a:ln w="12700">
            <a:noFill/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pPr algn="l" defTabSz="517525" eaLnBrk="0" hangingPunct="0"/>
            <a:endParaRPr lang="en-US" sz="1400">
              <a:latin typeface="Arial" charset="0"/>
            </a:endParaRPr>
          </a:p>
        </p:txBody>
      </p:sp>
      <p:sp>
        <p:nvSpPr>
          <p:cNvPr id="108608" name="Rectangle 70"/>
          <p:cNvSpPr>
            <a:spLocks noChangeArrowheads="1"/>
          </p:cNvSpPr>
          <p:nvPr/>
        </p:nvSpPr>
        <p:spPr bwMode="auto">
          <a:xfrm>
            <a:off x="7321155" y="3323726"/>
            <a:ext cx="299956" cy="281065"/>
          </a:xfrm>
          <a:prstGeom prst="rect">
            <a:avLst/>
          </a:prstGeom>
          <a:solidFill>
            <a:srgbClr val="01A200"/>
          </a:solidFill>
          <a:ln w="12700">
            <a:noFill/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pPr algn="l" defTabSz="517525" eaLnBrk="0" hangingPunct="0"/>
            <a:endParaRPr lang="en-US" sz="1400">
              <a:latin typeface="Arial" charset="0"/>
            </a:endParaRPr>
          </a:p>
        </p:txBody>
      </p:sp>
      <p:sp>
        <p:nvSpPr>
          <p:cNvPr id="108609" name="Rectangle 71"/>
          <p:cNvSpPr>
            <a:spLocks noChangeArrowheads="1"/>
          </p:cNvSpPr>
          <p:nvPr/>
        </p:nvSpPr>
        <p:spPr bwMode="auto">
          <a:xfrm>
            <a:off x="7321155" y="3553088"/>
            <a:ext cx="299956" cy="225965"/>
          </a:xfrm>
          <a:prstGeom prst="rect">
            <a:avLst/>
          </a:prstGeom>
          <a:solidFill>
            <a:srgbClr val="006001"/>
          </a:solidFill>
          <a:ln w="12700">
            <a:noFill/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pPr algn="l" defTabSz="517525" eaLnBrk="0" hangingPunct="0"/>
            <a:endParaRPr lang="en-US" sz="1400">
              <a:latin typeface="Arial" charset="0"/>
            </a:endParaRPr>
          </a:p>
        </p:txBody>
      </p:sp>
      <p:sp>
        <p:nvSpPr>
          <p:cNvPr id="108610" name="Rectangle 72"/>
          <p:cNvSpPr>
            <a:spLocks noChangeArrowheads="1"/>
          </p:cNvSpPr>
          <p:nvPr/>
        </p:nvSpPr>
        <p:spPr bwMode="auto">
          <a:xfrm>
            <a:off x="7326064" y="3936472"/>
            <a:ext cx="299956" cy="455328"/>
          </a:xfrm>
          <a:prstGeom prst="rect">
            <a:avLst/>
          </a:prstGeom>
          <a:solidFill>
            <a:srgbClr val="01A200"/>
          </a:solidFill>
          <a:ln w="12700">
            <a:noFill/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pPr algn="l" defTabSz="517525" eaLnBrk="0" hangingPunct="0"/>
            <a:endParaRPr lang="en-US" sz="1400">
              <a:latin typeface="Arial" charset="0"/>
            </a:endParaRPr>
          </a:p>
        </p:txBody>
      </p:sp>
      <p:sp>
        <p:nvSpPr>
          <p:cNvPr id="108611" name="Rectangle 73"/>
          <p:cNvSpPr>
            <a:spLocks noChangeArrowheads="1"/>
          </p:cNvSpPr>
          <p:nvPr/>
        </p:nvSpPr>
        <p:spPr bwMode="auto">
          <a:xfrm>
            <a:off x="7326064" y="4288069"/>
            <a:ext cx="299956" cy="103731"/>
          </a:xfrm>
          <a:prstGeom prst="rect">
            <a:avLst/>
          </a:prstGeom>
          <a:solidFill>
            <a:srgbClr val="006001"/>
          </a:solidFill>
          <a:ln w="12700">
            <a:noFill/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pPr algn="l" defTabSz="517525" eaLnBrk="0" hangingPunct="0"/>
            <a:endParaRPr lang="en-US" sz="1400">
              <a:latin typeface="Arial" charset="0"/>
            </a:endParaRPr>
          </a:p>
        </p:txBody>
      </p:sp>
      <p:cxnSp>
        <p:nvCxnSpPr>
          <p:cNvPr id="108612" name="Straight Connector 43"/>
          <p:cNvCxnSpPr>
            <a:cxnSpLocks noChangeShapeType="1"/>
          </p:cNvCxnSpPr>
          <p:nvPr/>
        </p:nvCxnSpPr>
        <p:spPr bwMode="auto">
          <a:xfrm rot="10800000">
            <a:off x="5686425" y="2641097"/>
            <a:ext cx="985570" cy="912"/>
          </a:xfrm>
          <a:prstGeom prst="line">
            <a:avLst/>
          </a:prstGeom>
          <a:noFill/>
          <a:ln w="127000">
            <a:solidFill>
              <a:schemeClr val="tx2"/>
            </a:solidFill>
            <a:round/>
            <a:headEnd type="triangle" w="lg" len="med"/>
            <a:tailEnd type="none" w="sm" len="sm"/>
          </a:ln>
        </p:spPr>
      </p:cxnSp>
      <p:sp>
        <p:nvSpPr>
          <p:cNvPr id="108613" name="TextBox 44"/>
          <p:cNvSpPr txBox="1">
            <a:spLocks noChangeArrowheads="1"/>
          </p:cNvSpPr>
          <p:nvPr/>
        </p:nvSpPr>
        <p:spPr bwMode="auto">
          <a:xfrm>
            <a:off x="6858524" y="1438275"/>
            <a:ext cx="228547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solidFill>
                  <a:srgbClr val="595959"/>
                </a:solidFill>
              </a:rPr>
              <a:t>recommendations:</a:t>
            </a:r>
            <a:endParaRPr lang="en-US" sz="2000" dirty="0">
              <a:solidFill>
                <a:srgbClr val="595959"/>
              </a:solidFill>
            </a:endParaRPr>
          </a:p>
        </p:txBody>
      </p:sp>
      <p:grpSp>
        <p:nvGrpSpPr>
          <p:cNvPr id="6" name="Group 76"/>
          <p:cNvGrpSpPr/>
          <p:nvPr/>
        </p:nvGrpSpPr>
        <p:grpSpPr bwMode="auto">
          <a:xfrm>
            <a:off x="7316245" y="2072118"/>
            <a:ext cx="304866" cy="464087"/>
            <a:chOff x="13651589" y="698441"/>
            <a:chExt cx="720000" cy="853340"/>
          </a:xfrm>
          <a:noFill/>
        </p:grpSpPr>
        <p:sp>
          <p:nvSpPr>
            <p:cNvPr id="47" name="Rectangle 46"/>
            <p:cNvSpPr/>
            <p:nvPr/>
          </p:nvSpPr>
          <p:spPr bwMode="auto">
            <a:xfrm>
              <a:off x="13651589" y="698441"/>
              <a:ext cx="720000" cy="853340"/>
            </a:xfrm>
            <a:prstGeom prst="rect">
              <a:avLst/>
            </a:prstGeom>
            <a:grpFill/>
            <a:ln w="38100" cap="flat" cmpd="sng" algn="ctr">
              <a:solidFill>
                <a:srgbClr val="646464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anchor="ctr">
              <a:prstTxWarp prst="textNoShape">
                <a:avLst/>
              </a:prstTxWarp>
            </a:bodyPr>
            <a:lstStyle/>
            <a:p>
              <a:pPr defTabSz="518831" eaLnBrk="0" hangingPunct="0">
                <a:defRPr/>
              </a:pPr>
              <a:endParaRPr lang="en-US" sz="1800" dirty="0">
                <a:solidFill>
                  <a:schemeClr val="bg2">
                    <a:lumMod val="50000"/>
                  </a:schemeClr>
                </a:solidFill>
                <a:latin typeface="Arial" charset="0"/>
              </a:endParaRPr>
            </a:p>
          </p:txBody>
        </p:sp>
        <p:cxnSp>
          <p:nvCxnSpPr>
            <p:cNvPr id="48" name="Straight Connector 47"/>
            <p:cNvCxnSpPr/>
            <p:nvPr/>
          </p:nvCxnSpPr>
          <p:spPr bwMode="auto">
            <a:xfrm>
              <a:off x="13767594" y="940593"/>
              <a:ext cx="540000" cy="1588"/>
            </a:xfrm>
            <a:prstGeom prst="line">
              <a:avLst/>
            </a:prstGeom>
            <a:grpFill/>
            <a:ln w="38100" cap="flat" cmpd="sng" algn="ctr">
              <a:solidFill>
                <a:srgbClr val="00600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49" name="Straight Connector 48"/>
            <p:cNvCxnSpPr/>
            <p:nvPr/>
          </p:nvCxnSpPr>
          <p:spPr bwMode="auto">
            <a:xfrm>
              <a:off x="13767594" y="1092993"/>
              <a:ext cx="540000" cy="1588"/>
            </a:xfrm>
            <a:prstGeom prst="line">
              <a:avLst/>
            </a:prstGeom>
            <a:grpFill/>
            <a:ln w="38100" cap="flat" cmpd="sng" algn="ctr">
              <a:solidFill>
                <a:srgbClr val="00600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50" name="Straight Connector 49"/>
            <p:cNvCxnSpPr/>
            <p:nvPr/>
          </p:nvCxnSpPr>
          <p:spPr bwMode="auto">
            <a:xfrm>
              <a:off x="13767594" y="1245393"/>
              <a:ext cx="540000" cy="1588"/>
            </a:xfrm>
            <a:prstGeom prst="line">
              <a:avLst/>
            </a:prstGeom>
            <a:grpFill/>
            <a:ln w="38100" cap="flat" cmpd="sng" algn="ctr">
              <a:solidFill>
                <a:srgbClr val="01A2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</p:grpSp>
      <p:grpSp>
        <p:nvGrpSpPr>
          <p:cNvPr id="7" name="Group 76"/>
          <p:cNvGrpSpPr/>
          <p:nvPr/>
        </p:nvGrpSpPr>
        <p:grpSpPr bwMode="auto">
          <a:xfrm>
            <a:off x="7321155" y="2702220"/>
            <a:ext cx="304866" cy="464087"/>
            <a:chOff x="13651589" y="698441"/>
            <a:chExt cx="720000" cy="853340"/>
          </a:xfrm>
          <a:noFill/>
        </p:grpSpPr>
        <p:sp>
          <p:nvSpPr>
            <p:cNvPr id="52" name="Rectangle 51"/>
            <p:cNvSpPr/>
            <p:nvPr/>
          </p:nvSpPr>
          <p:spPr bwMode="auto">
            <a:xfrm>
              <a:off x="13651589" y="698441"/>
              <a:ext cx="720000" cy="853340"/>
            </a:xfrm>
            <a:prstGeom prst="rect">
              <a:avLst/>
            </a:prstGeom>
            <a:grpFill/>
            <a:ln w="38100" cap="flat" cmpd="sng" algn="ctr">
              <a:solidFill>
                <a:srgbClr val="646464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anchor="ctr">
              <a:prstTxWarp prst="textNoShape">
                <a:avLst/>
              </a:prstTxWarp>
            </a:bodyPr>
            <a:lstStyle/>
            <a:p>
              <a:pPr defTabSz="518831" eaLnBrk="0" hangingPunct="0">
                <a:defRPr/>
              </a:pPr>
              <a:endParaRPr lang="en-US" sz="1800" dirty="0">
                <a:solidFill>
                  <a:schemeClr val="bg2">
                    <a:lumMod val="50000"/>
                  </a:schemeClr>
                </a:solidFill>
                <a:latin typeface="Arial" charset="0"/>
              </a:endParaRPr>
            </a:p>
          </p:txBody>
        </p:sp>
        <p:cxnSp>
          <p:nvCxnSpPr>
            <p:cNvPr id="53" name="Straight Connector 52"/>
            <p:cNvCxnSpPr/>
            <p:nvPr/>
          </p:nvCxnSpPr>
          <p:spPr bwMode="auto">
            <a:xfrm>
              <a:off x="13767594" y="940593"/>
              <a:ext cx="540000" cy="1588"/>
            </a:xfrm>
            <a:prstGeom prst="line">
              <a:avLst/>
            </a:prstGeom>
            <a:grpFill/>
            <a:ln w="38100" cap="flat" cmpd="sng" algn="ctr">
              <a:solidFill>
                <a:srgbClr val="00600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54" name="Straight Connector 53"/>
            <p:cNvCxnSpPr/>
            <p:nvPr/>
          </p:nvCxnSpPr>
          <p:spPr bwMode="auto">
            <a:xfrm>
              <a:off x="13767594" y="1092993"/>
              <a:ext cx="540000" cy="1588"/>
            </a:xfrm>
            <a:prstGeom prst="line">
              <a:avLst/>
            </a:prstGeom>
            <a:grpFill/>
            <a:ln w="38100" cap="flat" cmpd="sng" algn="ctr">
              <a:solidFill>
                <a:srgbClr val="00600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55" name="Straight Connector 54"/>
            <p:cNvCxnSpPr/>
            <p:nvPr/>
          </p:nvCxnSpPr>
          <p:spPr bwMode="auto">
            <a:xfrm>
              <a:off x="13767594" y="1245393"/>
              <a:ext cx="540000" cy="1588"/>
            </a:xfrm>
            <a:prstGeom prst="line">
              <a:avLst/>
            </a:prstGeom>
            <a:grpFill/>
            <a:ln w="38100" cap="flat" cmpd="sng" algn="ctr">
              <a:solidFill>
                <a:srgbClr val="01A2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</p:grpSp>
      <p:grpSp>
        <p:nvGrpSpPr>
          <p:cNvPr id="9" name="Group 76"/>
          <p:cNvGrpSpPr/>
          <p:nvPr/>
        </p:nvGrpSpPr>
        <p:grpSpPr bwMode="auto">
          <a:xfrm>
            <a:off x="7321155" y="3314966"/>
            <a:ext cx="304866" cy="464087"/>
            <a:chOff x="13651589" y="698441"/>
            <a:chExt cx="720000" cy="853340"/>
          </a:xfrm>
          <a:noFill/>
        </p:grpSpPr>
        <p:sp>
          <p:nvSpPr>
            <p:cNvPr id="57" name="Rectangle 56"/>
            <p:cNvSpPr/>
            <p:nvPr/>
          </p:nvSpPr>
          <p:spPr bwMode="auto">
            <a:xfrm>
              <a:off x="13651589" y="698441"/>
              <a:ext cx="720000" cy="853340"/>
            </a:xfrm>
            <a:prstGeom prst="rect">
              <a:avLst/>
            </a:prstGeom>
            <a:grpFill/>
            <a:ln w="38100" cap="flat" cmpd="sng" algn="ctr">
              <a:solidFill>
                <a:srgbClr val="646464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anchor="ctr">
              <a:prstTxWarp prst="textNoShape">
                <a:avLst/>
              </a:prstTxWarp>
            </a:bodyPr>
            <a:lstStyle/>
            <a:p>
              <a:pPr defTabSz="518831" eaLnBrk="0" hangingPunct="0">
                <a:defRPr/>
              </a:pPr>
              <a:endParaRPr lang="en-US" sz="1800" dirty="0">
                <a:solidFill>
                  <a:schemeClr val="bg2">
                    <a:lumMod val="50000"/>
                  </a:schemeClr>
                </a:solidFill>
                <a:latin typeface="Arial" charset="0"/>
              </a:endParaRPr>
            </a:p>
          </p:txBody>
        </p:sp>
        <p:cxnSp>
          <p:nvCxnSpPr>
            <p:cNvPr id="58" name="Straight Connector 57"/>
            <p:cNvCxnSpPr/>
            <p:nvPr/>
          </p:nvCxnSpPr>
          <p:spPr bwMode="auto">
            <a:xfrm>
              <a:off x="13767594" y="940593"/>
              <a:ext cx="540000" cy="1588"/>
            </a:xfrm>
            <a:prstGeom prst="line">
              <a:avLst/>
            </a:prstGeom>
            <a:grpFill/>
            <a:ln w="38100" cap="flat" cmpd="sng" algn="ctr">
              <a:solidFill>
                <a:srgbClr val="00600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59" name="Straight Connector 58"/>
            <p:cNvCxnSpPr/>
            <p:nvPr/>
          </p:nvCxnSpPr>
          <p:spPr bwMode="auto">
            <a:xfrm>
              <a:off x="13767594" y="1092993"/>
              <a:ext cx="540000" cy="1588"/>
            </a:xfrm>
            <a:prstGeom prst="line">
              <a:avLst/>
            </a:prstGeom>
            <a:grpFill/>
            <a:ln w="38100" cap="flat" cmpd="sng" algn="ctr">
              <a:solidFill>
                <a:srgbClr val="00600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60" name="Straight Connector 59"/>
            <p:cNvCxnSpPr/>
            <p:nvPr/>
          </p:nvCxnSpPr>
          <p:spPr bwMode="auto">
            <a:xfrm>
              <a:off x="13767594" y="1245393"/>
              <a:ext cx="540000" cy="1588"/>
            </a:xfrm>
            <a:prstGeom prst="line">
              <a:avLst/>
            </a:prstGeom>
            <a:grpFill/>
            <a:ln w="38100" cap="flat" cmpd="sng" algn="ctr">
              <a:solidFill>
                <a:srgbClr val="01A2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</p:grpSp>
      <p:grpSp>
        <p:nvGrpSpPr>
          <p:cNvPr id="10" name="Group 76"/>
          <p:cNvGrpSpPr/>
          <p:nvPr/>
        </p:nvGrpSpPr>
        <p:grpSpPr bwMode="auto">
          <a:xfrm>
            <a:off x="7321155" y="3927712"/>
            <a:ext cx="304866" cy="464087"/>
            <a:chOff x="13651589" y="698441"/>
            <a:chExt cx="720000" cy="853340"/>
          </a:xfrm>
          <a:noFill/>
        </p:grpSpPr>
        <p:sp>
          <p:nvSpPr>
            <p:cNvPr id="62" name="Rectangle 61"/>
            <p:cNvSpPr/>
            <p:nvPr/>
          </p:nvSpPr>
          <p:spPr bwMode="auto">
            <a:xfrm>
              <a:off x="13651589" y="698441"/>
              <a:ext cx="720000" cy="853340"/>
            </a:xfrm>
            <a:prstGeom prst="rect">
              <a:avLst/>
            </a:prstGeom>
            <a:grpFill/>
            <a:ln w="38100" cap="flat" cmpd="sng" algn="ctr">
              <a:solidFill>
                <a:srgbClr val="646464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anchor="ctr">
              <a:prstTxWarp prst="textNoShape">
                <a:avLst/>
              </a:prstTxWarp>
            </a:bodyPr>
            <a:lstStyle/>
            <a:p>
              <a:pPr defTabSz="518831" eaLnBrk="0" hangingPunct="0">
                <a:defRPr/>
              </a:pPr>
              <a:endParaRPr lang="en-US" sz="1800" dirty="0">
                <a:solidFill>
                  <a:schemeClr val="bg2">
                    <a:lumMod val="50000"/>
                  </a:schemeClr>
                </a:solidFill>
                <a:latin typeface="Arial" charset="0"/>
              </a:endParaRPr>
            </a:p>
          </p:txBody>
        </p:sp>
        <p:cxnSp>
          <p:nvCxnSpPr>
            <p:cNvPr id="63" name="Straight Connector 62"/>
            <p:cNvCxnSpPr/>
            <p:nvPr/>
          </p:nvCxnSpPr>
          <p:spPr bwMode="auto">
            <a:xfrm>
              <a:off x="13767594" y="940593"/>
              <a:ext cx="540000" cy="1588"/>
            </a:xfrm>
            <a:prstGeom prst="line">
              <a:avLst/>
            </a:prstGeom>
            <a:grpFill/>
            <a:ln w="38100" cap="flat" cmpd="sng" algn="ctr">
              <a:solidFill>
                <a:srgbClr val="00600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64" name="Straight Connector 63"/>
            <p:cNvCxnSpPr/>
            <p:nvPr/>
          </p:nvCxnSpPr>
          <p:spPr bwMode="auto">
            <a:xfrm>
              <a:off x="13767594" y="1092993"/>
              <a:ext cx="540000" cy="1588"/>
            </a:xfrm>
            <a:prstGeom prst="line">
              <a:avLst/>
            </a:prstGeom>
            <a:grpFill/>
            <a:ln w="38100" cap="flat" cmpd="sng" algn="ctr">
              <a:solidFill>
                <a:srgbClr val="00600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65" name="Straight Connector 64"/>
            <p:cNvCxnSpPr/>
            <p:nvPr/>
          </p:nvCxnSpPr>
          <p:spPr bwMode="auto">
            <a:xfrm>
              <a:off x="13767594" y="1245393"/>
              <a:ext cx="540000" cy="1588"/>
            </a:xfrm>
            <a:prstGeom prst="line">
              <a:avLst/>
            </a:prstGeom>
            <a:grpFill/>
            <a:ln w="38100" cap="flat" cmpd="sng" algn="ctr">
              <a:solidFill>
                <a:srgbClr val="00600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</p:grpSp>
      <p:grpSp>
        <p:nvGrpSpPr>
          <p:cNvPr id="13" name="Group 100"/>
          <p:cNvGrpSpPr>
            <a:grpSpLocks/>
          </p:cNvGrpSpPr>
          <p:nvPr/>
        </p:nvGrpSpPr>
        <p:grpSpPr bwMode="auto">
          <a:xfrm>
            <a:off x="7885113" y="2288558"/>
            <a:ext cx="730325" cy="2094766"/>
            <a:chOff x="13919994" y="3984266"/>
            <a:chExt cx="1298582" cy="3649687"/>
          </a:xfrm>
        </p:grpSpPr>
        <p:sp>
          <p:nvSpPr>
            <p:cNvPr id="108588" name="Text Box 9"/>
            <p:cNvSpPr txBox="1">
              <a:spLocks noChangeArrowheads="1"/>
            </p:cNvSpPr>
            <p:nvPr/>
          </p:nvSpPr>
          <p:spPr bwMode="auto">
            <a:xfrm>
              <a:off x="14162603" y="3984266"/>
              <a:ext cx="1055973" cy="616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700">
                  <a:solidFill>
                    <a:srgbClr val="01A200"/>
                  </a:solidFill>
                </a:rPr>
                <a:t>t</a:t>
              </a:r>
              <a:r>
                <a:rPr lang="en-US" sz="1700" baseline="-25000">
                  <a:solidFill>
                    <a:srgbClr val="01A200"/>
                  </a:solidFill>
                </a:rPr>
                <a:t>1</a:t>
              </a:r>
            </a:p>
          </p:txBody>
        </p:sp>
        <p:grpSp>
          <p:nvGrpSpPr>
            <p:cNvPr id="14" name="Group 87"/>
            <p:cNvGrpSpPr>
              <a:grpSpLocks noChangeAspect="1"/>
            </p:cNvGrpSpPr>
            <p:nvPr/>
          </p:nvGrpSpPr>
          <p:grpSpPr bwMode="auto">
            <a:xfrm>
              <a:off x="14021028" y="4002996"/>
              <a:ext cx="420978" cy="322030"/>
              <a:chOff x="14021027" y="4002995"/>
              <a:chExt cx="384883" cy="294419"/>
            </a:xfrm>
          </p:grpSpPr>
          <p:sp>
            <p:nvSpPr>
              <p:cNvPr id="108602" name="Rectangle 79"/>
              <p:cNvSpPr>
                <a:spLocks noChangeAspect="1"/>
              </p:cNvSpPr>
              <p:nvPr/>
            </p:nvSpPr>
            <p:spPr bwMode="auto">
              <a:xfrm rot="-2568728">
                <a:off x="14138585" y="4063161"/>
                <a:ext cx="267325" cy="234253"/>
              </a:xfrm>
              <a:prstGeom prst="rect">
                <a:avLst/>
              </a:prstGeom>
              <a:solidFill>
                <a:srgbClr val="006001"/>
              </a:solidFill>
              <a:ln w="12700">
                <a:solidFill>
                  <a:srgbClr val="006001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l" defTabSz="517525" eaLnBrk="0" hangingPunct="0"/>
                <a:endParaRPr lang="en-US" sz="1400">
                  <a:latin typeface="Arial" charset="0"/>
                </a:endParaRPr>
              </a:p>
            </p:txBody>
          </p:sp>
          <p:sp>
            <p:nvSpPr>
              <p:cNvPr id="108603" name="Isosceles Triangle 80"/>
              <p:cNvSpPr>
                <a:spLocks noChangeAspect="1"/>
              </p:cNvSpPr>
              <p:nvPr/>
            </p:nvSpPr>
            <p:spPr bwMode="auto">
              <a:xfrm rot="-2568728">
                <a:off x="14021027" y="4002995"/>
                <a:ext cx="267325" cy="100790"/>
              </a:xfrm>
              <a:prstGeom prst="triangle">
                <a:avLst>
                  <a:gd name="adj" fmla="val 50000"/>
                </a:avLst>
              </a:prstGeom>
              <a:solidFill>
                <a:srgbClr val="01A200"/>
              </a:solidFill>
              <a:ln w="12700">
                <a:solidFill>
                  <a:srgbClr val="01A200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l" defTabSz="517525" eaLnBrk="0" hangingPunct="0"/>
                <a:endParaRPr lang="en-US" sz="1400">
                  <a:latin typeface="Arial" charset="0"/>
                </a:endParaRPr>
              </a:p>
            </p:txBody>
          </p:sp>
        </p:grpSp>
        <p:sp>
          <p:nvSpPr>
            <p:cNvPr id="108590" name="Text Box 9"/>
            <p:cNvSpPr txBox="1">
              <a:spLocks noChangeArrowheads="1"/>
            </p:cNvSpPr>
            <p:nvPr/>
          </p:nvSpPr>
          <p:spPr bwMode="auto">
            <a:xfrm>
              <a:off x="14097227" y="4980781"/>
              <a:ext cx="1055973" cy="616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700">
                  <a:solidFill>
                    <a:srgbClr val="01A200"/>
                  </a:solidFill>
                </a:rPr>
                <a:t>t</a:t>
              </a:r>
              <a:r>
                <a:rPr lang="en-US" sz="1700" baseline="-25000">
                  <a:solidFill>
                    <a:srgbClr val="01A200"/>
                  </a:solidFill>
                </a:rPr>
                <a:t>7</a:t>
              </a:r>
            </a:p>
          </p:txBody>
        </p:sp>
        <p:grpSp>
          <p:nvGrpSpPr>
            <p:cNvPr id="15" name="Group 89"/>
            <p:cNvGrpSpPr>
              <a:grpSpLocks noChangeAspect="1"/>
            </p:cNvGrpSpPr>
            <p:nvPr/>
          </p:nvGrpSpPr>
          <p:grpSpPr bwMode="auto">
            <a:xfrm>
              <a:off x="13955654" y="4999511"/>
              <a:ext cx="420978" cy="322030"/>
              <a:chOff x="14021027" y="4002995"/>
              <a:chExt cx="384883" cy="294419"/>
            </a:xfrm>
          </p:grpSpPr>
          <p:sp>
            <p:nvSpPr>
              <p:cNvPr id="108600" name="Rectangle 90"/>
              <p:cNvSpPr>
                <a:spLocks noChangeAspect="1"/>
              </p:cNvSpPr>
              <p:nvPr/>
            </p:nvSpPr>
            <p:spPr bwMode="auto">
              <a:xfrm rot="-2568728">
                <a:off x="14138585" y="4063161"/>
                <a:ext cx="267325" cy="234253"/>
              </a:xfrm>
              <a:prstGeom prst="rect">
                <a:avLst/>
              </a:prstGeom>
              <a:solidFill>
                <a:srgbClr val="006001"/>
              </a:solidFill>
              <a:ln w="12700">
                <a:solidFill>
                  <a:srgbClr val="006001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l" defTabSz="517525" eaLnBrk="0" hangingPunct="0"/>
                <a:endParaRPr lang="en-US" sz="1400">
                  <a:latin typeface="Arial" charset="0"/>
                </a:endParaRPr>
              </a:p>
            </p:txBody>
          </p:sp>
          <p:sp>
            <p:nvSpPr>
              <p:cNvPr id="108601" name="Isosceles Triangle 91"/>
              <p:cNvSpPr>
                <a:spLocks noChangeAspect="1"/>
              </p:cNvSpPr>
              <p:nvPr/>
            </p:nvSpPr>
            <p:spPr bwMode="auto">
              <a:xfrm rot="-2568728">
                <a:off x="14021027" y="4002995"/>
                <a:ext cx="267325" cy="100790"/>
              </a:xfrm>
              <a:prstGeom prst="triangle">
                <a:avLst>
                  <a:gd name="adj" fmla="val 50000"/>
                </a:avLst>
              </a:prstGeom>
              <a:solidFill>
                <a:srgbClr val="01A200"/>
              </a:solidFill>
              <a:ln w="12700">
                <a:solidFill>
                  <a:srgbClr val="01A200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l" defTabSz="517525" eaLnBrk="0" hangingPunct="0"/>
                <a:endParaRPr lang="en-US" sz="1400">
                  <a:latin typeface="Arial" charset="0"/>
                </a:endParaRPr>
              </a:p>
            </p:txBody>
          </p:sp>
        </p:grpSp>
        <p:sp>
          <p:nvSpPr>
            <p:cNvPr id="108592" name="Text Box 9"/>
            <p:cNvSpPr txBox="1">
              <a:spLocks noChangeArrowheads="1"/>
            </p:cNvSpPr>
            <p:nvPr/>
          </p:nvSpPr>
          <p:spPr bwMode="auto">
            <a:xfrm>
              <a:off x="14097227" y="6047580"/>
              <a:ext cx="1055973" cy="616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700">
                  <a:solidFill>
                    <a:srgbClr val="01A200"/>
                  </a:solidFill>
                </a:rPr>
                <a:t>t</a:t>
              </a:r>
              <a:r>
                <a:rPr lang="en-US" sz="1700" baseline="-25000">
                  <a:solidFill>
                    <a:srgbClr val="01A200"/>
                  </a:solidFill>
                </a:rPr>
                <a:t>5</a:t>
              </a:r>
            </a:p>
          </p:txBody>
        </p:sp>
        <p:grpSp>
          <p:nvGrpSpPr>
            <p:cNvPr id="16" name="Group 93"/>
            <p:cNvGrpSpPr>
              <a:grpSpLocks noChangeAspect="1"/>
            </p:cNvGrpSpPr>
            <p:nvPr/>
          </p:nvGrpSpPr>
          <p:grpSpPr bwMode="auto">
            <a:xfrm>
              <a:off x="13955654" y="6066311"/>
              <a:ext cx="420978" cy="322030"/>
              <a:chOff x="14021027" y="4002995"/>
              <a:chExt cx="384883" cy="294419"/>
            </a:xfrm>
          </p:grpSpPr>
          <p:sp>
            <p:nvSpPr>
              <p:cNvPr id="108598" name="Rectangle 94"/>
              <p:cNvSpPr>
                <a:spLocks noChangeAspect="1"/>
              </p:cNvSpPr>
              <p:nvPr/>
            </p:nvSpPr>
            <p:spPr bwMode="auto">
              <a:xfrm rot="-2568728">
                <a:off x="14138585" y="4063161"/>
                <a:ext cx="267325" cy="234253"/>
              </a:xfrm>
              <a:prstGeom prst="rect">
                <a:avLst/>
              </a:prstGeom>
              <a:solidFill>
                <a:srgbClr val="006001"/>
              </a:solidFill>
              <a:ln w="12700">
                <a:solidFill>
                  <a:srgbClr val="006001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l" defTabSz="517525" eaLnBrk="0" hangingPunct="0"/>
                <a:endParaRPr lang="en-US" sz="1400">
                  <a:latin typeface="Arial" charset="0"/>
                </a:endParaRPr>
              </a:p>
            </p:txBody>
          </p:sp>
          <p:sp>
            <p:nvSpPr>
              <p:cNvPr id="108599" name="Isosceles Triangle 95"/>
              <p:cNvSpPr>
                <a:spLocks noChangeAspect="1"/>
              </p:cNvSpPr>
              <p:nvPr/>
            </p:nvSpPr>
            <p:spPr bwMode="auto">
              <a:xfrm rot="-2568728">
                <a:off x="14021027" y="4002995"/>
                <a:ext cx="267325" cy="100790"/>
              </a:xfrm>
              <a:prstGeom prst="triangle">
                <a:avLst>
                  <a:gd name="adj" fmla="val 50000"/>
                </a:avLst>
              </a:prstGeom>
              <a:solidFill>
                <a:srgbClr val="01A200"/>
              </a:solidFill>
              <a:ln w="12700">
                <a:solidFill>
                  <a:srgbClr val="01A200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l" defTabSz="517525" eaLnBrk="0" hangingPunct="0"/>
                <a:endParaRPr lang="en-US" sz="1400">
                  <a:latin typeface="Arial" charset="0"/>
                </a:endParaRPr>
              </a:p>
            </p:txBody>
          </p:sp>
        </p:grpSp>
        <p:sp>
          <p:nvSpPr>
            <p:cNvPr id="108594" name="Text Box 9"/>
            <p:cNvSpPr txBox="1">
              <a:spLocks noChangeArrowheads="1"/>
            </p:cNvSpPr>
            <p:nvPr/>
          </p:nvSpPr>
          <p:spPr bwMode="auto">
            <a:xfrm>
              <a:off x="14061569" y="7017584"/>
              <a:ext cx="1055973" cy="616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700">
                  <a:solidFill>
                    <a:srgbClr val="01A200"/>
                  </a:solidFill>
                </a:rPr>
                <a:t>t</a:t>
              </a:r>
              <a:r>
                <a:rPr lang="en-US" sz="1700" baseline="-25000">
                  <a:solidFill>
                    <a:srgbClr val="01A200"/>
                  </a:solidFill>
                </a:rPr>
                <a:t>3</a:t>
              </a:r>
            </a:p>
          </p:txBody>
        </p:sp>
        <p:grpSp>
          <p:nvGrpSpPr>
            <p:cNvPr id="17" name="Group 97"/>
            <p:cNvGrpSpPr>
              <a:grpSpLocks noChangeAspect="1"/>
            </p:cNvGrpSpPr>
            <p:nvPr/>
          </p:nvGrpSpPr>
          <p:grpSpPr bwMode="auto">
            <a:xfrm>
              <a:off x="13919994" y="7036313"/>
              <a:ext cx="420978" cy="322030"/>
              <a:chOff x="14021027" y="4002995"/>
              <a:chExt cx="384883" cy="294419"/>
            </a:xfrm>
          </p:grpSpPr>
          <p:sp>
            <p:nvSpPr>
              <p:cNvPr id="108596" name="Rectangle 98"/>
              <p:cNvSpPr>
                <a:spLocks noChangeAspect="1"/>
              </p:cNvSpPr>
              <p:nvPr/>
            </p:nvSpPr>
            <p:spPr bwMode="auto">
              <a:xfrm rot="-2568728">
                <a:off x="14138585" y="4063161"/>
                <a:ext cx="267325" cy="234253"/>
              </a:xfrm>
              <a:prstGeom prst="rect">
                <a:avLst/>
              </a:prstGeom>
              <a:solidFill>
                <a:srgbClr val="006001"/>
              </a:solidFill>
              <a:ln w="12700">
                <a:solidFill>
                  <a:srgbClr val="006001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l" defTabSz="517525" eaLnBrk="0" hangingPunct="0"/>
                <a:endParaRPr lang="en-US" sz="1400">
                  <a:latin typeface="Arial" charset="0"/>
                </a:endParaRPr>
              </a:p>
            </p:txBody>
          </p:sp>
          <p:sp>
            <p:nvSpPr>
              <p:cNvPr id="108597" name="Isosceles Triangle 99"/>
              <p:cNvSpPr>
                <a:spLocks noChangeAspect="1"/>
              </p:cNvSpPr>
              <p:nvPr/>
            </p:nvSpPr>
            <p:spPr bwMode="auto">
              <a:xfrm rot="-2568728">
                <a:off x="14021027" y="4002995"/>
                <a:ext cx="267325" cy="100790"/>
              </a:xfrm>
              <a:prstGeom prst="triangle">
                <a:avLst>
                  <a:gd name="adj" fmla="val 50000"/>
                </a:avLst>
              </a:prstGeom>
              <a:solidFill>
                <a:srgbClr val="01A200"/>
              </a:solidFill>
              <a:ln w="12700">
                <a:solidFill>
                  <a:srgbClr val="01A200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l" defTabSz="517525" eaLnBrk="0" hangingPunct="0"/>
                <a:endParaRPr lang="en-US" sz="1400">
                  <a:latin typeface="Arial" charset="0"/>
                </a:endParaRPr>
              </a:p>
            </p:txBody>
          </p:sp>
        </p:grpSp>
      </p:grpSp>
      <p:sp>
        <p:nvSpPr>
          <p:cNvPr id="105" name="TextBox 104"/>
          <p:cNvSpPr txBox="1">
            <a:spLocks noChangeArrowheads="1"/>
          </p:cNvSpPr>
          <p:nvPr/>
        </p:nvSpPr>
        <p:spPr bwMode="auto">
          <a:xfrm>
            <a:off x="4037013" y="2174875"/>
            <a:ext cx="1317625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1883" tIns="25942" rIns="51883" bIns="25942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dirty="0" err="1">
                <a:solidFill>
                  <a:srgbClr val="595959"/>
                </a:solidFill>
              </a:rPr>
              <a:t>Folkrank</a:t>
            </a:r>
            <a:endParaRPr lang="en-US" sz="2000" dirty="0">
              <a:solidFill>
                <a:srgbClr val="595959"/>
              </a:solidFill>
            </a:endParaRPr>
          </a:p>
          <a:p>
            <a:pPr algn="l"/>
            <a:r>
              <a:rPr lang="en-US" sz="2000" dirty="0" err="1">
                <a:solidFill>
                  <a:srgbClr val="595959"/>
                </a:solidFill>
              </a:rPr>
              <a:t>SocialHITS</a:t>
            </a:r>
            <a:endParaRPr lang="en-US" sz="2000" dirty="0">
              <a:solidFill>
                <a:srgbClr val="595959"/>
              </a:solidFill>
            </a:endParaRPr>
          </a:p>
          <a:p>
            <a:pPr algn="l"/>
            <a:r>
              <a:rPr lang="en-US" sz="2000" dirty="0">
                <a:solidFill>
                  <a:srgbClr val="595959"/>
                </a:solidFill>
              </a:rPr>
              <a:t>...</a:t>
            </a:r>
          </a:p>
          <a:p>
            <a:pPr algn="l"/>
            <a:endParaRPr lang="en-US" sz="2000" dirty="0">
              <a:solidFill>
                <a:srgbClr val="595959"/>
              </a:solidFill>
            </a:endParaRPr>
          </a:p>
        </p:txBody>
      </p:sp>
      <p:grpSp>
        <p:nvGrpSpPr>
          <p:cNvPr id="109" name="Group 108"/>
          <p:cNvGrpSpPr/>
          <p:nvPr/>
        </p:nvGrpSpPr>
        <p:grpSpPr>
          <a:xfrm>
            <a:off x="433866" y="1460500"/>
            <a:ext cx="2870836" cy="2017713"/>
            <a:chOff x="4408966" y="3632200"/>
            <a:chExt cx="2870836" cy="2017713"/>
          </a:xfrm>
        </p:grpSpPr>
        <p:sp>
          <p:nvSpPr>
            <p:cNvPr id="103" name="Rectangle 102"/>
            <p:cNvSpPr/>
            <p:nvPr/>
          </p:nvSpPr>
          <p:spPr bwMode="auto">
            <a:xfrm>
              <a:off x="4583113" y="4298950"/>
              <a:ext cx="1462087" cy="1350963"/>
            </a:xfrm>
            <a:prstGeom prst="rect">
              <a:avLst/>
            </a:prstGeom>
            <a:solidFill>
              <a:schemeClr val="bg1"/>
            </a:solidFill>
            <a:ln w="63500" cap="flat" cmpd="sng" algn="ctr">
              <a:solidFill>
                <a:srgbClr val="008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anchor="ctr">
              <a:prstTxWarp prst="textNoShape">
                <a:avLst/>
              </a:prstTxWarp>
            </a:bodyPr>
            <a:lstStyle/>
            <a:p>
              <a:pPr defTabSz="518831" eaLnBrk="0" hangingPunct="0">
                <a:defRPr/>
              </a:pPr>
              <a:endParaRPr lang="en-US" sz="1800" dirty="0">
                <a:solidFill>
                  <a:schemeClr val="bg2">
                    <a:lumMod val="50000"/>
                  </a:schemeClr>
                </a:solidFill>
                <a:latin typeface="Arial" charset="0"/>
              </a:endParaRPr>
            </a:p>
          </p:txBody>
        </p:sp>
        <p:sp>
          <p:nvSpPr>
            <p:cNvPr id="104" name="TextBox 103"/>
            <p:cNvSpPr txBox="1">
              <a:spLocks noChangeArrowheads="1"/>
            </p:cNvSpPr>
            <p:nvPr/>
          </p:nvSpPr>
          <p:spPr bwMode="auto">
            <a:xfrm>
              <a:off x="4565052" y="4613275"/>
              <a:ext cx="1448672" cy="667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51883" tIns="25942" rIns="51883" bIns="25942">
              <a:prstTxWarp prst="textNoShape">
                <a:avLst/>
              </a:prstTxWarp>
              <a:spAutoFit/>
            </a:bodyPr>
            <a:lstStyle/>
            <a:p>
              <a:r>
                <a:rPr lang="en-US" sz="2000" b="1" dirty="0" smtClean="0">
                  <a:solidFill>
                    <a:srgbClr val="008000"/>
                  </a:solidFill>
                </a:rPr>
                <a:t>Tag-based  </a:t>
              </a:r>
            </a:p>
            <a:p>
              <a:r>
                <a:rPr lang="en-US" sz="2000" b="1" dirty="0" smtClean="0">
                  <a:solidFill>
                    <a:srgbClr val="008000"/>
                  </a:solidFill>
                </a:rPr>
                <a:t>profile</a:t>
              </a:r>
              <a:endParaRPr lang="en-US" sz="2000" b="1" dirty="0">
                <a:solidFill>
                  <a:srgbClr val="008000"/>
                </a:solidFill>
              </a:endParaRPr>
            </a:p>
          </p:txBody>
        </p:sp>
        <p:sp>
          <p:nvSpPr>
            <p:cNvPr id="106" name="TextBox 34"/>
            <p:cNvSpPr txBox="1">
              <a:spLocks noChangeArrowheads="1"/>
            </p:cNvSpPr>
            <p:nvPr/>
          </p:nvSpPr>
          <p:spPr bwMode="auto">
            <a:xfrm>
              <a:off x="4408966" y="3632200"/>
              <a:ext cx="2870836" cy="360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51883" tIns="25942" rIns="51883" bIns="25942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solidFill>
                    <a:srgbClr val="008000"/>
                  </a:solidFill>
                </a:rPr>
                <a:t>user &amp; </a:t>
              </a:r>
              <a:r>
                <a:rPr lang="en-US" sz="2000" dirty="0" smtClean="0">
                  <a:solidFill>
                    <a:srgbClr val="008000"/>
                  </a:solidFill>
                </a:rPr>
                <a:t>context modeling</a:t>
              </a:r>
              <a:endParaRPr lang="en-US" sz="2000" dirty="0">
                <a:solidFill>
                  <a:srgbClr val="008000"/>
                </a:solidFill>
              </a:endParaRPr>
            </a:p>
          </p:txBody>
        </p:sp>
      </p:grpSp>
      <p:sp>
        <p:nvSpPr>
          <p:cNvPr id="110" name="TextBox 34"/>
          <p:cNvSpPr txBox="1">
            <a:spLocks noChangeArrowheads="1"/>
          </p:cNvSpPr>
          <p:nvPr/>
        </p:nvSpPr>
        <p:spPr bwMode="auto">
          <a:xfrm>
            <a:off x="2792315" y="4279900"/>
            <a:ext cx="3099640" cy="975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1883" tIns="25942" rIns="51883" bIns="25942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dirty="0" smtClean="0">
                <a:solidFill>
                  <a:srgbClr val="008000"/>
                </a:solidFill>
              </a:rPr>
              <a:t>Appropriate user modeling </a:t>
            </a:r>
          </a:p>
          <a:p>
            <a:pPr algn="l"/>
            <a:r>
              <a:rPr lang="en-US" sz="2000" dirty="0" smtClean="0">
                <a:solidFill>
                  <a:srgbClr val="008000"/>
                </a:solidFill>
              </a:rPr>
              <a:t>is essential to optimize </a:t>
            </a:r>
          </a:p>
          <a:p>
            <a:pPr algn="l"/>
            <a:r>
              <a:rPr lang="en-US" sz="2000" dirty="0" smtClean="0">
                <a:solidFill>
                  <a:srgbClr val="008000"/>
                </a:solidFill>
              </a:rPr>
              <a:t>recommendation quality.</a:t>
            </a:r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0" y="5842000"/>
            <a:ext cx="78992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See also: C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S.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Firan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W.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Nejdl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and R.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Paiu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The Benefit of Using Tag-based Profiles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 LA-WEB 2007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85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59" grpId="0"/>
      <p:bldP spid="110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itle 1"/>
          <p:cNvSpPr>
            <a:spLocks noGrp="1"/>
          </p:cNvSpPr>
          <p:nvPr>
            <p:ph type="title"/>
          </p:nvPr>
        </p:nvSpPr>
        <p:spPr>
          <a:xfrm>
            <a:off x="596901" y="457200"/>
            <a:ext cx="8470899" cy="1244600"/>
          </a:xfrm>
        </p:spPr>
        <p:txBody>
          <a:bodyPr/>
          <a:lstStyle/>
          <a:p>
            <a:r>
              <a:rPr lang="en-US" dirty="0" smtClean="0"/>
              <a:t>Evaluating Tag-based Recommendations</a:t>
            </a:r>
          </a:p>
        </p:txBody>
      </p:sp>
      <p:sp>
        <p:nvSpPr>
          <p:cNvPr id="1187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Leave-</a:t>
            </a:r>
            <a:r>
              <a:rPr lang="en-US" dirty="0" err="1" smtClean="0"/>
              <a:t>n</a:t>
            </a:r>
            <a:r>
              <a:rPr lang="en-US" dirty="0" smtClean="0"/>
              <a:t>-out evaluation</a:t>
            </a:r>
            <a:r>
              <a:rPr lang="en-US" dirty="0" smtClean="0">
                <a:solidFill>
                  <a:srgbClr val="7F7F7F"/>
                </a:solidFill>
              </a:rPr>
              <a:t> (</a:t>
            </a:r>
            <a:r>
              <a:rPr lang="en-US" dirty="0" err="1" smtClean="0">
                <a:solidFill>
                  <a:srgbClr val="7F7F7F"/>
                </a:solidFill>
              </a:rPr>
              <a:t>Geisser</a:t>
            </a:r>
            <a:r>
              <a:rPr lang="en-US" dirty="0" smtClean="0">
                <a:solidFill>
                  <a:srgbClr val="7F7F7F"/>
                </a:solidFill>
              </a:rPr>
              <a:t> 1975)</a:t>
            </a:r>
            <a:r>
              <a:rPr lang="en-US" dirty="0" smtClean="0"/>
              <a:t>:</a:t>
            </a:r>
          </a:p>
          <a:p>
            <a:pPr marL="728663" lvl="1" indent="-342900">
              <a:buAutoNum type="romanLcParenBoth"/>
            </a:pPr>
            <a:r>
              <a:rPr lang="en-US" dirty="0" smtClean="0"/>
              <a:t> remove </a:t>
            </a:r>
            <a:r>
              <a:rPr lang="en-US" dirty="0" err="1" smtClean="0"/>
              <a:t>n</a:t>
            </a:r>
            <a:r>
              <a:rPr lang="en-US" dirty="0" smtClean="0"/>
              <a:t> tag assignments</a:t>
            </a:r>
          </a:p>
          <a:p>
            <a:pPr marL="728663" lvl="1" indent="-342900">
              <a:buAutoNum type="romanLcParenBoth"/>
            </a:pPr>
            <a:r>
              <a:rPr lang="en-US" dirty="0" smtClean="0"/>
              <a:t> run recommender algorithms and </a:t>
            </a:r>
          </a:p>
          <a:p>
            <a:pPr marL="728663" lvl="1" indent="-342900">
              <a:buAutoNum type="romanLcParenBoth"/>
            </a:pPr>
            <a:r>
              <a:rPr lang="en-US" dirty="0" smtClean="0"/>
              <a:t> use removed tag assignments as ground truth</a:t>
            </a:r>
          </a:p>
          <a:p>
            <a:r>
              <a:rPr lang="en-US" dirty="0" smtClean="0"/>
              <a:t>Metrics:</a:t>
            </a:r>
          </a:p>
          <a:p>
            <a:pPr lvl="1"/>
            <a:r>
              <a:rPr lang="en-US" dirty="0" smtClean="0"/>
              <a:t>MRR = Mean Reciprocal Rank of first relevant item</a:t>
            </a:r>
          </a:p>
          <a:p>
            <a:pPr lvl="1"/>
            <a:r>
              <a:rPr lang="en-US" dirty="0" err="1" smtClean="0"/>
              <a:t>Precision@k</a:t>
            </a:r>
            <a:r>
              <a:rPr lang="en-US" dirty="0" smtClean="0"/>
              <a:t> = fraction of relevant items within the top </a:t>
            </a:r>
            <a:r>
              <a:rPr lang="en-US" dirty="0" err="1" smtClean="0"/>
              <a:t>k</a:t>
            </a:r>
            <a:endParaRPr lang="en-US" dirty="0" smtClean="0"/>
          </a:p>
          <a:p>
            <a:pPr lvl="1"/>
            <a:r>
              <a:rPr lang="en-US" dirty="0" err="1" smtClean="0"/>
              <a:t>Success@k</a:t>
            </a:r>
            <a:r>
              <a:rPr lang="en-US" dirty="0" smtClean="0"/>
              <a:t> = probability that a relevant item appears within the top </a:t>
            </a:r>
            <a:r>
              <a:rPr lang="en-US" dirty="0" err="1" smtClean="0"/>
              <a:t>k</a:t>
            </a:r>
            <a:r>
              <a:rPr lang="en-US" dirty="0" smtClean="0"/>
              <a:t>  </a:t>
            </a:r>
          </a:p>
          <a:p>
            <a:pPr lvl="1"/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63500" y="55118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S.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Geisser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The predictive sample reuse method with applications. In Journal of the American Statistical Association, pages 320–328. American Statistical Association, June 1975.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itle 1"/>
          <p:cNvSpPr>
            <a:spLocks noGrp="1"/>
          </p:cNvSpPr>
          <p:nvPr>
            <p:ph type="title"/>
          </p:nvPr>
        </p:nvSpPr>
        <p:spPr>
          <a:xfrm>
            <a:off x="663575" y="12700"/>
            <a:ext cx="8226425" cy="1244600"/>
          </a:xfrm>
        </p:spPr>
        <p:txBody>
          <a:bodyPr/>
          <a:lstStyle/>
          <a:p>
            <a:r>
              <a:rPr lang="en-US" dirty="0" smtClean="0"/>
              <a:t>Related work on Tag Recommendations</a:t>
            </a:r>
          </a:p>
        </p:txBody>
      </p:sp>
      <p:sp>
        <p:nvSpPr>
          <p:cNvPr id="116739" name="Content Placeholder 2"/>
          <p:cNvSpPr>
            <a:spLocks noGrp="1"/>
          </p:cNvSpPr>
          <p:nvPr>
            <p:ph idx="1"/>
          </p:nvPr>
        </p:nvSpPr>
        <p:spPr>
          <a:xfrm>
            <a:off x="671513" y="685800"/>
            <a:ext cx="8472487" cy="3506788"/>
          </a:xfrm>
        </p:spPr>
        <p:txBody>
          <a:bodyPr/>
          <a:lstStyle/>
          <a:p>
            <a:r>
              <a:rPr lang="en-US" b="1" dirty="0" smtClean="0"/>
              <a:t>Personalized:</a:t>
            </a:r>
          </a:p>
          <a:p>
            <a:pPr lvl="1"/>
            <a:r>
              <a:rPr lang="en-US" sz="1700" dirty="0" smtClean="0"/>
              <a:t>D. Yin, Z. </a:t>
            </a:r>
            <a:r>
              <a:rPr lang="en-US" sz="1700" dirty="0" err="1" smtClean="0"/>
              <a:t>Xue</a:t>
            </a:r>
            <a:r>
              <a:rPr lang="en-US" sz="1700" dirty="0" smtClean="0"/>
              <a:t>, L. Hong, and B. D. Davison. A probabilistic model for personalized tag prediction. KDD 2010</a:t>
            </a:r>
          </a:p>
          <a:p>
            <a:pPr lvl="1"/>
            <a:r>
              <a:rPr lang="en-US" sz="1700" dirty="0" smtClean="0"/>
              <a:t>S. </a:t>
            </a:r>
            <a:r>
              <a:rPr lang="en-US" sz="1700" dirty="0" err="1" smtClean="0"/>
              <a:t>Rendle</a:t>
            </a:r>
            <a:r>
              <a:rPr lang="en-US" sz="1700" dirty="0" smtClean="0"/>
              <a:t>, L. </a:t>
            </a:r>
            <a:r>
              <a:rPr lang="en-US" sz="1700" dirty="0" err="1" smtClean="0"/>
              <a:t>Balby</a:t>
            </a:r>
            <a:r>
              <a:rPr lang="en-US" sz="1700" dirty="0" smtClean="0"/>
              <a:t> </a:t>
            </a:r>
            <a:r>
              <a:rPr lang="en-US" sz="1700" dirty="0" err="1" smtClean="0"/>
              <a:t>Marinho</a:t>
            </a:r>
            <a:r>
              <a:rPr lang="en-US" sz="1700" dirty="0" smtClean="0"/>
              <a:t>, A. </a:t>
            </a:r>
            <a:r>
              <a:rPr lang="en-US" sz="1700" dirty="0" err="1" smtClean="0"/>
              <a:t>Nanopoulos</a:t>
            </a:r>
            <a:r>
              <a:rPr lang="en-US" sz="1700" dirty="0" smtClean="0"/>
              <a:t>, and L. Schmidt-</a:t>
            </a:r>
            <a:r>
              <a:rPr lang="en-US" sz="1700" dirty="0" err="1" smtClean="0"/>
              <a:t>Thieme</a:t>
            </a:r>
            <a:r>
              <a:rPr lang="en-US" sz="1700" dirty="0" smtClean="0"/>
              <a:t>. Learning optimal ranking with tensor factorization for tag recommendation. KDD 2009</a:t>
            </a:r>
          </a:p>
          <a:p>
            <a:pPr marL="486000" lvl="1">
              <a:lnSpc>
                <a:spcPts val="2100"/>
              </a:lnSpc>
            </a:pPr>
            <a:r>
              <a:rPr lang="en-US" sz="1700" dirty="0" smtClean="0"/>
              <a:t>S. </a:t>
            </a:r>
            <a:r>
              <a:rPr lang="en-US" sz="1700" dirty="0" err="1" smtClean="0"/>
              <a:t>Rendle</a:t>
            </a:r>
            <a:r>
              <a:rPr lang="en-US" sz="1700" dirty="0" smtClean="0"/>
              <a:t> and L. Schmidt-</a:t>
            </a:r>
            <a:r>
              <a:rPr lang="en-US" sz="1700" dirty="0" err="1" smtClean="0"/>
              <a:t>Thieme</a:t>
            </a:r>
            <a:r>
              <a:rPr lang="en-US" sz="1700" dirty="0" smtClean="0"/>
              <a:t>. </a:t>
            </a:r>
            <a:r>
              <a:rPr lang="en-US" sz="1700" dirty="0" err="1" smtClean="0"/>
              <a:t>Pairwise</a:t>
            </a:r>
            <a:r>
              <a:rPr lang="en-US" sz="1700" dirty="0" smtClean="0"/>
              <a:t> interaction tensor factorization for personalized tag recommendation. WSDM 2010 </a:t>
            </a:r>
            <a:r>
              <a:rPr lang="en-US" sz="1200" dirty="0" smtClean="0">
                <a:hlinkClick r:id="rId2"/>
              </a:rPr>
              <a:t>http://www.ismll.uni-hildesheim.de/pub/pdfs/Rendle2010-Pairwise_Interaction_Tensor_Factorization.pdf</a:t>
            </a:r>
            <a:r>
              <a:rPr lang="en-US" sz="1200" dirty="0" smtClean="0"/>
              <a:t> </a:t>
            </a:r>
          </a:p>
          <a:p>
            <a:r>
              <a:rPr lang="en-US" b="1" dirty="0" smtClean="0"/>
              <a:t>Non-personalized: </a:t>
            </a:r>
          </a:p>
          <a:p>
            <a:pPr lvl="1"/>
            <a:r>
              <a:rPr lang="en-US" sz="1700" dirty="0" smtClean="0"/>
              <a:t>B. </a:t>
            </a:r>
            <a:r>
              <a:rPr lang="en-US" sz="1700" dirty="0" err="1" smtClean="0"/>
              <a:t>Sigurbjörnsson</a:t>
            </a:r>
            <a:r>
              <a:rPr lang="en-US" sz="1700" dirty="0" smtClean="0"/>
              <a:t> and R. van </a:t>
            </a:r>
            <a:r>
              <a:rPr lang="en-US" sz="1700" dirty="0" err="1" smtClean="0"/>
              <a:t>Zwol</a:t>
            </a:r>
            <a:r>
              <a:rPr lang="en-US" sz="1700" dirty="0" smtClean="0"/>
              <a:t>. </a:t>
            </a:r>
            <a:r>
              <a:rPr lang="en-US" sz="1700" dirty="0" err="1" smtClean="0"/>
              <a:t>Flickr</a:t>
            </a:r>
            <a:r>
              <a:rPr lang="en-US" sz="1700" dirty="0" smtClean="0"/>
              <a:t> tag recommendation based on collective knowledge. WWW 2008</a:t>
            </a:r>
          </a:p>
          <a:p>
            <a:pPr lvl="1"/>
            <a:r>
              <a:rPr lang="en-US" sz="1700" dirty="0" smtClean="0"/>
              <a:t>P. </a:t>
            </a:r>
            <a:r>
              <a:rPr lang="en-US" sz="1700" dirty="0" err="1" smtClean="0"/>
              <a:t>Heymann</a:t>
            </a:r>
            <a:r>
              <a:rPr lang="en-US" sz="1700" dirty="0" smtClean="0"/>
              <a:t>, D. </a:t>
            </a:r>
            <a:r>
              <a:rPr lang="en-US" sz="1700" dirty="0" err="1" smtClean="0"/>
              <a:t>Ramage</a:t>
            </a:r>
            <a:r>
              <a:rPr lang="en-US" sz="1700" dirty="0" smtClean="0"/>
              <a:t>, and H. Garcia-Molina. Social tag prediction. SIGIR 2008</a:t>
            </a:r>
          </a:p>
          <a:p>
            <a:pPr lvl="1"/>
            <a:r>
              <a:rPr lang="en-US" sz="1700" dirty="0" smtClean="0"/>
              <a:t>R. </a:t>
            </a:r>
            <a:r>
              <a:rPr lang="en-US" sz="1700" dirty="0" err="1" smtClean="0"/>
              <a:t>Krestel</a:t>
            </a:r>
            <a:r>
              <a:rPr lang="en-US" sz="1700" dirty="0" smtClean="0"/>
              <a:t>, P. </a:t>
            </a:r>
            <a:r>
              <a:rPr lang="en-US" sz="1700" dirty="0" err="1" smtClean="0"/>
              <a:t>Fankhauser</a:t>
            </a:r>
            <a:r>
              <a:rPr lang="en-US" sz="1700" dirty="0" smtClean="0"/>
              <a:t>, and W. </a:t>
            </a:r>
            <a:r>
              <a:rPr lang="en-US" sz="1700" dirty="0" err="1" smtClean="0"/>
              <a:t>Nejdl</a:t>
            </a:r>
            <a:r>
              <a:rPr lang="en-US" sz="1700" dirty="0" smtClean="0"/>
              <a:t>. Latent </a:t>
            </a:r>
            <a:r>
              <a:rPr lang="en-US" sz="1700" dirty="0" err="1" smtClean="0"/>
              <a:t>Dirichlet</a:t>
            </a:r>
            <a:r>
              <a:rPr lang="en-US" sz="1700" dirty="0" smtClean="0"/>
              <a:t> Allocation for Tag Recommendation. </a:t>
            </a:r>
            <a:r>
              <a:rPr lang="en-US" sz="1700" dirty="0" err="1" smtClean="0"/>
              <a:t>RecSys</a:t>
            </a:r>
            <a:r>
              <a:rPr lang="en-US" sz="1700" dirty="0" smtClean="0"/>
              <a:t> 2009</a:t>
            </a:r>
          </a:p>
          <a:p>
            <a:r>
              <a:rPr lang="en-US" b="1" dirty="0" smtClean="0"/>
              <a:t>Datasets: </a:t>
            </a:r>
          </a:p>
          <a:p>
            <a:pPr lvl="1"/>
            <a:r>
              <a:rPr lang="en-US" sz="1700" dirty="0" smtClean="0">
                <a:hlinkClick r:id="rId3"/>
              </a:rPr>
              <a:t>http://www.kde.cs.uni-kassel.de/ws/dc09/dataset/</a:t>
            </a:r>
            <a:r>
              <a:rPr lang="en-US" sz="1700" dirty="0" smtClean="0"/>
              <a:t> </a:t>
            </a:r>
          </a:p>
          <a:p>
            <a:pPr lvl="1"/>
            <a:r>
              <a:rPr lang="en-US" sz="1700" dirty="0" smtClean="0">
                <a:hlinkClick r:id="rId4"/>
              </a:rPr>
              <a:t>http://kmi.tugraz.at/staff/markus/datasets/</a:t>
            </a:r>
            <a:r>
              <a:rPr lang="en-US" sz="1700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itle 1"/>
          <p:cNvSpPr>
            <a:spLocks noGrp="1"/>
          </p:cNvSpPr>
          <p:nvPr>
            <p:ph type="title"/>
          </p:nvPr>
        </p:nvSpPr>
        <p:spPr>
          <a:xfrm>
            <a:off x="917575" y="-12700"/>
            <a:ext cx="8226425" cy="1244600"/>
          </a:xfrm>
        </p:spPr>
        <p:txBody>
          <a:bodyPr/>
          <a:lstStyle/>
          <a:p>
            <a:r>
              <a:rPr lang="en-US" dirty="0" smtClean="0"/>
              <a:t>Resource Recommendations (</a:t>
            </a:r>
            <a:r>
              <a:rPr lang="en-US" dirty="0" err="1" smtClean="0"/>
              <a:t>Tagommenders</a:t>
            </a:r>
            <a:r>
              <a:rPr lang="en-US" dirty="0" smtClean="0"/>
              <a:t>, </a:t>
            </a:r>
            <a:r>
              <a:rPr lang="en-US" dirty="0" err="1" smtClean="0"/>
              <a:t>Sen</a:t>
            </a:r>
            <a:r>
              <a:rPr lang="en-US" dirty="0" smtClean="0"/>
              <a:t> et al. 2009)</a:t>
            </a:r>
          </a:p>
        </p:txBody>
      </p:sp>
      <p:sp>
        <p:nvSpPr>
          <p:cNvPr id="117763" name="Content Placeholder 2"/>
          <p:cNvSpPr>
            <a:spLocks noGrp="1"/>
          </p:cNvSpPr>
          <p:nvPr>
            <p:ph idx="1"/>
          </p:nvPr>
        </p:nvSpPr>
        <p:spPr>
          <a:xfrm>
            <a:off x="165100" y="5676900"/>
            <a:ext cx="9143999" cy="700088"/>
          </a:xfrm>
        </p:spPr>
        <p:txBody>
          <a:bodyPr/>
          <a:lstStyle/>
          <a:p>
            <a:pPr>
              <a:lnSpc>
                <a:spcPts val="1700"/>
              </a:lnSpc>
              <a:buNone/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S.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</a:rPr>
              <a:t>Sen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, J.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</a:rPr>
              <a:t>Vig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, and J.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</a:rPr>
              <a:t>Riedl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</a:rPr>
              <a:t>Tagommenders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: connecting users to items through tags. WWW 2009 </a:t>
            </a:r>
          </a:p>
          <a:p>
            <a:pPr>
              <a:lnSpc>
                <a:spcPts val="1700"/>
              </a:lnSpc>
              <a:buNone/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hlinkClick r:id="rId2"/>
              </a:rPr>
              <a:t>http://www.grouplens.org/system/files/tagommenders_numbered.pdf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4" name="Picture 3" descr="tagommender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422400" y="1119244"/>
            <a:ext cx="6108700" cy="45276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2959100" y="4762500"/>
            <a:ext cx="6045200" cy="1473200"/>
          </a:xfrm>
          <a:prstGeom prst="rect">
            <a:avLst/>
          </a:prstGeom>
          <a:solidFill>
            <a:schemeClr val="bg1"/>
          </a:solidFill>
          <a:ln w="635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ＭＳ Ｐゴシック" pitchFamily="1" charset="-128"/>
              </a:rPr>
              <a:t>Which task, do you think, is more difficult?</a:t>
            </a:r>
          </a:p>
          <a:p>
            <a:pPr marL="342900" indent="-342900" algn="l" eaLnBrk="0" hangingPunct="0">
              <a:buFontTx/>
              <a:buAutoNum type="alphaLcParenBoth"/>
            </a:pPr>
            <a:r>
              <a:rPr lang="en-US" sz="180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ＭＳ Ｐゴシック" pitchFamily="1" charset="-128"/>
              </a:rPr>
              <a:t>Non-personalized </a:t>
            </a:r>
            <a:r>
              <a:rPr lang="en-US" sz="180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ＭＳ Ｐゴシック" pitchFamily="1" charset="-128"/>
              </a:rPr>
              <a:t>tag recommendations</a:t>
            </a:r>
          </a:p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arenBoth"/>
              <a:tabLst/>
            </a:pPr>
            <a:r>
              <a:rPr lang="en-US" sz="180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ＭＳ Ｐゴシック" pitchFamily="1" charset="-128"/>
              </a:rPr>
              <a:t>Personalized tag recommendations</a:t>
            </a:r>
          </a:p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arenBoth"/>
              <a:tabLst/>
            </a:pPr>
            <a:r>
              <a:rPr lang="en-US" sz="180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ＭＳ Ｐゴシック" pitchFamily="1" charset="-128"/>
              </a:rPr>
              <a:t>Personalized resource recommendations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0" indent="0"/>
            <a:r>
              <a:rPr lang="en-US" smtClean="0"/>
              <a:t>UMAP across Social Web Systems</a:t>
            </a:r>
          </a:p>
        </p:txBody>
      </p:sp>
      <p:sp>
        <p:nvSpPr>
          <p:cNvPr id="121859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User characteristics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Personal data</a:t>
            </a:r>
          </a:p>
          <a:p>
            <a:r>
              <a:rPr lang="en-US" smtClean="0"/>
              <a:t>Friend and relations</a:t>
            </a:r>
          </a:p>
          <a:p>
            <a:r>
              <a:rPr lang="en-US" smtClean="0"/>
              <a:t>Experience</a:t>
            </a:r>
          </a:p>
          <a:p>
            <a:r>
              <a:rPr lang="en-US" smtClean="0"/>
              <a:t>System access</a:t>
            </a:r>
          </a:p>
          <a:p>
            <a:r>
              <a:rPr lang="en-US" smtClean="0"/>
              <a:t>Browsing history</a:t>
            </a:r>
          </a:p>
          <a:p>
            <a:r>
              <a:rPr lang="en-US" smtClean="0"/>
              <a:t>Knowledge (learning)</a:t>
            </a:r>
          </a:p>
          <a:p>
            <a:r>
              <a:rPr lang="en-US" smtClean="0"/>
              <a:t>Device data</a:t>
            </a:r>
          </a:p>
          <a:p>
            <a:r>
              <a:rPr lang="en-US" smtClean="0"/>
              <a:t>Location data</a:t>
            </a:r>
          </a:p>
          <a:p>
            <a:r>
              <a:rPr lang="en-US" smtClean="0"/>
              <a:t>Preferences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tle 6"/>
          <p:cNvSpPr>
            <a:spLocks noGrp="1"/>
          </p:cNvSpPr>
          <p:nvPr>
            <p:ph type="title"/>
          </p:nvPr>
        </p:nvSpPr>
        <p:spPr>
          <a:xfrm>
            <a:off x="917575" y="190500"/>
            <a:ext cx="7159625" cy="1244600"/>
          </a:xfrm>
        </p:spPr>
        <p:txBody>
          <a:bodyPr/>
          <a:lstStyle/>
          <a:p>
            <a:r>
              <a:rPr lang="en-US" smtClean="0"/>
              <a:t>Pitfalls of User-adaptive Systems</a:t>
            </a:r>
          </a:p>
        </p:txBody>
      </p:sp>
      <p:pic>
        <p:nvPicPr>
          <p:cNvPr id="123907" name="Picture 5" descr="user-happ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71788" y="977900"/>
            <a:ext cx="865187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908" name="Rectangle 6"/>
          <p:cNvSpPr>
            <a:spLocks noChangeArrowheads="1"/>
          </p:cNvSpPr>
          <p:nvPr/>
        </p:nvSpPr>
        <p:spPr bwMode="auto">
          <a:xfrm>
            <a:off x="5854700" y="1350963"/>
            <a:ext cx="1309688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1883" tIns="25942" rIns="51883" bIns="25942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tx2"/>
                </a:solidFill>
                <a:ea typeface="ＭＳ Ｐゴシック" charset="-128"/>
                <a:cs typeface="ＭＳ Ｐゴシック" charset="-128"/>
              </a:rPr>
              <a:t>System A</a:t>
            </a:r>
            <a:endParaRPr lang="en-US">
              <a:solidFill>
                <a:schemeClr val="tx2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3909" name="Rectangle 7"/>
          <p:cNvSpPr>
            <a:spLocks noChangeArrowheads="1"/>
          </p:cNvSpPr>
          <p:nvPr/>
        </p:nvSpPr>
        <p:spPr bwMode="auto">
          <a:xfrm>
            <a:off x="5872163" y="1195388"/>
            <a:ext cx="1285875" cy="649287"/>
          </a:xfrm>
          <a:prstGeom prst="rect">
            <a:avLst/>
          </a:prstGeom>
          <a:noFill/>
          <a:ln w="63500">
            <a:solidFill>
              <a:schemeClr val="tx2"/>
            </a:solidFill>
            <a:miter lim="800000"/>
            <a:headEnd/>
            <a:tailEnd/>
          </a:ln>
        </p:spPr>
        <p:txBody>
          <a:bodyPr wrap="none" lIns="51883" tIns="25942" rIns="51883" bIns="2594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910" name="Line 8"/>
          <p:cNvSpPr>
            <a:spLocks noChangeShapeType="1"/>
          </p:cNvSpPr>
          <p:nvPr/>
        </p:nvSpPr>
        <p:spPr bwMode="auto">
          <a:xfrm>
            <a:off x="6472238" y="1862138"/>
            <a:ext cx="0" cy="838200"/>
          </a:xfrm>
          <a:prstGeom prst="line">
            <a:avLst/>
          </a:prstGeom>
          <a:noFill/>
          <a:ln w="63500">
            <a:solidFill>
              <a:schemeClr val="tx2"/>
            </a:solidFill>
            <a:round/>
            <a:headEnd type="none" w="lg" len="med"/>
            <a:tailEnd type="none" w="lg" len="med"/>
          </a:ln>
        </p:spPr>
        <p:txBody>
          <a:bodyPr wrap="none" lIns="51883" tIns="25942" rIns="51883" bIns="2594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911" name="Line 9"/>
          <p:cNvSpPr>
            <a:spLocks noChangeShapeType="1"/>
          </p:cNvSpPr>
          <p:nvPr/>
        </p:nvSpPr>
        <p:spPr bwMode="auto">
          <a:xfrm>
            <a:off x="3333750" y="1862138"/>
            <a:ext cx="0" cy="838200"/>
          </a:xfrm>
          <a:prstGeom prst="line">
            <a:avLst/>
          </a:prstGeom>
          <a:noFill/>
          <a:ln w="63500">
            <a:solidFill>
              <a:schemeClr val="tx2"/>
            </a:solidFill>
            <a:round/>
            <a:headEnd type="none" w="lg" len="med"/>
            <a:tailEnd type="none" w="lg" len="med"/>
          </a:ln>
        </p:spPr>
        <p:txBody>
          <a:bodyPr wrap="none" lIns="51883" tIns="25942" rIns="51883" bIns="2594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912" name="Line 10"/>
          <p:cNvSpPr>
            <a:spLocks noChangeShapeType="1"/>
          </p:cNvSpPr>
          <p:nvPr/>
        </p:nvSpPr>
        <p:spPr bwMode="auto">
          <a:xfrm>
            <a:off x="8101013" y="1195388"/>
            <a:ext cx="0" cy="4899025"/>
          </a:xfrm>
          <a:prstGeom prst="line">
            <a:avLst/>
          </a:prstGeom>
          <a:noFill/>
          <a:ln w="63500">
            <a:solidFill>
              <a:srgbClr val="808080"/>
            </a:solidFill>
            <a:round/>
            <a:headEnd type="none" w="lg" len="med"/>
            <a:tailEnd type="triangle" w="lg" len="med"/>
          </a:ln>
        </p:spPr>
        <p:txBody>
          <a:bodyPr wrap="none" lIns="51883" tIns="25942" rIns="51883" bIns="2594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913" name="Rectangle 11"/>
          <p:cNvSpPr>
            <a:spLocks noChangeArrowheads="1"/>
          </p:cNvSpPr>
          <p:nvPr/>
        </p:nvSpPr>
        <p:spPr bwMode="auto">
          <a:xfrm>
            <a:off x="8120063" y="5599113"/>
            <a:ext cx="598487" cy="3127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51883" tIns="25942" rIns="51883" bIns="25942">
            <a:prstTxWarp prst="textNoShape">
              <a:avLst/>
            </a:prstTxWarp>
            <a:spAutoFit/>
          </a:bodyPr>
          <a:lstStyle/>
          <a:p>
            <a:r>
              <a:rPr lang="en-US" sz="1700" b="1">
                <a:solidFill>
                  <a:srgbClr val="4E4E4E"/>
                </a:solidFill>
              </a:rPr>
              <a:t>time</a:t>
            </a:r>
          </a:p>
        </p:txBody>
      </p:sp>
      <p:sp>
        <p:nvSpPr>
          <p:cNvPr id="123914" name="Line 12"/>
          <p:cNvSpPr>
            <a:spLocks noChangeShapeType="1"/>
          </p:cNvSpPr>
          <p:nvPr/>
        </p:nvSpPr>
        <p:spPr bwMode="auto">
          <a:xfrm>
            <a:off x="3333750" y="2068513"/>
            <a:ext cx="3138488" cy="0"/>
          </a:xfrm>
          <a:prstGeom prst="line">
            <a:avLst/>
          </a:prstGeom>
          <a:noFill/>
          <a:ln w="63500">
            <a:solidFill>
              <a:schemeClr val="tx2"/>
            </a:solidFill>
            <a:round/>
            <a:headEnd type="none" w="lg" len="med"/>
            <a:tailEnd type="triangle" w="lg" len="med"/>
          </a:ln>
        </p:spPr>
        <p:txBody>
          <a:bodyPr wrap="none" lIns="51883" tIns="25942" rIns="51883" bIns="2594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915" name="AutoShape 13"/>
          <p:cNvSpPr>
            <a:spLocks noChangeArrowheads="1"/>
          </p:cNvSpPr>
          <p:nvPr/>
        </p:nvSpPr>
        <p:spPr bwMode="auto">
          <a:xfrm>
            <a:off x="3943350" y="977900"/>
            <a:ext cx="1490663" cy="741363"/>
          </a:xfrm>
          <a:prstGeom prst="wedgeRoundRectCallout">
            <a:avLst>
              <a:gd name="adj1" fmla="val -37606"/>
              <a:gd name="adj2" fmla="val 84671"/>
              <a:gd name="adj3" fmla="val 16667"/>
            </a:avLst>
          </a:prstGeom>
          <a:noFill/>
          <a:ln w="38100">
            <a:solidFill>
              <a:srgbClr val="4E4E4E"/>
            </a:solidFill>
            <a:miter lim="800000"/>
            <a:headEnd type="none" w="sm" len="sm"/>
            <a:tailEnd type="none" w="sm" len="sm"/>
          </a:ln>
        </p:spPr>
        <p:txBody>
          <a:bodyPr wrap="none" lIns="51883" tIns="25942" rIns="51883" bIns="25942" anchor="ctr">
            <a:prstTxWarp prst="textNoShape">
              <a:avLst/>
            </a:prstTxWarp>
          </a:bodyPr>
          <a:lstStyle/>
          <a:p>
            <a:r>
              <a:rPr lang="en-US" sz="1400" b="1">
                <a:solidFill>
                  <a:srgbClr val="4E4E4E"/>
                </a:solidFill>
              </a:rPr>
              <a:t>Hi, I’m your new </a:t>
            </a:r>
          </a:p>
          <a:p>
            <a:r>
              <a:rPr lang="en-US" sz="1400" b="1">
                <a:solidFill>
                  <a:srgbClr val="4E4E4E"/>
                </a:solidFill>
              </a:rPr>
              <a:t>user. Give me </a:t>
            </a:r>
          </a:p>
          <a:p>
            <a:r>
              <a:rPr lang="en-US" sz="1400" b="1">
                <a:solidFill>
                  <a:srgbClr val="4E4E4E"/>
                </a:solidFill>
              </a:rPr>
              <a:t>personalization!</a:t>
            </a:r>
            <a:endParaRPr lang="en-US" sz="1400">
              <a:solidFill>
                <a:srgbClr val="4E4E4E"/>
              </a:solidFill>
            </a:endParaRPr>
          </a:p>
        </p:txBody>
      </p:sp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3333750" y="2051050"/>
            <a:ext cx="3878263" cy="936625"/>
            <a:chOff x="3734" y="2572"/>
            <a:chExt cx="4343" cy="1028"/>
          </a:xfrm>
        </p:grpSpPr>
        <p:sp>
          <p:nvSpPr>
            <p:cNvPr id="123971" name="Line 14"/>
            <p:cNvSpPr>
              <a:spLocks noChangeShapeType="1"/>
            </p:cNvSpPr>
            <p:nvPr/>
          </p:nvSpPr>
          <p:spPr bwMode="auto">
            <a:xfrm flipH="1">
              <a:off x="3734" y="2784"/>
              <a:ext cx="3514" cy="0"/>
            </a:xfrm>
            <a:prstGeom prst="line">
              <a:avLst/>
            </a:prstGeom>
            <a:noFill/>
            <a:ln w="63500">
              <a:solidFill>
                <a:schemeClr val="tx2"/>
              </a:solidFill>
              <a:round/>
              <a:headEnd type="none" w="lg" len="med"/>
              <a:tailEnd type="triangle" w="lg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972" name="AutoShape 15"/>
            <p:cNvSpPr>
              <a:spLocks noChangeArrowheads="1"/>
            </p:cNvSpPr>
            <p:nvPr/>
          </p:nvSpPr>
          <p:spPr bwMode="auto">
            <a:xfrm>
              <a:off x="4608" y="2928"/>
              <a:ext cx="1921" cy="672"/>
            </a:xfrm>
            <a:prstGeom prst="wedgeRoundRectCallout">
              <a:avLst>
                <a:gd name="adj1" fmla="val -64444"/>
                <a:gd name="adj2" fmla="val -61014"/>
                <a:gd name="adj3" fmla="val 16667"/>
              </a:avLst>
            </a:prstGeom>
            <a:noFill/>
            <a:ln w="38100">
              <a:solidFill>
                <a:srgbClr val="4E4E4E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400" b="1">
                  <a:solidFill>
                    <a:srgbClr val="4E4E4E"/>
                  </a:solidFill>
                </a:rPr>
                <a:t>Hi, I have a </a:t>
              </a:r>
            </a:p>
            <a:p>
              <a:r>
                <a:rPr lang="en-US" sz="1400" b="1">
                  <a:solidFill>
                    <a:srgbClr val="CC1414"/>
                  </a:solidFill>
                </a:rPr>
                <a:t>new-user problem</a:t>
              </a:r>
              <a:r>
                <a:rPr lang="en-US" sz="1400" b="1">
                  <a:solidFill>
                    <a:srgbClr val="4E4E4E"/>
                  </a:solidFill>
                </a:rPr>
                <a:t>!</a:t>
              </a:r>
              <a:endParaRPr lang="en-US" sz="1400">
                <a:solidFill>
                  <a:srgbClr val="4E4E4E"/>
                </a:solidFill>
              </a:endParaRPr>
            </a:p>
          </p:txBody>
        </p:sp>
        <p:sp>
          <p:nvSpPr>
            <p:cNvPr id="123973" name="Rectangle 22"/>
            <p:cNvSpPr>
              <a:spLocks noChangeArrowheads="1"/>
            </p:cNvSpPr>
            <p:nvPr/>
          </p:nvSpPr>
          <p:spPr bwMode="auto">
            <a:xfrm>
              <a:off x="7392" y="2572"/>
              <a:ext cx="624" cy="712"/>
            </a:xfrm>
            <a:prstGeom prst="rect">
              <a:avLst/>
            </a:prstGeom>
            <a:noFill/>
            <a:ln w="3810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23974" name="Rectangle 23"/>
            <p:cNvSpPr>
              <a:spLocks noChangeArrowheads="1"/>
            </p:cNvSpPr>
            <p:nvPr/>
          </p:nvSpPr>
          <p:spPr bwMode="auto">
            <a:xfrm>
              <a:off x="7316" y="2592"/>
              <a:ext cx="761" cy="574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chemeClr val="tx2"/>
                  </a:solidFill>
                </a:rPr>
                <a:t>profile</a:t>
              </a:r>
            </a:p>
            <a:p>
              <a:r>
                <a:rPr lang="en-US" sz="1400">
                  <a:solidFill>
                    <a:schemeClr val="tx2"/>
                  </a:solidFill>
                </a:rPr>
                <a:t>  </a:t>
              </a:r>
              <a:r>
                <a:rPr lang="en-US" sz="1400" b="1">
                  <a:solidFill>
                    <a:schemeClr val="tx2"/>
                  </a:solidFill>
                </a:rPr>
                <a:t>?</a:t>
              </a:r>
              <a:endParaRPr lang="en-US" sz="1400">
                <a:solidFill>
                  <a:schemeClr val="tx2"/>
                </a:solidFill>
              </a:endParaRPr>
            </a:p>
          </p:txBody>
        </p:sp>
      </p:grpSp>
      <p:grpSp>
        <p:nvGrpSpPr>
          <p:cNvPr id="3" name="Group 52"/>
          <p:cNvGrpSpPr>
            <a:grpSpLocks/>
          </p:cNvGrpSpPr>
          <p:nvPr/>
        </p:nvGrpSpPr>
        <p:grpSpPr bwMode="auto">
          <a:xfrm>
            <a:off x="3333750" y="2676525"/>
            <a:ext cx="3856038" cy="1362075"/>
            <a:chOff x="3734" y="3258"/>
            <a:chExt cx="4318" cy="1494"/>
          </a:xfrm>
        </p:grpSpPr>
        <p:sp>
          <p:nvSpPr>
            <p:cNvPr id="123959" name="Rectangle 27"/>
            <p:cNvSpPr>
              <a:spLocks noChangeArrowheads="1"/>
            </p:cNvSpPr>
            <p:nvPr/>
          </p:nvSpPr>
          <p:spPr bwMode="auto">
            <a:xfrm>
              <a:off x="7407" y="4312"/>
              <a:ext cx="624" cy="192"/>
            </a:xfrm>
            <a:prstGeom prst="rect">
              <a:avLst/>
            </a:prstGeom>
            <a:solidFill>
              <a:srgbClr val="E7AB4E"/>
            </a:solidFill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960" name="Rectangle 26"/>
            <p:cNvSpPr>
              <a:spLocks noChangeArrowheads="1"/>
            </p:cNvSpPr>
            <p:nvPr/>
          </p:nvSpPr>
          <p:spPr bwMode="auto">
            <a:xfrm>
              <a:off x="7407" y="4504"/>
              <a:ext cx="624" cy="192"/>
            </a:xfrm>
            <a:prstGeom prst="rect">
              <a:avLst/>
            </a:prstGeom>
            <a:solidFill>
              <a:srgbClr val="05920D"/>
            </a:solidFill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961" name="Line 16"/>
            <p:cNvSpPr>
              <a:spLocks noChangeShapeType="1"/>
            </p:cNvSpPr>
            <p:nvPr/>
          </p:nvSpPr>
          <p:spPr bwMode="auto">
            <a:xfrm>
              <a:off x="3734" y="3840"/>
              <a:ext cx="3514" cy="0"/>
            </a:xfrm>
            <a:prstGeom prst="line">
              <a:avLst/>
            </a:prstGeom>
            <a:noFill/>
            <a:ln w="63500">
              <a:solidFill>
                <a:schemeClr val="tx2"/>
              </a:solidFill>
              <a:round/>
              <a:headEnd type="none" w="lg" len="med"/>
              <a:tailEnd type="triangle" w="lg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962" name="Line 17"/>
            <p:cNvSpPr>
              <a:spLocks noChangeShapeType="1"/>
            </p:cNvSpPr>
            <p:nvPr/>
          </p:nvSpPr>
          <p:spPr bwMode="auto">
            <a:xfrm flipH="1">
              <a:off x="3734" y="3984"/>
              <a:ext cx="3514" cy="0"/>
            </a:xfrm>
            <a:prstGeom prst="line">
              <a:avLst/>
            </a:prstGeom>
            <a:noFill/>
            <a:ln w="63500">
              <a:solidFill>
                <a:schemeClr val="tx2"/>
              </a:solidFill>
              <a:round/>
              <a:headEnd type="none" w="lg" len="med"/>
              <a:tailEnd type="triangle" w="lg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963" name="Line 18"/>
            <p:cNvSpPr>
              <a:spLocks noChangeShapeType="1"/>
            </p:cNvSpPr>
            <p:nvPr/>
          </p:nvSpPr>
          <p:spPr bwMode="auto">
            <a:xfrm>
              <a:off x="3744" y="4176"/>
              <a:ext cx="3514" cy="0"/>
            </a:xfrm>
            <a:prstGeom prst="line">
              <a:avLst/>
            </a:prstGeom>
            <a:noFill/>
            <a:ln w="63500">
              <a:solidFill>
                <a:schemeClr val="tx2"/>
              </a:solidFill>
              <a:round/>
              <a:headEnd type="none" w="lg" len="med"/>
              <a:tailEnd type="triangle" w="lg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964" name="Line 19"/>
            <p:cNvSpPr>
              <a:spLocks noChangeShapeType="1"/>
            </p:cNvSpPr>
            <p:nvPr/>
          </p:nvSpPr>
          <p:spPr bwMode="auto">
            <a:xfrm flipH="1">
              <a:off x="3744" y="4368"/>
              <a:ext cx="3514" cy="0"/>
            </a:xfrm>
            <a:prstGeom prst="line">
              <a:avLst/>
            </a:prstGeom>
            <a:noFill/>
            <a:ln w="63500">
              <a:solidFill>
                <a:schemeClr val="tx2"/>
              </a:solidFill>
              <a:round/>
              <a:headEnd type="none" w="lg" len="med"/>
              <a:tailEnd type="triangle" w="lg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965" name="Line 20"/>
            <p:cNvSpPr>
              <a:spLocks noChangeShapeType="1"/>
            </p:cNvSpPr>
            <p:nvPr/>
          </p:nvSpPr>
          <p:spPr bwMode="auto">
            <a:xfrm>
              <a:off x="3744" y="4560"/>
              <a:ext cx="3514" cy="0"/>
            </a:xfrm>
            <a:prstGeom prst="line">
              <a:avLst/>
            </a:prstGeom>
            <a:noFill/>
            <a:ln w="63500">
              <a:solidFill>
                <a:schemeClr val="tx2"/>
              </a:solidFill>
              <a:round/>
              <a:headEnd type="none" w="lg" len="med"/>
              <a:tailEnd type="triangle" w="lg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966" name="Line 21"/>
            <p:cNvSpPr>
              <a:spLocks noChangeShapeType="1"/>
            </p:cNvSpPr>
            <p:nvPr/>
          </p:nvSpPr>
          <p:spPr bwMode="auto">
            <a:xfrm flipH="1">
              <a:off x="3744" y="4752"/>
              <a:ext cx="3514" cy="0"/>
            </a:xfrm>
            <a:prstGeom prst="line">
              <a:avLst/>
            </a:prstGeom>
            <a:noFill/>
            <a:ln w="63500">
              <a:solidFill>
                <a:schemeClr val="tx2"/>
              </a:solidFill>
              <a:round/>
              <a:headEnd type="none" w="lg" len="med"/>
              <a:tailEnd type="triangle" w="lg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967" name="Rectangle 24"/>
            <p:cNvSpPr>
              <a:spLocks noChangeArrowheads="1"/>
            </p:cNvSpPr>
            <p:nvPr/>
          </p:nvSpPr>
          <p:spPr bwMode="auto">
            <a:xfrm>
              <a:off x="7407" y="3984"/>
              <a:ext cx="624" cy="712"/>
            </a:xfrm>
            <a:prstGeom prst="rect">
              <a:avLst/>
            </a:prstGeom>
            <a:noFill/>
            <a:ln w="3810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968" name="Rectangle 25"/>
            <p:cNvSpPr>
              <a:spLocks noChangeArrowheads="1"/>
            </p:cNvSpPr>
            <p:nvPr/>
          </p:nvSpPr>
          <p:spPr bwMode="auto">
            <a:xfrm>
              <a:off x="7371" y="4004"/>
              <a:ext cx="681" cy="304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chemeClr val="tx2"/>
                  </a:solidFill>
                </a:rPr>
                <a:t>profile</a:t>
              </a:r>
            </a:p>
          </p:txBody>
        </p:sp>
        <p:sp>
          <p:nvSpPr>
            <p:cNvPr id="123969" name="Line 28"/>
            <p:cNvSpPr>
              <a:spLocks noChangeShapeType="1"/>
            </p:cNvSpPr>
            <p:nvPr/>
          </p:nvSpPr>
          <p:spPr bwMode="auto">
            <a:xfrm>
              <a:off x="7248" y="3258"/>
              <a:ext cx="10" cy="1494"/>
            </a:xfrm>
            <a:prstGeom prst="line">
              <a:avLst/>
            </a:prstGeom>
            <a:noFill/>
            <a:ln w="63500">
              <a:solidFill>
                <a:schemeClr val="tx2"/>
              </a:solidFill>
              <a:round/>
              <a:headEnd type="none" w="lg" len="med"/>
              <a:tailEnd type="none" w="lg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970" name="Line 29"/>
            <p:cNvSpPr>
              <a:spLocks noChangeShapeType="1"/>
            </p:cNvSpPr>
            <p:nvPr/>
          </p:nvSpPr>
          <p:spPr bwMode="auto">
            <a:xfrm>
              <a:off x="3734" y="3258"/>
              <a:ext cx="0" cy="1494"/>
            </a:xfrm>
            <a:prstGeom prst="line">
              <a:avLst/>
            </a:prstGeom>
            <a:noFill/>
            <a:ln w="63500">
              <a:solidFill>
                <a:schemeClr val="tx2"/>
              </a:solidFill>
              <a:round/>
              <a:headEnd type="none" w="lg" len="med"/>
              <a:tailEnd type="none" w="lg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3" name="Line 36"/>
          <p:cNvSpPr>
            <a:spLocks noChangeShapeType="1"/>
          </p:cNvSpPr>
          <p:nvPr/>
        </p:nvSpPr>
        <p:spPr bwMode="auto">
          <a:xfrm>
            <a:off x="3333750" y="4038600"/>
            <a:ext cx="0" cy="877888"/>
          </a:xfrm>
          <a:prstGeom prst="line">
            <a:avLst/>
          </a:prstGeom>
          <a:noFill/>
          <a:ln w="63500">
            <a:solidFill>
              <a:schemeClr val="tx2"/>
            </a:solidFill>
            <a:round/>
            <a:headEnd type="none" w="lg" len="med"/>
            <a:tailEnd type="none" w="lg" len="med"/>
          </a:ln>
        </p:spPr>
        <p:txBody>
          <a:bodyPr wrap="none" lIns="51883" tIns="25942" rIns="51883" bIns="25942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" name="Group 54"/>
          <p:cNvGrpSpPr>
            <a:grpSpLocks/>
          </p:cNvGrpSpPr>
          <p:nvPr/>
        </p:nvGrpSpPr>
        <p:grpSpPr bwMode="auto">
          <a:xfrm>
            <a:off x="3343275" y="5307013"/>
            <a:ext cx="3136900" cy="839787"/>
            <a:chOff x="3744" y="6144"/>
            <a:chExt cx="3514" cy="921"/>
          </a:xfrm>
        </p:grpSpPr>
        <p:sp>
          <p:nvSpPr>
            <p:cNvPr id="123957" name="Line 44"/>
            <p:cNvSpPr>
              <a:spLocks noChangeShapeType="1"/>
            </p:cNvSpPr>
            <p:nvPr/>
          </p:nvSpPr>
          <p:spPr bwMode="auto">
            <a:xfrm flipH="1">
              <a:off x="3744" y="6144"/>
              <a:ext cx="3514" cy="0"/>
            </a:xfrm>
            <a:prstGeom prst="line">
              <a:avLst/>
            </a:prstGeom>
            <a:noFill/>
            <a:ln w="63500">
              <a:solidFill>
                <a:schemeClr val="tx2"/>
              </a:solidFill>
              <a:round/>
              <a:headEnd type="none" w="lg" len="med"/>
              <a:tailEnd type="triangle" w="lg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958" name="AutoShape 45"/>
            <p:cNvSpPr>
              <a:spLocks noChangeArrowheads="1"/>
            </p:cNvSpPr>
            <p:nvPr/>
          </p:nvSpPr>
          <p:spPr bwMode="auto">
            <a:xfrm>
              <a:off x="4656" y="6288"/>
              <a:ext cx="2075" cy="777"/>
            </a:xfrm>
            <a:prstGeom prst="wedgeRoundRectCallout">
              <a:avLst>
                <a:gd name="adj1" fmla="val -62625"/>
                <a:gd name="adj2" fmla="val -61014"/>
                <a:gd name="adj3" fmla="val 16667"/>
              </a:avLst>
            </a:prstGeom>
            <a:noFill/>
            <a:ln w="38100">
              <a:solidFill>
                <a:srgbClr val="4E4E4E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400" b="1">
                  <a:solidFill>
                    <a:srgbClr val="4E4E4E"/>
                  </a:solidFill>
                </a:rPr>
                <a:t>Hi, I don’t know </a:t>
              </a:r>
            </a:p>
            <a:p>
              <a:r>
                <a:rPr lang="en-US" sz="1400" b="1">
                  <a:solidFill>
                    <a:srgbClr val="4E4E4E"/>
                  </a:solidFill>
                </a:rPr>
                <a:t>that your </a:t>
              </a:r>
            </a:p>
            <a:p>
              <a:r>
                <a:rPr lang="en-US" sz="1400" b="1">
                  <a:solidFill>
                    <a:srgbClr val="CC1414"/>
                  </a:solidFill>
                </a:rPr>
                <a:t>interests changed!</a:t>
              </a:r>
              <a:endParaRPr lang="en-US" sz="1400">
                <a:solidFill>
                  <a:srgbClr val="4E4E4E"/>
                </a:solidFill>
              </a:endParaRPr>
            </a:p>
          </p:txBody>
        </p:sp>
      </p:grpSp>
      <p:grpSp>
        <p:nvGrpSpPr>
          <p:cNvPr id="5" name="Group 53"/>
          <p:cNvGrpSpPr>
            <a:grpSpLocks/>
          </p:cNvGrpSpPr>
          <p:nvPr/>
        </p:nvGrpSpPr>
        <p:grpSpPr bwMode="auto">
          <a:xfrm>
            <a:off x="3333750" y="4021138"/>
            <a:ext cx="3146425" cy="1728787"/>
            <a:chOff x="3734" y="4733"/>
            <a:chExt cx="3524" cy="1897"/>
          </a:xfrm>
        </p:grpSpPr>
        <p:sp>
          <p:nvSpPr>
            <p:cNvPr id="123952" name="Line 42"/>
            <p:cNvSpPr>
              <a:spLocks noChangeShapeType="1"/>
            </p:cNvSpPr>
            <p:nvPr/>
          </p:nvSpPr>
          <p:spPr bwMode="auto">
            <a:xfrm>
              <a:off x="3744" y="5952"/>
              <a:ext cx="3514" cy="0"/>
            </a:xfrm>
            <a:prstGeom prst="line">
              <a:avLst/>
            </a:prstGeom>
            <a:noFill/>
            <a:ln w="63500">
              <a:solidFill>
                <a:schemeClr val="tx2"/>
              </a:solidFill>
              <a:round/>
              <a:headEnd type="none" w="lg" len="med"/>
              <a:tailEnd type="triangle" w="lg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953" name="AutoShape 43"/>
            <p:cNvSpPr>
              <a:spLocks noChangeArrowheads="1"/>
            </p:cNvSpPr>
            <p:nvPr/>
          </p:nvSpPr>
          <p:spPr bwMode="auto">
            <a:xfrm>
              <a:off x="4464" y="4896"/>
              <a:ext cx="1670" cy="718"/>
            </a:xfrm>
            <a:prstGeom prst="wedgeRoundRectCallout">
              <a:avLst>
                <a:gd name="adj1" fmla="val -37606"/>
                <a:gd name="adj2" fmla="val 76046"/>
                <a:gd name="adj3" fmla="val 16667"/>
              </a:avLst>
            </a:prstGeom>
            <a:noFill/>
            <a:ln w="38100">
              <a:solidFill>
                <a:srgbClr val="4E4E4E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400" b="1">
                  <a:solidFill>
                    <a:srgbClr val="4E4E4E"/>
                  </a:solidFill>
                </a:rPr>
                <a:t>Hi, I’m back and</a:t>
              </a:r>
            </a:p>
            <a:p>
              <a:r>
                <a:rPr lang="en-US" sz="1400" b="1">
                  <a:solidFill>
                    <a:srgbClr val="4E4E4E"/>
                  </a:solidFill>
                </a:rPr>
                <a:t>I have new </a:t>
              </a:r>
            </a:p>
            <a:p>
              <a:r>
                <a:rPr lang="en-US" sz="1400" b="1">
                  <a:solidFill>
                    <a:srgbClr val="4E4E4E"/>
                  </a:solidFill>
                </a:rPr>
                <a:t>interests.</a:t>
              </a:r>
              <a:endParaRPr lang="en-US" sz="1400">
                <a:solidFill>
                  <a:srgbClr val="4E4E4E"/>
                </a:solidFill>
              </a:endParaRPr>
            </a:p>
          </p:txBody>
        </p:sp>
        <p:sp>
          <p:nvSpPr>
            <p:cNvPr id="123954" name="Line 46"/>
            <p:cNvSpPr>
              <a:spLocks noChangeShapeType="1"/>
            </p:cNvSpPr>
            <p:nvPr/>
          </p:nvSpPr>
          <p:spPr bwMode="auto">
            <a:xfrm>
              <a:off x="7258" y="4733"/>
              <a:ext cx="0" cy="918"/>
            </a:xfrm>
            <a:prstGeom prst="line">
              <a:avLst/>
            </a:prstGeom>
            <a:noFill/>
            <a:ln w="63500">
              <a:solidFill>
                <a:schemeClr val="tx2"/>
              </a:solidFill>
              <a:prstDash val="sysDot"/>
              <a:round/>
              <a:headEnd type="none" w="lg" len="med"/>
              <a:tailEnd type="none" w="lg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955" name="Line 47"/>
            <p:cNvSpPr>
              <a:spLocks noChangeShapeType="1"/>
            </p:cNvSpPr>
            <p:nvPr/>
          </p:nvSpPr>
          <p:spPr bwMode="auto">
            <a:xfrm>
              <a:off x="7258" y="5670"/>
              <a:ext cx="0" cy="918"/>
            </a:xfrm>
            <a:prstGeom prst="line">
              <a:avLst/>
            </a:prstGeom>
            <a:noFill/>
            <a:ln w="63500">
              <a:solidFill>
                <a:schemeClr val="tx2"/>
              </a:solidFill>
              <a:round/>
              <a:headEnd type="none" w="lg" len="med"/>
              <a:tailEnd type="none" w="lg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956" name="Line 48"/>
            <p:cNvSpPr>
              <a:spLocks noChangeShapeType="1"/>
            </p:cNvSpPr>
            <p:nvPr/>
          </p:nvSpPr>
          <p:spPr bwMode="auto">
            <a:xfrm>
              <a:off x="3734" y="5712"/>
              <a:ext cx="0" cy="918"/>
            </a:xfrm>
            <a:prstGeom prst="line">
              <a:avLst/>
            </a:prstGeom>
            <a:noFill/>
            <a:ln w="63500">
              <a:solidFill>
                <a:schemeClr val="tx2"/>
              </a:solidFill>
              <a:round/>
              <a:headEnd type="none" w="lg" len="med"/>
              <a:tailEnd type="none" w="lg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58" name="Picture 50" descr="user-crying-ba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71788" y="977900"/>
            <a:ext cx="865187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83"/>
          <p:cNvGrpSpPr>
            <a:grpSpLocks/>
          </p:cNvGrpSpPr>
          <p:nvPr/>
        </p:nvGrpSpPr>
        <p:grpSpPr bwMode="auto">
          <a:xfrm>
            <a:off x="450850" y="1954213"/>
            <a:ext cx="2882900" cy="4398962"/>
            <a:chOff x="800367" y="3402806"/>
            <a:chExt cx="5127358" cy="7660917"/>
          </a:xfrm>
        </p:grpSpPr>
        <p:grpSp>
          <p:nvGrpSpPr>
            <p:cNvPr id="123924" name="Group 63"/>
            <p:cNvGrpSpPr>
              <a:grpSpLocks/>
            </p:cNvGrpSpPr>
            <p:nvPr/>
          </p:nvGrpSpPr>
          <p:grpSpPr bwMode="auto">
            <a:xfrm>
              <a:off x="800367" y="6860381"/>
              <a:ext cx="2447393" cy="1130300"/>
              <a:chOff x="1071036" y="5812631"/>
              <a:chExt cx="2447393" cy="1130300"/>
            </a:xfrm>
          </p:grpSpPr>
          <p:sp>
            <p:nvSpPr>
              <p:cNvPr id="123950" name="Rectangle 30"/>
              <p:cNvSpPr>
                <a:spLocks noChangeArrowheads="1"/>
              </p:cNvSpPr>
              <p:nvPr/>
            </p:nvSpPr>
            <p:spPr bwMode="auto">
              <a:xfrm>
                <a:off x="1071036" y="6082506"/>
                <a:ext cx="2447393" cy="6967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 b="1">
                    <a:solidFill>
                      <a:schemeClr val="tx2"/>
                    </a:solidFill>
                    <a:ea typeface="ＭＳ Ｐゴシック" charset="-128"/>
                    <a:cs typeface="ＭＳ Ｐゴシック" charset="-128"/>
                  </a:rPr>
                  <a:t>System C</a:t>
                </a:r>
                <a:endParaRPr lang="en-US">
                  <a:solidFill>
                    <a:schemeClr val="tx2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23951" name="Rectangle 31"/>
              <p:cNvSpPr>
                <a:spLocks noChangeArrowheads="1"/>
              </p:cNvSpPr>
              <p:nvPr/>
            </p:nvSpPr>
            <p:spPr bwMode="auto">
              <a:xfrm>
                <a:off x="1143000" y="5812631"/>
                <a:ext cx="2286000" cy="1130300"/>
              </a:xfrm>
              <a:prstGeom prst="rect">
                <a:avLst/>
              </a:prstGeom>
              <a:noFill/>
              <a:ln w="635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23925" name="Group 62"/>
            <p:cNvGrpSpPr>
              <a:grpSpLocks/>
            </p:cNvGrpSpPr>
            <p:nvPr/>
          </p:nvGrpSpPr>
          <p:grpSpPr bwMode="auto">
            <a:xfrm>
              <a:off x="1126764" y="8111331"/>
              <a:ext cx="1081813" cy="1130300"/>
              <a:chOff x="340951" y="8035131"/>
              <a:chExt cx="1081813" cy="1130300"/>
            </a:xfrm>
          </p:grpSpPr>
          <p:sp>
            <p:nvSpPr>
              <p:cNvPr id="123946" name="Rectangle 32"/>
              <p:cNvSpPr>
                <a:spLocks noChangeArrowheads="1"/>
              </p:cNvSpPr>
              <p:nvPr/>
            </p:nvSpPr>
            <p:spPr bwMode="auto">
              <a:xfrm>
                <a:off x="398463" y="8555831"/>
                <a:ext cx="990600" cy="304800"/>
              </a:xfrm>
              <a:prstGeom prst="rect">
                <a:avLst/>
              </a:prstGeom>
              <a:solidFill>
                <a:srgbClr val="4E70CA"/>
              </a:solidFill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947" name="Rectangle 33"/>
              <p:cNvSpPr>
                <a:spLocks noChangeArrowheads="1"/>
              </p:cNvSpPr>
              <p:nvPr/>
            </p:nvSpPr>
            <p:spPr bwMode="auto">
              <a:xfrm>
                <a:off x="398463" y="8860631"/>
                <a:ext cx="990600" cy="304800"/>
              </a:xfrm>
              <a:prstGeom prst="rect">
                <a:avLst/>
              </a:prstGeom>
              <a:solidFill>
                <a:srgbClr val="712D92"/>
              </a:solidFill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948" name="Rectangle 34"/>
              <p:cNvSpPr>
                <a:spLocks noChangeArrowheads="1"/>
              </p:cNvSpPr>
              <p:nvPr/>
            </p:nvSpPr>
            <p:spPr bwMode="auto">
              <a:xfrm>
                <a:off x="398463" y="8035131"/>
                <a:ext cx="990600" cy="1130300"/>
              </a:xfrm>
              <a:prstGeom prst="rect">
                <a:avLst/>
              </a:prstGeom>
              <a:noFill/>
              <a:ln w="381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949" name="Rectangle 35"/>
              <p:cNvSpPr>
                <a:spLocks noChangeArrowheads="1"/>
              </p:cNvSpPr>
              <p:nvPr/>
            </p:nvSpPr>
            <p:spPr bwMode="auto">
              <a:xfrm>
                <a:off x="340951" y="8066881"/>
                <a:ext cx="1081813" cy="482376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>
                    <a:solidFill>
                      <a:schemeClr val="tx2"/>
                    </a:solidFill>
                  </a:rPr>
                  <a:t>profile</a:t>
                </a:r>
              </a:p>
            </p:txBody>
          </p:sp>
        </p:grpSp>
        <p:sp>
          <p:nvSpPr>
            <p:cNvPr id="123926" name="Line 38"/>
            <p:cNvSpPr>
              <a:spLocks noChangeShapeType="1"/>
            </p:cNvSpPr>
            <p:nvPr/>
          </p:nvSpPr>
          <p:spPr bwMode="auto">
            <a:xfrm flipH="1">
              <a:off x="3429000" y="7311231"/>
              <a:ext cx="2498724" cy="565150"/>
            </a:xfrm>
            <a:prstGeom prst="line">
              <a:avLst/>
            </a:prstGeom>
            <a:noFill/>
            <a:ln w="63500">
              <a:solidFill>
                <a:schemeClr val="tx2"/>
              </a:solidFill>
              <a:round/>
              <a:headEnd type="none" w="lg" len="med"/>
              <a:tailEnd type="triangle" w="lg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23927" name="Group 64"/>
            <p:cNvGrpSpPr>
              <a:grpSpLocks/>
            </p:cNvGrpSpPr>
            <p:nvPr/>
          </p:nvGrpSpPr>
          <p:grpSpPr bwMode="auto">
            <a:xfrm>
              <a:off x="2203339" y="9310688"/>
              <a:ext cx="2056355" cy="793095"/>
              <a:chOff x="1042877" y="5812631"/>
              <a:chExt cx="2056355" cy="793095"/>
            </a:xfrm>
          </p:grpSpPr>
          <p:sp>
            <p:nvSpPr>
              <p:cNvPr id="123944" name="Rectangle 30"/>
              <p:cNvSpPr>
                <a:spLocks noChangeArrowheads="1"/>
              </p:cNvSpPr>
              <p:nvPr/>
            </p:nvSpPr>
            <p:spPr bwMode="auto">
              <a:xfrm>
                <a:off x="1042877" y="5902324"/>
                <a:ext cx="2056355" cy="5895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 b="1">
                    <a:solidFill>
                      <a:schemeClr val="tx2"/>
                    </a:solidFill>
                    <a:ea typeface="ＭＳ Ｐゴシック" charset="-128"/>
                    <a:cs typeface="ＭＳ Ｐゴシック" charset="-128"/>
                  </a:rPr>
                  <a:t>System D</a:t>
                </a:r>
                <a:endParaRPr lang="en-US" sz="1600">
                  <a:solidFill>
                    <a:schemeClr val="tx2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23945" name="Rectangle 31"/>
              <p:cNvSpPr>
                <a:spLocks noChangeArrowheads="1"/>
              </p:cNvSpPr>
              <p:nvPr/>
            </p:nvSpPr>
            <p:spPr bwMode="auto">
              <a:xfrm>
                <a:off x="1143000" y="5812631"/>
                <a:ext cx="1838645" cy="793095"/>
              </a:xfrm>
              <a:prstGeom prst="rect">
                <a:avLst/>
              </a:prstGeom>
              <a:noFill/>
              <a:ln w="635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23928" name="Group 67"/>
            <p:cNvGrpSpPr>
              <a:grpSpLocks noChangeAspect="1"/>
            </p:cNvGrpSpPr>
            <p:nvPr/>
          </p:nvGrpSpPr>
          <p:grpSpPr bwMode="auto">
            <a:xfrm>
              <a:off x="1950493" y="10238223"/>
              <a:ext cx="804265" cy="825500"/>
              <a:chOff x="374650" y="8035131"/>
              <a:chExt cx="1101225" cy="1130300"/>
            </a:xfrm>
          </p:grpSpPr>
          <p:sp>
            <p:nvSpPr>
              <p:cNvPr id="123940" name="Rectangle 32"/>
              <p:cNvSpPr>
                <a:spLocks noChangeArrowheads="1"/>
              </p:cNvSpPr>
              <p:nvPr/>
            </p:nvSpPr>
            <p:spPr bwMode="auto">
              <a:xfrm>
                <a:off x="398463" y="8555831"/>
                <a:ext cx="990600" cy="304800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941" name="Rectangle 33"/>
              <p:cNvSpPr>
                <a:spLocks noChangeArrowheads="1"/>
              </p:cNvSpPr>
              <p:nvPr/>
            </p:nvSpPr>
            <p:spPr bwMode="auto">
              <a:xfrm>
                <a:off x="398463" y="8860631"/>
                <a:ext cx="990600" cy="304800"/>
              </a:xfrm>
              <a:prstGeom prst="rect">
                <a:avLst/>
              </a:prstGeom>
              <a:solidFill>
                <a:srgbClr val="FF6600"/>
              </a:solidFill>
              <a:ln w="12700">
                <a:solidFill>
                  <a:srgbClr val="FF66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942" name="Rectangle 34"/>
              <p:cNvSpPr>
                <a:spLocks noChangeArrowheads="1"/>
              </p:cNvSpPr>
              <p:nvPr/>
            </p:nvSpPr>
            <p:spPr bwMode="auto">
              <a:xfrm>
                <a:off x="398463" y="8035131"/>
                <a:ext cx="990600" cy="1130300"/>
              </a:xfrm>
              <a:prstGeom prst="rect">
                <a:avLst/>
              </a:prstGeom>
              <a:noFill/>
              <a:ln w="381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943" name="Rectangle 35"/>
              <p:cNvSpPr>
                <a:spLocks noChangeArrowheads="1"/>
              </p:cNvSpPr>
              <p:nvPr/>
            </p:nvSpPr>
            <p:spPr bwMode="auto">
              <a:xfrm>
                <a:off x="374650" y="8067590"/>
                <a:ext cx="1101225" cy="477017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700">
                    <a:solidFill>
                      <a:schemeClr val="tx2"/>
                    </a:solidFill>
                  </a:rPr>
                  <a:t>profile</a:t>
                </a:r>
              </a:p>
            </p:txBody>
          </p:sp>
        </p:grpSp>
        <p:grpSp>
          <p:nvGrpSpPr>
            <p:cNvPr id="123929" name="Group 72"/>
            <p:cNvGrpSpPr>
              <a:grpSpLocks/>
            </p:cNvGrpSpPr>
            <p:nvPr/>
          </p:nvGrpSpPr>
          <p:grpSpPr bwMode="auto">
            <a:xfrm>
              <a:off x="823710" y="3926681"/>
              <a:ext cx="2455855" cy="1130300"/>
              <a:chOff x="1076916" y="5812631"/>
              <a:chExt cx="2455855" cy="1130300"/>
            </a:xfrm>
          </p:grpSpPr>
          <p:sp>
            <p:nvSpPr>
              <p:cNvPr id="123938" name="Rectangle 30"/>
              <p:cNvSpPr>
                <a:spLocks noChangeArrowheads="1"/>
              </p:cNvSpPr>
              <p:nvPr/>
            </p:nvSpPr>
            <p:spPr bwMode="auto">
              <a:xfrm>
                <a:off x="1076916" y="6082506"/>
                <a:ext cx="2455855" cy="6967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 b="1">
                    <a:solidFill>
                      <a:schemeClr val="tx2"/>
                    </a:solidFill>
                    <a:ea typeface="ＭＳ Ｐゴシック" charset="-128"/>
                    <a:cs typeface="ＭＳ Ｐゴシック" charset="-128"/>
                  </a:rPr>
                  <a:t>System B</a:t>
                </a:r>
                <a:endParaRPr lang="en-US">
                  <a:solidFill>
                    <a:schemeClr val="tx2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23939" name="Rectangle 31"/>
              <p:cNvSpPr>
                <a:spLocks noChangeArrowheads="1"/>
              </p:cNvSpPr>
              <p:nvPr/>
            </p:nvSpPr>
            <p:spPr bwMode="auto">
              <a:xfrm>
                <a:off x="1143000" y="5812631"/>
                <a:ext cx="2286000" cy="1130300"/>
              </a:xfrm>
              <a:prstGeom prst="rect">
                <a:avLst/>
              </a:prstGeom>
              <a:noFill/>
              <a:ln w="635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23930" name="Group 75"/>
            <p:cNvGrpSpPr>
              <a:grpSpLocks noChangeAspect="1"/>
            </p:cNvGrpSpPr>
            <p:nvPr/>
          </p:nvGrpSpPr>
          <p:grpSpPr bwMode="auto">
            <a:xfrm>
              <a:off x="1312863" y="5247482"/>
              <a:ext cx="754013" cy="840150"/>
              <a:chOff x="374650" y="8035131"/>
              <a:chExt cx="1014413" cy="1130300"/>
            </a:xfrm>
          </p:grpSpPr>
          <p:sp>
            <p:nvSpPr>
              <p:cNvPr id="123934" name="Rectangle 32"/>
              <p:cNvSpPr>
                <a:spLocks noChangeArrowheads="1"/>
              </p:cNvSpPr>
              <p:nvPr/>
            </p:nvSpPr>
            <p:spPr bwMode="auto">
              <a:xfrm>
                <a:off x="398463" y="8555831"/>
                <a:ext cx="990600" cy="304800"/>
              </a:xfrm>
              <a:prstGeom prst="rect">
                <a:avLst/>
              </a:prstGeom>
              <a:solidFill>
                <a:srgbClr val="01A200"/>
              </a:solidFill>
              <a:ln w="12700">
                <a:solidFill>
                  <a:srgbClr val="01A2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935" name="Rectangle 33"/>
              <p:cNvSpPr>
                <a:spLocks noChangeArrowheads="1"/>
              </p:cNvSpPr>
              <p:nvPr/>
            </p:nvSpPr>
            <p:spPr bwMode="auto">
              <a:xfrm>
                <a:off x="398463" y="8860631"/>
                <a:ext cx="990600" cy="304800"/>
              </a:xfrm>
              <a:prstGeom prst="rect">
                <a:avLst/>
              </a:prstGeom>
              <a:solidFill>
                <a:srgbClr val="006001"/>
              </a:solidFill>
              <a:ln w="12700">
                <a:solidFill>
                  <a:srgbClr val="00600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936" name="Rectangle 34"/>
              <p:cNvSpPr>
                <a:spLocks noChangeArrowheads="1"/>
              </p:cNvSpPr>
              <p:nvPr/>
            </p:nvSpPr>
            <p:spPr bwMode="auto">
              <a:xfrm>
                <a:off x="398463" y="8035131"/>
                <a:ext cx="990600" cy="1130300"/>
              </a:xfrm>
              <a:prstGeom prst="rect">
                <a:avLst/>
              </a:prstGeom>
              <a:noFill/>
              <a:ln w="381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937" name="Rectangle 35"/>
              <p:cNvSpPr>
                <a:spLocks noChangeAspect="1" noChangeArrowheads="1"/>
              </p:cNvSpPr>
              <p:nvPr/>
            </p:nvSpPr>
            <p:spPr bwMode="auto">
              <a:xfrm>
                <a:off x="374650" y="8066881"/>
                <a:ext cx="1014413" cy="865289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solidFill>
                      <a:schemeClr val="tx2"/>
                    </a:solidFill>
                  </a:rPr>
                  <a:t>profile</a:t>
                </a:r>
              </a:p>
            </p:txBody>
          </p:sp>
        </p:grpSp>
        <p:sp>
          <p:nvSpPr>
            <p:cNvPr id="123931" name="Line 38"/>
            <p:cNvSpPr>
              <a:spLocks noChangeShapeType="1"/>
            </p:cNvSpPr>
            <p:nvPr/>
          </p:nvSpPr>
          <p:spPr bwMode="auto">
            <a:xfrm flipH="1" flipV="1">
              <a:off x="3158331" y="5567219"/>
              <a:ext cx="2769394" cy="1563037"/>
            </a:xfrm>
            <a:prstGeom prst="line">
              <a:avLst/>
            </a:prstGeom>
            <a:noFill/>
            <a:ln w="63500">
              <a:solidFill>
                <a:schemeClr val="tx2"/>
              </a:solidFill>
              <a:round/>
              <a:headEnd type="none" w="lg" len="med"/>
              <a:tailEnd type="triangle" w="lg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932" name="Line 38"/>
            <p:cNvSpPr>
              <a:spLocks noChangeShapeType="1"/>
            </p:cNvSpPr>
            <p:nvPr/>
          </p:nvSpPr>
          <p:spPr bwMode="auto">
            <a:xfrm flipH="1">
              <a:off x="4142106" y="7876381"/>
              <a:ext cx="1785616" cy="1365249"/>
            </a:xfrm>
            <a:prstGeom prst="line">
              <a:avLst/>
            </a:prstGeom>
            <a:noFill/>
            <a:ln w="63500">
              <a:solidFill>
                <a:schemeClr val="tx2"/>
              </a:solidFill>
              <a:round/>
              <a:headEnd type="none" w="lg" len="med"/>
              <a:tailEnd type="triangle" w="lg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933" name="Line 38"/>
            <p:cNvSpPr>
              <a:spLocks noChangeShapeType="1"/>
            </p:cNvSpPr>
            <p:nvPr/>
          </p:nvSpPr>
          <p:spPr bwMode="auto">
            <a:xfrm flipH="1">
              <a:off x="3428999" y="3402806"/>
              <a:ext cx="2498722" cy="892175"/>
            </a:xfrm>
            <a:prstGeom prst="line">
              <a:avLst/>
            </a:prstGeom>
            <a:noFill/>
            <a:ln w="63500">
              <a:solidFill>
                <a:schemeClr val="tx2"/>
              </a:solidFill>
              <a:round/>
              <a:headEnd type="none" w="lg" len="med"/>
              <a:tailEnd type="triangle" w="lg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9" name="Rectangle 55"/>
          <p:cNvSpPr>
            <a:spLocks noChangeArrowheads="1"/>
          </p:cNvSpPr>
          <p:nvPr/>
        </p:nvSpPr>
        <p:spPr bwMode="auto">
          <a:xfrm>
            <a:off x="1476375" y="3886200"/>
            <a:ext cx="6770688" cy="1187450"/>
          </a:xfrm>
          <a:prstGeom prst="rect">
            <a:avLst/>
          </a:prstGeom>
          <a:solidFill>
            <a:schemeClr val="bg1"/>
          </a:solidFill>
          <a:ln w="127000">
            <a:solidFill>
              <a:srgbClr val="CC1414"/>
            </a:solidFill>
            <a:miter lim="800000"/>
            <a:headEnd type="none" w="sm" len="sm"/>
            <a:tailEnd type="none" w="sm" len="sm"/>
          </a:ln>
        </p:spPr>
        <p:txBody>
          <a:bodyPr wrap="none" lIns="51883" tIns="25942" rIns="51883" bIns="25942" anchor="ctr">
            <a:prstTxWarp prst="textNoShape">
              <a:avLst/>
            </a:prstTxWarp>
          </a:bodyPr>
          <a:lstStyle/>
          <a:p>
            <a:r>
              <a:rPr lang="en-US" sz="2800" b="1">
                <a:solidFill>
                  <a:srgbClr val="CC1414"/>
                </a:solidFill>
              </a:rPr>
              <a:t>How can we tackle these problems?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59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02"/>
          <p:cNvGrpSpPr>
            <a:grpSpLocks/>
          </p:cNvGrpSpPr>
          <p:nvPr/>
        </p:nvGrpSpPr>
        <p:grpSpPr bwMode="auto">
          <a:xfrm>
            <a:off x="177800" y="3524250"/>
            <a:ext cx="2749550" cy="2581275"/>
            <a:chOff x="200" y="4298"/>
            <a:chExt cx="3079" cy="2832"/>
          </a:xfrm>
        </p:grpSpPr>
        <p:pic>
          <p:nvPicPr>
            <p:cNvPr id="124969" name="Picture 28" descr="fabian-facebook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00" y="4298"/>
              <a:ext cx="3079" cy="27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4970" name="Picture 93" descr="facebook-logo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152" y="6768"/>
              <a:ext cx="960" cy="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4931" name="Title 1"/>
          <p:cNvSpPr>
            <a:spLocks noGrp="1"/>
          </p:cNvSpPr>
          <p:nvPr>
            <p:ph type="title"/>
          </p:nvPr>
        </p:nvSpPr>
        <p:spPr>
          <a:xfrm>
            <a:off x="917575" y="215900"/>
            <a:ext cx="7159625" cy="1244600"/>
          </a:xfrm>
        </p:spPr>
        <p:txBody>
          <a:bodyPr/>
          <a:lstStyle/>
          <a:p>
            <a:r>
              <a:rPr lang="en-US" smtClean="0"/>
              <a:t>User data on the Social Web</a:t>
            </a:r>
          </a:p>
        </p:txBody>
      </p:sp>
      <p:grpSp>
        <p:nvGrpSpPr>
          <p:cNvPr id="4" name="Group 97"/>
          <p:cNvGrpSpPr>
            <a:grpSpLocks/>
          </p:cNvGrpSpPr>
          <p:nvPr/>
        </p:nvGrpSpPr>
        <p:grpSpPr bwMode="auto">
          <a:xfrm>
            <a:off x="177800" y="835025"/>
            <a:ext cx="2489200" cy="2665413"/>
            <a:chOff x="200" y="1348"/>
            <a:chExt cx="2787" cy="2924"/>
          </a:xfrm>
        </p:grpSpPr>
        <p:pic>
          <p:nvPicPr>
            <p:cNvPr id="124967" name="Picture 15" descr="del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008" y="3206"/>
              <a:ext cx="1152" cy="10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4968" name="Picture 29" descr="fabian-delicious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00" y="1348"/>
              <a:ext cx="2787" cy="21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99"/>
          <p:cNvGrpSpPr>
            <a:grpSpLocks/>
          </p:cNvGrpSpPr>
          <p:nvPr/>
        </p:nvGrpSpPr>
        <p:grpSpPr bwMode="auto">
          <a:xfrm>
            <a:off x="7115175" y="835025"/>
            <a:ext cx="1895475" cy="2298700"/>
            <a:chOff x="7968" y="1348"/>
            <a:chExt cx="2124" cy="2522"/>
          </a:xfrm>
        </p:grpSpPr>
        <p:pic>
          <p:nvPicPr>
            <p:cNvPr id="124961" name="Picture 17" descr="Last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8364" y="3256"/>
              <a:ext cx="1140" cy="6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24962" name="Group 36"/>
            <p:cNvGrpSpPr>
              <a:grpSpLocks/>
            </p:cNvGrpSpPr>
            <p:nvPr/>
          </p:nvGrpSpPr>
          <p:grpSpPr bwMode="auto">
            <a:xfrm>
              <a:off x="7968" y="1348"/>
              <a:ext cx="2124" cy="2004"/>
              <a:chOff x="2463" y="3644"/>
              <a:chExt cx="4449" cy="3796"/>
            </a:xfrm>
          </p:grpSpPr>
          <p:grpSp>
            <p:nvGrpSpPr>
              <p:cNvPr id="124963" name="Group 32"/>
              <p:cNvGrpSpPr>
                <a:grpSpLocks/>
              </p:cNvGrpSpPr>
              <p:nvPr/>
            </p:nvGrpSpPr>
            <p:grpSpPr bwMode="auto">
              <a:xfrm>
                <a:off x="2463" y="3644"/>
                <a:ext cx="4449" cy="3796"/>
                <a:chOff x="2463" y="3644"/>
                <a:chExt cx="4449" cy="3796"/>
              </a:xfrm>
            </p:grpSpPr>
            <p:pic>
              <p:nvPicPr>
                <p:cNvPr id="124965" name="Picture 33" descr="lastfm-jan"/>
                <p:cNvPicPr>
                  <a:picLocks noChangeAspect="1" noChangeArrowheads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2463" y="3644"/>
                  <a:ext cx="3873" cy="379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24966" name="Picture 34" descr="lastfm-tags-jan"/>
                <p:cNvPicPr>
                  <a:picLocks noChangeAspect="1" noChangeArrowheads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3074" y="6576"/>
                  <a:ext cx="3838" cy="8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124964" name="Picture 35" descr="fabian-lastfm-logo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3220" y="4124"/>
                <a:ext cx="2278" cy="5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8" name="Group 100"/>
          <p:cNvGrpSpPr>
            <a:grpSpLocks/>
          </p:cNvGrpSpPr>
          <p:nvPr/>
        </p:nvGrpSpPr>
        <p:grpSpPr bwMode="auto">
          <a:xfrm>
            <a:off x="6931025" y="3810000"/>
            <a:ext cx="2079625" cy="2143125"/>
            <a:chOff x="7763" y="4612"/>
            <a:chExt cx="2329" cy="2351"/>
          </a:xfrm>
        </p:grpSpPr>
        <p:pic>
          <p:nvPicPr>
            <p:cNvPr id="124959" name="Picture 20" descr="flickr_logo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8429" y="6576"/>
              <a:ext cx="988" cy="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4960" name="Picture 37" descr="fabian-flickr-1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7763" y="4612"/>
              <a:ext cx="2329" cy="19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" name="Group 98"/>
          <p:cNvGrpSpPr>
            <a:grpSpLocks/>
          </p:cNvGrpSpPr>
          <p:nvPr/>
        </p:nvGrpSpPr>
        <p:grpSpPr bwMode="auto">
          <a:xfrm>
            <a:off x="3525838" y="874713"/>
            <a:ext cx="2174875" cy="1371600"/>
            <a:chOff x="3948" y="1392"/>
            <a:chExt cx="2436" cy="1504"/>
          </a:xfrm>
        </p:grpSpPr>
        <p:pic>
          <p:nvPicPr>
            <p:cNvPr id="124957" name="Picture 30" descr="fabian-stumble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4156" y="1567"/>
              <a:ext cx="2228" cy="1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4958" name="Picture 94" descr="stumbleupon-logo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3948" y="1392"/>
              <a:ext cx="612" cy="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3" name="Group 101"/>
          <p:cNvGrpSpPr>
            <a:grpSpLocks/>
          </p:cNvGrpSpPr>
          <p:nvPr/>
        </p:nvGrpSpPr>
        <p:grpSpPr bwMode="auto">
          <a:xfrm>
            <a:off x="3514725" y="4356100"/>
            <a:ext cx="2243138" cy="1741488"/>
            <a:chOff x="3936" y="5328"/>
            <a:chExt cx="2513" cy="1911"/>
          </a:xfrm>
        </p:grpSpPr>
        <p:pic>
          <p:nvPicPr>
            <p:cNvPr id="124955" name="Picture 95" descr="fabian-twitter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3936" y="5328"/>
              <a:ext cx="2513" cy="1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4956" name="Picture 96" descr="twitter_logo_header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4436" y="6946"/>
              <a:ext cx="1248" cy="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" name="Group 109"/>
          <p:cNvGrpSpPr>
            <a:grpSpLocks/>
          </p:cNvGrpSpPr>
          <p:nvPr/>
        </p:nvGrpSpPr>
        <p:grpSpPr bwMode="auto">
          <a:xfrm>
            <a:off x="2057400" y="1854200"/>
            <a:ext cx="5057775" cy="2887663"/>
            <a:chOff x="2304" y="2592"/>
            <a:chExt cx="5664" cy="3168"/>
          </a:xfrm>
        </p:grpSpPr>
        <p:grpSp>
          <p:nvGrpSpPr>
            <p:cNvPr id="124944" name="Group 53"/>
            <p:cNvGrpSpPr>
              <a:grpSpLocks/>
            </p:cNvGrpSpPr>
            <p:nvPr/>
          </p:nvGrpSpPr>
          <p:grpSpPr bwMode="auto">
            <a:xfrm>
              <a:off x="3552" y="3256"/>
              <a:ext cx="3479" cy="1932"/>
              <a:chOff x="494" y="4861"/>
              <a:chExt cx="3479" cy="1932"/>
            </a:xfrm>
          </p:grpSpPr>
          <p:sp>
            <p:nvSpPr>
              <p:cNvPr id="124951" name="Rectangle 48"/>
              <p:cNvSpPr>
                <a:spLocks noChangeArrowheads="1"/>
              </p:cNvSpPr>
              <p:nvPr/>
            </p:nvSpPr>
            <p:spPr bwMode="auto">
              <a:xfrm>
                <a:off x="494" y="4861"/>
                <a:ext cx="3479" cy="1932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9413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124952" name="Picture 49" descr="fabian-google"/>
              <p:cNvPicPr>
                <a:picLocks noChangeAspect="1" noChangeArrowheads="1"/>
              </p:cNvPicPr>
              <p:nvPr/>
            </p:nvPicPr>
            <p:blipFill>
              <a:blip r:embed="rId16"/>
              <a:srcRect/>
              <a:stretch>
                <a:fillRect/>
              </a:stretch>
            </p:blipFill>
            <p:spPr bwMode="auto">
              <a:xfrm>
                <a:off x="520" y="5511"/>
                <a:ext cx="1820" cy="5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4953" name="Picture 50" descr="fabian-google2"/>
              <p:cNvPicPr>
                <a:picLocks noChangeAspect="1" noChangeArrowheads="1"/>
              </p:cNvPicPr>
              <p:nvPr/>
            </p:nvPicPr>
            <p:blipFill>
              <a:blip r:embed="rId17"/>
              <a:srcRect/>
              <a:stretch>
                <a:fillRect/>
              </a:stretch>
            </p:blipFill>
            <p:spPr bwMode="auto">
              <a:xfrm>
                <a:off x="2297" y="5515"/>
                <a:ext cx="1628" cy="11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4954" name="Picture 51" descr="fabian-google3"/>
              <p:cNvPicPr>
                <a:picLocks noChangeAspect="1" noChangeArrowheads="1"/>
              </p:cNvPicPr>
              <p:nvPr/>
            </p:nvPicPr>
            <p:blipFill>
              <a:blip r:embed="rId18"/>
              <a:srcRect/>
              <a:stretch>
                <a:fillRect/>
              </a:stretch>
            </p:blipFill>
            <p:spPr bwMode="auto">
              <a:xfrm>
                <a:off x="564" y="4930"/>
                <a:ext cx="1298" cy="5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24945" name="Line 103"/>
            <p:cNvSpPr>
              <a:spLocks noChangeShapeType="1"/>
            </p:cNvSpPr>
            <p:nvPr/>
          </p:nvSpPr>
          <p:spPr bwMode="auto">
            <a:xfrm flipV="1">
              <a:off x="7031" y="2896"/>
              <a:ext cx="937" cy="456"/>
            </a:xfrm>
            <a:prstGeom prst="line">
              <a:avLst/>
            </a:prstGeom>
            <a:noFill/>
            <a:ln w="38100">
              <a:solidFill>
                <a:srgbClr val="05920D"/>
              </a:solidFill>
              <a:round/>
              <a:headEnd type="none" w="sm" len="sm"/>
              <a:tailEnd type="triangle" w="lg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946" name="Line 104"/>
            <p:cNvSpPr>
              <a:spLocks noChangeShapeType="1"/>
            </p:cNvSpPr>
            <p:nvPr/>
          </p:nvSpPr>
          <p:spPr bwMode="auto">
            <a:xfrm flipH="1" flipV="1">
              <a:off x="2304" y="2992"/>
              <a:ext cx="1248" cy="514"/>
            </a:xfrm>
            <a:prstGeom prst="line">
              <a:avLst/>
            </a:prstGeom>
            <a:noFill/>
            <a:ln w="38100">
              <a:solidFill>
                <a:srgbClr val="05920D"/>
              </a:solidFill>
              <a:round/>
              <a:headEnd type="none" w="sm" len="sm"/>
              <a:tailEnd type="triangle" w="lg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947" name="Line 105"/>
            <p:cNvSpPr>
              <a:spLocks noChangeShapeType="1"/>
            </p:cNvSpPr>
            <p:nvPr/>
          </p:nvSpPr>
          <p:spPr bwMode="auto">
            <a:xfrm flipV="1">
              <a:off x="5184" y="2592"/>
              <a:ext cx="0" cy="664"/>
            </a:xfrm>
            <a:prstGeom prst="line">
              <a:avLst/>
            </a:prstGeom>
            <a:noFill/>
            <a:ln w="38100">
              <a:solidFill>
                <a:srgbClr val="05920D"/>
              </a:solidFill>
              <a:round/>
              <a:headEnd type="none" w="sm" len="sm"/>
              <a:tailEnd type="triangle" w="lg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948" name="Line 106"/>
            <p:cNvSpPr>
              <a:spLocks noChangeShapeType="1"/>
            </p:cNvSpPr>
            <p:nvPr/>
          </p:nvSpPr>
          <p:spPr bwMode="auto">
            <a:xfrm>
              <a:off x="7031" y="4933"/>
              <a:ext cx="732" cy="395"/>
            </a:xfrm>
            <a:prstGeom prst="line">
              <a:avLst/>
            </a:prstGeom>
            <a:noFill/>
            <a:ln w="38100">
              <a:solidFill>
                <a:srgbClr val="05920D"/>
              </a:solidFill>
              <a:round/>
              <a:headEnd type="none" w="sm" len="sm"/>
              <a:tailEnd type="triangle" w="lg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949" name="Line 107"/>
            <p:cNvSpPr>
              <a:spLocks noChangeShapeType="1"/>
            </p:cNvSpPr>
            <p:nvPr/>
          </p:nvSpPr>
          <p:spPr bwMode="auto">
            <a:xfrm>
              <a:off x="5184" y="5188"/>
              <a:ext cx="0" cy="572"/>
            </a:xfrm>
            <a:prstGeom prst="line">
              <a:avLst/>
            </a:prstGeom>
            <a:noFill/>
            <a:ln w="38100">
              <a:solidFill>
                <a:srgbClr val="05920D"/>
              </a:solidFill>
              <a:round/>
              <a:headEnd type="none" w="sm" len="sm"/>
              <a:tailEnd type="triangle" w="lg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950" name="Line 108"/>
            <p:cNvSpPr>
              <a:spLocks noChangeShapeType="1"/>
            </p:cNvSpPr>
            <p:nvPr/>
          </p:nvSpPr>
          <p:spPr bwMode="auto">
            <a:xfrm flipH="1">
              <a:off x="2304" y="4504"/>
              <a:ext cx="1248" cy="429"/>
            </a:xfrm>
            <a:prstGeom prst="line">
              <a:avLst/>
            </a:prstGeom>
            <a:noFill/>
            <a:ln w="38100">
              <a:solidFill>
                <a:srgbClr val="05920D"/>
              </a:solidFill>
              <a:round/>
              <a:headEnd type="none" w="sm" len="sm"/>
              <a:tailEnd type="triangle" w="lg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1" name="Group 116"/>
          <p:cNvGrpSpPr>
            <a:grpSpLocks/>
          </p:cNvGrpSpPr>
          <p:nvPr/>
        </p:nvGrpSpPr>
        <p:grpSpPr bwMode="auto">
          <a:xfrm>
            <a:off x="2692400" y="2373313"/>
            <a:ext cx="3911600" cy="1800225"/>
            <a:chOff x="766" y="5869"/>
            <a:chExt cx="4381" cy="1974"/>
          </a:xfrm>
        </p:grpSpPr>
        <p:sp>
          <p:nvSpPr>
            <p:cNvPr id="124939" name="Rectangle 113"/>
            <p:cNvSpPr>
              <a:spLocks noChangeArrowheads="1"/>
            </p:cNvSpPr>
            <p:nvPr/>
          </p:nvSpPr>
          <p:spPr bwMode="auto">
            <a:xfrm>
              <a:off x="860" y="5869"/>
              <a:ext cx="4171" cy="1974"/>
            </a:xfrm>
            <a:prstGeom prst="rect">
              <a:avLst/>
            </a:prstGeom>
            <a:solidFill>
              <a:schemeClr val="bg1"/>
            </a:solidFill>
            <a:ln w="127000">
              <a:solidFill>
                <a:srgbClr val="05920D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24940" name="Group 110"/>
            <p:cNvGrpSpPr>
              <a:grpSpLocks/>
            </p:cNvGrpSpPr>
            <p:nvPr/>
          </p:nvGrpSpPr>
          <p:grpSpPr bwMode="auto">
            <a:xfrm>
              <a:off x="991" y="6033"/>
              <a:ext cx="2950" cy="1140"/>
              <a:chOff x="5722" y="2965"/>
              <a:chExt cx="2950" cy="1140"/>
            </a:xfrm>
          </p:grpSpPr>
          <p:sp>
            <p:nvSpPr>
              <p:cNvPr id="124942" name="Rectangle 111"/>
              <p:cNvSpPr>
                <a:spLocks noChangeArrowheads="1"/>
              </p:cNvSpPr>
              <p:nvPr/>
            </p:nvSpPr>
            <p:spPr bwMode="auto">
              <a:xfrm>
                <a:off x="5722" y="3185"/>
                <a:ext cx="2284" cy="920"/>
              </a:xfrm>
              <a:prstGeom prst="rect">
                <a:avLst/>
              </a:prstGeom>
              <a:solidFill>
                <a:schemeClr val="bg1"/>
              </a:solidFill>
              <a:ln w="635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124943" name="Picture 112" descr="mypes-logo"/>
              <p:cNvPicPr>
                <a:picLocks noChangeAspect="1" noChangeArrowheads="1"/>
              </p:cNvPicPr>
              <p:nvPr/>
            </p:nvPicPr>
            <p:blipFill>
              <a:blip r:embed="rId19"/>
              <a:srcRect/>
              <a:stretch>
                <a:fillRect/>
              </a:stretch>
            </p:blipFill>
            <p:spPr bwMode="auto">
              <a:xfrm>
                <a:off x="6816" y="2965"/>
                <a:ext cx="1856" cy="6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24941" name="Text Box 115"/>
            <p:cNvSpPr txBox="1">
              <a:spLocks noChangeArrowheads="1"/>
            </p:cNvSpPr>
            <p:nvPr/>
          </p:nvSpPr>
          <p:spPr bwMode="auto">
            <a:xfrm>
              <a:off x="766" y="6875"/>
              <a:ext cx="4381" cy="74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900" b="1">
                  <a:solidFill>
                    <a:schemeClr val="tx2"/>
                  </a:solidFill>
                </a:rPr>
                <a:t>Cross-system user modeling on the Social Web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itle 1"/>
          <p:cNvSpPr>
            <a:spLocks noGrp="1"/>
          </p:cNvSpPr>
          <p:nvPr>
            <p:ph type="title"/>
          </p:nvPr>
        </p:nvSpPr>
        <p:spPr>
          <a:xfrm>
            <a:off x="520700" y="84138"/>
            <a:ext cx="8623300" cy="974725"/>
          </a:xfrm>
        </p:spPr>
        <p:txBody>
          <a:bodyPr/>
          <a:lstStyle/>
          <a:p>
            <a:r>
              <a:rPr lang="en-US" smtClean="0"/>
              <a:t>Interweaving public user data with Mypes</a:t>
            </a:r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 flipH="1" flipV="1">
            <a:off x="5651500" y="1449388"/>
            <a:ext cx="9525" cy="968375"/>
          </a:xfrm>
          <a:prstGeom prst="line">
            <a:avLst/>
          </a:prstGeom>
          <a:noFill/>
          <a:ln w="63500" cap="flat" cmpd="sng" algn="ctr">
            <a:solidFill>
              <a:schemeClr val="tx2"/>
            </a:solidFill>
            <a:prstDash val="solid"/>
            <a:round/>
            <a:headEnd type="triangle" w="lg" len="med"/>
            <a:tailEnd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125956" name="TextBox 16"/>
          <p:cNvSpPr txBox="1">
            <a:spLocks noChangeArrowheads="1"/>
          </p:cNvSpPr>
          <p:nvPr/>
        </p:nvSpPr>
        <p:spPr bwMode="auto">
          <a:xfrm>
            <a:off x="4691063" y="946150"/>
            <a:ext cx="1725612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7241" tIns="43621" rIns="87241" bIns="43621">
            <a:prstTxWarp prst="textNoShape">
              <a:avLst/>
            </a:prstTxWarp>
            <a:spAutoFit/>
          </a:bodyPr>
          <a:lstStyle/>
          <a:p>
            <a:pPr defTabSz="434975">
              <a:lnSpc>
                <a:spcPct val="90000"/>
              </a:lnSpc>
            </a:pPr>
            <a:r>
              <a:rPr lang="en-US" sz="1500" i="1">
                <a:solidFill>
                  <a:schemeClr val="tx2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Google Profile URI </a:t>
            </a:r>
          </a:p>
          <a:p>
            <a:pPr defTabSz="434975">
              <a:lnSpc>
                <a:spcPct val="70000"/>
              </a:lnSpc>
            </a:pPr>
            <a:r>
              <a:rPr lang="en-US" sz="1000" i="1">
                <a:solidFill>
                  <a:schemeClr val="tx2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http://google.com/profile/XY</a:t>
            </a:r>
            <a:r>
              <a:rPr lang="en-US" sz="1500" i="1">
                <a:solidFill>
                  <a:schemeClr val="tx2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 </a:t>
            </a:r>
          </a:p>
        </p:txBody>
      </p:sp>
      <p:grpSp>
        <p:nvGrpSpPr>
          <p:cNvPr id="3" name="Group 83"/>
          <p:cNvGrpSpPr>
            <a:grpSpLocks/>
          </p:cNvGrpSpPr>
          <p:nvPr/>
        </p:nvGrpSpPr>
        <p:grpSpPr bwMode="auto">
          <a:xfrm>
            <a:off x="6288088" y="3292475"/>
            <a:ext cx="2751137" cy="2760663"/>
            <a:chOff x="7043" y="4128"/>
            <a:chExt cx="3080" cy="3028"/>
          </a:xfrm>
        </p:grpSpPr>
        <p:cxnSp>
          <p:nvCxnSpPr>
            <p:cNvPr id="37" name="Straight Connector 12"/>
            <p:cNvCxnSpPr>
              <a:cxnSpLocks noChangeShapeType="1"/>
            </p:cNvCxnSpPr>
            <p:nvPr/>
          </p:nvCxnSpPr>
          <p:spPr bwMode="auto">
            <a:xfrm flipH="1" flipV="1">
              <a:off x="7797" y="5430"/>
              <a:ext cx="149" cy="674"/>
            </a:xfrm>
            <a:prstGeom prst="line">
              <a:avLst/>
            </a:prstGeom>
            <a:noFill/>
            <a:ln w="63500" cap="flat" cmpd="sng" algn="ctr">
              <a:solidFill>
                <a:schemeClr val="tx2"/>
              </a:solidFill>
              <a:prstDash val="solid"/>
              <a:round/>
              <a:headEnd type="triangle" w="lg" len="med"/>
              <a:tailEnd type="triangle" w="lg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sp>
          <p:nvSpPr>
            <p:cNvPr id="126031" name="TextBox 16"/>
            <p:cNvSpPr txBox="1">
              <a:spLocks noChangeArrowheads="1"/>
            </p:cNvSpPr>
            <p:nvPr/>
          </p:nvSpPr>
          <p:spPr bwMode="auto">
            <a:xfrm>
              <a:off x="8089" y="5338"/>
              <a:ext cx="2034" cy="6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53756" tIns="76879" rIns="153756" bIns="76879">
              <a:prstTxWarp prst="textNoShape">
                <a:avLst/>
              </a:prstTxWarp>
              <a:spAutoFit/>
            </a:bodyPr>
            <a:lstStyle/>
            <a:p>
              <a:pPr defTabSz="434975"/>
              <a:r>
                <a:rPr lang="en-US" sz="1500" i="1">
                  <a:solidFill>
                    <a:schemeClr val="tx2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4. enrich data with</a:t>
              </a:r>
            </a:p>
            <a:p>
              <a:pPr defTabSz="434975"/>
              <a:r>
                <a:rPr lang="en-US" sz="1500" i="1">
                  <a:solidFill>
                    <a:schemeClr val="tx2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semantics </a:t>
              </a:r>
            </a:p>
          </p:txBody>
        </p:sp>
        <p:sp>
          <p:nvSpPr>
            <p:cNvPr id="126032" name="TextBox 58"/>
            <p:cNvSpPr txBox="1">
              <a:spLocks noChangeArrowheads="1"/>
            </p:cNvSpPr>
            <p:nvPr/>
          </p:nvSpPr>
          <p:spPr bwMode="auto">
            <a:xfrm>
              <a:off x="7088" y="6209"/>
              <a:ext cx="2049" cy="9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53756" tIns="76879" rIns="153756" bIns="76879">
              <a:prstTxWarp prst="textNoShape">
                <a:avLst/>
              </a:prstTxWarp>
              <a:spAutoFit/>
            </a:bodyPr>
            <a:lstStyle/>
            <a:p>
              <a:pPr defTabSz="434975"/>
              <a:r>
                <a:rPr lang="en-US" sz="2300" b="1">
                  <a:solidFill>
                    <a:srgbClr val="F07C00"/>
                  </a:solidFill>
                  <a:latin typeface="Arial Black" charset="0"/>
                  <a:ea typeface="ＭＳ Ｐゴシック" charset="-128"/>
                  <a:cs typeface="ＭＳ Ｐゴシック" charset="-128"/>
                </a:rPr>
                <a:t>WordNet®</a:t>
              </a:r>
              <a:endParaRPr lang="en-US" sz="2300" b="1">
                <a:latin typeface="Calibri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0" name="Rounded Rectangle 31"/>
            <p:cNvSpPr>
              <a:spLocks noChangeArrowheads="1"/>
            </p:cNvSpPr>
            <p:nvPr/>
          </p:nvSpPr>
          <p:spPr bwMode="auto">
            <a:xfrm>
              <a:off x="7043" y="4528"/>
              <a:ext cx="1576" cy="60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lIns="153756" tIns="76879" rIns="153756" bIns="76879" anchor="ctr">
              <a:prstTxWarp prst="textNoShape">
                <a:avLst/>
              </a:prstTxWarp>
            </a:bodyPr>
            <a:lstStyle/>
            <a:p>
              <a:pPr defTabSz="435061">
                <a:defRPr/>
              </a:pPr>
              <a:r>
                <a:rPr lang="en-US" sz="1400" b="1" dirty="0">
                  <a:solidFill>
                    <a:srgbClr val="01A200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Semantic Enhancement</a:t>
              </a:r>
            </a:p>
          </p:txBody>
        </p:sp>
        <p:cxnSp>
          <p:nvCxnSpPr>
            <p:cNvPr id="41" name="Straight Arrow Connector 10"/>
            <p:cNvCxnSpPr>
              <a:cxnSpLocks noChangeShapeType="1"/>
            </p:cNvCxnSpPr>
            <p:nvPr/>
          </p:nvCxnSpPr>
          <p:spPr bwMode="auto">
            <a:xfrm flipV="1">
              <a:off x="7788" y="4128"/>
              <a:ext cx="0" cy="400"/>
            </a:xfrm>
            <a:prstGeom prst="straightConnector1">
              <a:avLst/>
            </a:prstGeom>
            <a:noFill/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</p:grpSp>
      <p:grpSp>
        <p:nvGrpSpPr>
          <p:cNvPr id="4" name="Group 82"/>
          <p:cNvGrpSpPr>
            <a:grpSpLocks/>
          </p:cNvGrpSpPr>
          <p:nvPr/>
        </p:nvGrpSpPr>
        <p:grpSpPr bwMode="auto">
          <a:xfrm>
            <a:off x="3324225" y="3292475"/>
            <a:ext cx="2719388" cy="2841625"/>
            <a:chOff x="3723" y="4127"/>
            <a:chExt cx="3045" cy="3117"/>
          </a:xfrm>
        </p:grpSpPr>
        <p:sp>
          <p:nvSpPr>
            <p:cNvPr id="43" name="Rounded Rectangle 31"/>
            <p:cNvSpPr>
              <a:spLocks noChangeArrowheads="1"/>
            </p:cNvSpPr>
            <p:nvPr/>
          </p:nvSpPr>
          <p:spPr bwMode="auto">
            <a:xfrm>
              <a:off x="5282" y="4528"/>
              <a:ext cx="1486" cy="60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lIns="153756" tIns="76879" rIns="153756" bIns="76879" anchor="ctr">
              <a:prstTxWarp prst="textNoShape">
                <a:avLst/>
              </a:prstTxWarp>
            </a:bodyPr>
            <a:lstStyle/>
            <a:p>
              <a:pPr defTabSz="435061">
                <a:defRPr/>
              </a:pPr>
              <a:r>
                <a:rPr lang="en-US" sz="1400" b="1" dirty="0">
                  <a:solidFill>
                    <a:srgbClr val="01A200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Profile Alignment</a:t>
              </a:r>
            </a:p>
          </p:txBody>
        </p:sp>
        <p:cxnSp>
          <p:nvCxnSpPr>
            <p:cNvPr id="44" name="Straight Arrow Connector 10"/>
            <p:cNvCxnSpPr>
              <a:cxnSpLocks noChangeShapeType="1"/>
            </p:cNvCxnSpPr>
            <p:nvPr/>
          </p:nvCxnSpPr>
          <p:spPr bwMode="auto">
            <a:xfrm flipV="1">
              <a:off x="6025" y="4127"/>
              <a:ext cx="0" cy="401"/>
            </a:xfrm>
            <a:prstGeom prst="straightConnector1">
              <a:avLst/>
            </a:prstGeom>
            <a:noFill/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sp>
          <p:nvSpPr>
            <p:cNvPr id="126024" name="TextBox 16"/>
            <p:cNvSpPr txBox="1">
              <a:spLocks noChangeArrowheads="1"/>
            </p:cNvSpPr>
            <p:nvPr/>
          </p:nvSpPr>
          <p:spPr bwMode="auto">
            <a:xfrm>
              <a:off x="3723" y="5247"/>
              <a:ext cx="1951" cy="6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53756" tIns="76879" rIns="153756" bIns="76879">
              <a:prstTxWarp prst="textNoShape">
                <a:avLst/>
              </a:prstTxWarp>
              <a:spAutoFit/>
            </a:bodyPr>
            <a:lstStyle/>
            <a:p>
              <a:pPr defTabSz="434975"/>
              <a:r>
                <a:rPr lang="en-US" sz="1500" i="1">
                  <a:solidFill>
                    <a:schemeClr val="tx2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3. Map profiles to</a:t>
              </a:r>
            </a:p>
            <a:p>
              <a:pPr defTabSz="434975"/>
              <a:r>
                <a:rPr lang="en-US" sz="1500" i="1">
                  <a:solidFill>
                    <a:schemeClr val="tx2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target user model</a:t>
              </a:r>
            </a:p>
          </p:txBody>
        </p:sp>
        <p:cxnSp>
          <p:nvCxnSpPr>
            <p:cNvPr id="46" name="Straight Connector 12"/>
            <p:cNvCxnSpPr>
              <a:cxnSpLocks noChangeShapeType="1"/>
            </p:cNvCxnSpPr>
            <p:nvPr/>
          </p:nvCxnSpPr>
          <p:spPr bwMode="auto">
            <a:xfrm flipV="1">
              <a:off x="5693" y="5430"/>
              <a:ext cx="185" cy="667"/>
            </a:xfrm>
            <a:prstGeom prst="line">
              <a:avLst/>
            </a:prstGeom>
            <a:noFill/>
            <a:ln w="63500" cap="flat" cmpd="sng" algn="ctr">
              <a:solidFill>
                <a:schemeClr val="tx2"/>
              </a:solidFill>
              <a:prstDash val="solid"/>
              <a:round/>
              <a:headEnd type="triangle" w="lg" len="med"/>
              <a:tailEnd type="triangle" w="lg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pic>
          <p:nvPicPr>
            <p:cNvPr id="126026" name="Picture 71" descr="foa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590" y="6353"/>
              <a:ext cx="773" cy="4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6027" name="Picture 72" descr="vcard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629" y="6395"/>
              <a:ext cx="610" cy="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6028" name="TextBox 16"/>
            <p:cNvSpPr txBox="1">
              <a:spLocks noChangeArrowheads="1"/>
            </p:cNvSpPr>
            <p:nvPr/>
          </p:nvSpPr>
          <p:spPr bwMode="auto">
            <a:xfrm>
              <a:off x="4488" y="6678"/>
              <a:ext cx="911" cy="4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53756" tIns="76879" rIns="153756" bIns="76879">
              <a:prstTxWarp prst="textNoShape">
                <a:avLst/>
              </a:prstTxWarp>
              <a:spAutoFit/>
            </a:bodyPr>
            <a:lstStyle/>
            <a:p>
              <a:pPr defTabSz="434975"/>
              <a:r>
                <a:rPr lang="en-US" sz="1800" b="1">
                  <a:solidFill>
                    <a:schemeClr val="tx2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FOAF</a:t>
              </a:r>
            </a:p>
          </p:txBody>
        </p:sp>
        <p:sp>
          <p:nvSpPr>
            <p:cNvPr id="126029" name="TextBox 16"/>
            <p:cNvSpPr txBox="1">
              <a:spLocks noChangeArrowheads="1"/>
            </p:cNvSpPr>
            <p:nvPr/>
          </p:nvSpPr>
          <p:spPr bwMode="auto">
            <a:xfrm>
              <a:off x="5465" y="6770"/>
              <a:ext cx="962" cy="4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53756" tIns="76879" rIns="153756" bIns="76879">
              <a:prstTxWarp prst="textNoShape">
                <a:avLst/>
              </a:prstTxWarp>
              <a:spAutoFit/>
            </a:bodyPr>
            <a:lstStyle/>
            <a:p>
              <a:pPr defTabSz="434975"/>
              <a:r>
                <a:rPr lang="en-US" sz="1800" b="1">
                  <a:solidFill>
                    <a:schemeClr val="tx2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vCard</a:t>
              </a:r>
            </a:p>
          </p:txBody>
        </p:sp>
      </p:grpSp>
      <p:grpSp>
        <p:nvGrpSpPr>
          <p:cNvPr id="125959" name="Group 78"/>
          <p:cNvGrpSpPr>
            <a:grpSpLocks/>
          </p:cNvGrpSpPr>
          <p:nvPr/>
        </p:nvGrpSpPr>
        <p:grpSpPr bwMode="auto">
          <a:xfrm>
            <a:off x="5100638" y="2433638"/>
            <a:ext cx="2038350" cy="838200"/>
            <a:chOff x="5591" y="3185"/>
            <a:chExt cx="2284" cy="920"/>
          </a:xfrm>
        </p:grpSpPr>
        <p:sp>
          <p:nvSpPr>
            <p:cNvPr id="126020" name="Rectangle 77"/>
            <p:cNvSpPr>
              <a:spLocks noChangeArrowheads="1"/>
            </p:cNvSpPr>
            <p:nvPr/>
          </p:nvSpPr>
          <p:spPr bwMode="auto">
            <a:xfrm>
              <a:off x="5591" y="3185"/>
              <a:ext cx="2284" cy="920"/>
            </a:xfrm>
            <a:prstGeom prst="rect">
              <a:avLst/>
            </a:prstGeom>
            <a:solidFill>
              <a:schemeClr val="bg1"/>
            </a:solidFill>
            <a:ln w="63500">
              <a:solidFill>
                <a:schemeClr val="tx2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26021" name="Picture 75" descr="mypes-logo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750" y="3305"/>
              <a:ext cx="1856" cy="6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80"/>
          <p:cNvGrpSpPr>
            <a:grpSpLocks/>
          </p:cNvGrpSpPr>
          <p:nvPr/>
        </p:nvGrpSpPr>
        <p:grpSpPr bwMode="auto">
          <a:xfrm>
            <a:off x="0" y="2803525"/>
            <a:ext cx="5081588" cy="3159125"/>
            <a:chOff x="0" y="3591"/>
            <a:chExt cx="5692" cy="3465"/>
          </a:xfrm>
        </p:grpSpPr>
        <p:pic>
          <p:nvPicPr>
            <p:cNvPr id="126004" name="Picture 7" descr="del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56" y="4560"/>
              <a:ext cx="1165" cy="1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6" name="Straight Arrow Connector 10"/>
            <p:cNvCxnSpPr>
              <a:cxnSpLocks noChangeShapeType="1"/>
            </p:cNvCxnSpPr>
            <p:nvPr/>
          </p:nvCxnSpPr>
          <p:spPr bwMode="auto">
            <a:xfrm flipV="1">
              <a:off x="5407" y="3645"/>
              <a:ext cx="285" cy="315"/>
            </a:xfrm>
            <a:prstGeom prst="straightConnector1">
              <a:avLst/>
            </a:prstGeom>
            <a:noFill/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57" name="Straight Connector 12"/>
            <p:cNvCxnSpPr>
              <a:cxnSpLocks noChangeShapeType="1"/>
            </p:cNvCxnSpPr>
            <p:nvPr/>
          </p:nvCxnSpPr>
          <p:spPr bwMode="auto">
            <a:xfrm flipV="1">
              <a:off x="2728" y="4287"/>
              <a:ext cx="1033" cy="627"/>
            </a:xfrm>
            <a:prstGeom prst="line">
              <a:avLst/>
            </a:prstGeom>
            <a:noFill/>
            <a:ln w="63500" cap="flat" cmpd="sng" algn="ctr">
              <a:solidFill>
                <a:schemeClr val="tx2"/>
              </a:solidFill>
              <a:prstDash val="solid"/>
              <a:round/>
              <a:headEnd type="triangle" w="lg" len="med"/>
              <a:tailEnd type="triangle" w="lg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pic>
          <p:nvPicPr>
            <p:cNvPr id="126007" name="Picture 20" descr="twitter_logo_header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91" y="4068"/>
              <a:ext cx="1226" cy="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6008" name="Picture 23" descr="Last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6" y="5713"/>
              <a:ext cx="1006" cy="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6009" name="Picture 24" descr="blogspot-logo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56" y="4041"/>
              <a:ext cx="377" cy="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6010" name="Picture 25" descr="facebook-logo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26" y="6666"/>
              <a:ext cx="975" cy="3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6011" name="Picture 26" descr="flickr_logo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101" y="5802"/>
              <a:ext cx="926" cy="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6012" name="Picture 27" descr="linkedin-logo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1337" y="6680"/>
              <a:ext cx="1202" cy="3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6013" name="Picture 28" descr="stumbleupon-logo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1467" y="4930"/>
              <a:ext cx="406" cy="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6014" name="TextBox 58"/>
            <p:cNvSpPr txBox="1">
              <a:spLocks noChangeArrowheads="1"/>
            </p:cNvSpPr>
            <p:nvPr/>
          </p:nvSpPr>
          <p:spPr bwMode="auto">
            <a:xfrm>
              <a:off x="0" y="3666"/>
              <a:ext cx="2048" cy="4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53756" tIns="76879" rIns="153756" bIns="76879">
              <a:prstTxWarp prst="textNoShape">
                <a:avLst/>
              </a:prstTxWarp>
              <a:spAutoFit/>
            </a:bodyPr>
            <a:lstStyle/>
            <a:p>
              <a:pPr defTabSz="434975"/>
              <a:r>
                <a:rPr lang="en-US" sz="1500" b="1">
                  <a:solidFill>
                    <a:schemeClr val="tx2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Blog posts:</a:t>
              </a:r>
            </a:p>
          </p:txBody>
        </p:sp>
        <p:sp>
          <p:nvSpPr>
            <p:cNvPr id="126015" name="TextBox 58"/>
            <p:cNvSpPr txBox="1">
              <a:spLocks noChangeArrowheads="1"/>
            </p:cNvSpPr>
            <p:nvPr/>
          </p:nvSpPr>
          <p:spPr bwMode="auto">
            <a:xfrm>
              <a:off x="0" y="4560"/>
              <a:ext cx="2048" cy="4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53756" tIns="76879" rIns="153756" bIns="76879">
              <a:prstTxWarp prst="textNoShape">
                <a:avLst/>
              </a:prstTxWarp>
              <a:spAutoFit/>
            </a:bodyPr>
            <a:lstStyle/>
            <a:p>
              <a:pPr defTabSz="434975"/>
              <a:r>
                <a:rPr lang="en-US" sz="1500" b="1">
                  <a:solidFill>
                    <a:schemeClr val="tx2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Bookmarks:</a:t>
              </a:r>
            </a:p>
          </p:txBody>
        </p:sp>
        <p:sp>
          <p:nvSpPr>
            <p:cNvPr id="126016" name="TextBox 58"/>
            <p:cNvSpPr txBox="1">
              <a:spLocks noChangeArrowheads="1"/>
            </p:cNvSpPr>
            <p:nvPr/>
          </p:nvSpPr>
          <p:spPr bwMode="auto">
            <a:xfrm>
              <a:off x="16" y="5405"/>
              <a:ext cx="2048" cy="4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53756" tIns="76879" rIns="153756" bIns="76879">
              <a:prstTxWarp prst="textNoShape">
                <a:avLst/>
              </a:prstTxWarp>
              <a:spAutoFit/>
            </a:bodyPr>
            <a:lstStyle/>
            <a:p>
              <a:pPr defTabSz="434975"/>
              <a:r>
                <a:rPr lang="en-US" sz="1500" b="1">
                  <a:solidFill>
                    <a:schemeClr val="tx2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Other media:</a:t>
              </a:r>
            </a:p>
          </p:txBody>
        </p:sp>
        <p:sp>
          <p:nvSpPr>
            <p:cNvPr id="126017" name="TextBox 58"/>
            <p:cNvSpPr txBox="1">
              <a:spLocks noChangeArrowheads="1"/>
            </p:cNvSpPr>
            <p:nvPr/>
          </p:nvSpPr>
          <p:spPr bwMode="auto">
            <a:xfrm>
              <a:off x="29" y="6317"/>
              <a:ext cx="3187" cy="4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53756" tIns="76879" rIns="153756" bIns="76879">
              <a:prstTxWarp prst="textNoShape">
                <a:avLst/>
              </a:prstTxWarp>
              <a:spAutoFit/>
            </a:bodyPr>
            <a:lstStyle/>
            <a:p>
              <a:pPr defTabSz="434975"/>
              <a:r>
                <a:rPr lang="en-US" sz="1500" b="1">
                  <a:solidFill>
                    <a:schemeClr val="tx2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Social networking profiles:</a:t>
              </a:r>
            </a:p>
          </p:txBody>
        </p:sp>
        <p:sp>
          <p:nvSpPr>
            <p:cNvPr id="126018" name="TextBox 16"/>
            <p:cNvSpPr txBox="1">
              <a:spLocks noChangeArrowheads="1"/>
            </p:cNvSpPr>
            <p:nvPr/>
          </p:nvSpPr>
          <p:spPr bwMode="auto">
            <a:xfrm>
              <a:off x="2241" y="3591"/>
              <a:ext cx="1531" cy="9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53756" tIns="76879" rIns="153756" bIns="76879">
              <a:prstTxWarp prst="textNoShape">
                <a:avLst/>
              </a:prstTxWarp>
              <a:spAutoFit/>
            </a:bodyPr>
            <a:lstStyle/>
            <a:p>
              <a:pPr defTabSz="434975"/>
              <a:r>
                <a:rPr lang="en-US" sz="1500" i="1">
                  <a:solidFill>
                    <a:schemeClr val="tx2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2. aggregate </a:t>
              </a:r>
            </a:p>
            <a:p>
              <a:pPr defTabSz="434975"/>
              <a:r>
                <a:rPr lang="en-US" sz="1500" i="1">
                  <a:solidFill>
                    <a:schemeClr val="tx2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public profile </a:t>
              </a:r>
            </a:p>
            <a:p>
              <a:pPr defTabSz="434975"/>
              <a:r>
                <a:rPr lang="en-US" sz="1500" i="1">
                  <a:solidFill>
                    <a:schemeClr val="tx2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data </a:t>
              </a:r>
            </a:p>
          </p:txBody>
        </p:sp>
        <p:sp>
          <p:nvSpPr>
            <p:cNvPr id="70" name="Rounded Rectangle 31"/>
            <p:cNvSpPr>
              <a:spLocks noChangeArrowheads="1"/>
            </p:cNvSpPr>
            <p:nvPr/>
          </p:nvSpPr>
          <p:spPr bwMode="auto">
            <a:xfrm>
              <a:off x="4147" y="3645"/>
              <a:ext cx="1261" cy="629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lIns="153756" tIns="76879" rIns="153756" bIns="76879" anchor="ctr">
              <a:prstTxWarp prst="textNoShape">
                <a:avLst/>
              </a:prstTxWarp>
            </a:bodyPr>
            <a:lstStyle/>
            <a:p>
              <a:pPr defTabSz="435061">
                <a:defRPr/>
              </a:pPr>
              <a:r>
                <a:rPr lang="en-US" sz="1300" b="1" dirty="0">
                  <a:solidFill>
                    <a:srgbClr val="01A200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Social Web Aggregator</a:t>
              </a:r>
            </a:p>
          </p:txBody>
        </p:sp>
      </p:grpSp>
      <p:grpSp>
        <p:nvGrpSpPr>
          <p:cNvPr id="9" name="Group 81"/>
          <p:cNvGrpSpPr>
            <a:grpSpLocks/>
          </p:cNvGrpSpPr>
          <p:nvPr/>
        </p:nvGrpSpPr>
        <p:grpSpPr bwMode="auto">
          <a:xfrm>
            <a:off x="377825" y="738188"/>
            <a:ext cx="4722813" cy="2101850"/>
            <a:chOff x="423" y="1325"/>
            <a:chExt cx="5289" cy="2306"/>
          </a:xfrm>
        </p:grpSpPr>
        <p:cxnSp>
          <p:nvCxnSpPr>
            <p:cNvPr id="72" name="Straight Connector 12"/>
            <p:cNvCxnSpPr>
              <a:cxnSpLocks noChangeShapeType="1"/>
            </p:cNvCxnSpPr>
            <p:nvPr/>
          </p:nvCxnSpPr>
          <p:spPr bwMode="auto">
            <a:xfrm>
              <a:off x="2501" y="2546"/>
              <a:ext cx="1429" cy="507"/>
            </a:xfrm>
            <a:prstGeom prst="line">
              <a:avLst/>
            </a:prstGeom>
            <a:noFill/>
            <a:ln w="63500" cap="flat" cmpd="sng" algn="ctr">
              <a:solidFill>
                <a:schemeClr val="tx2"/>
              </a:solidFill>
              <a:prstDash val="solid"/>
              <a:round/>
              <a:headEnd type="triangle" w="lg" len="med"/>
              <a:tailEnd type="triangle" w="lg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pic>
          <p:nvPicPr>
            <p:cNvPr id="125999" name="Picture 19" descr="the-web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744" y="1796"/>
              <a:ext cx="1247" cy="1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6000" name="TextBox 16"/>
            <p:cNvSpPr txBox="1">
              <a:spLocks noChangeArrowheads="1"/>
            </p:cNvSpPr>
            <p:nvPr/>
          </p:nvSpPr>
          <p:spPr bwMode="auto">
            <a:xfrm>
              <a:off x="2033" y="1786"/>
              <a:ext cx="2236" cy="6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53756" tIns="76879" rIns="153756" bIns="76879">
              <a:prstTxWarp prst="textNoShape">
                <a:avLst/>
              </a:prstTxWarp>
              <a:spAutoFit/>
            </a:bodyPr>
            <a:lstStyle/>
            <a:p>
              <a:pPr defTabSz="434975"/>
              <a:r>
                <a:rPr lang="en-US" sz="1500" i="1">
                  <a:solidFill>
                    <a:schemeClr val="tx2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1. get other accounts </a:t>
              </a:r>
            </a:p>
            <a:p>
              <a:pPr defTabSz="434975"/>
              <a:r>
                <a:rPr lang="en-US" sz="1500" i="1">
                  <a:solidFill>
                    <a:schemeClr val="tx2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of user </a:t>
              </a:r>
            </a:p>
          </p:txBody>
        </p:sp>
        <p:sp>
          <p:nvSpPr>
            <p:cNvPr id="126001" name="TextBox 58"/>
            <p:cNvSpPr txBox="1">
              <a:spLocks noChangeArrowheads="1"/>
            </p:cNvSpPr>
            <p:nvPr/>
          </p:nvSpPr>
          <p:spPr bwMode="auto">
            <a:xfrm>
              <a:off x="423" y="1325"/>
              <a:ext cx="2048" cy="4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53756" tIns="76879" rIns="153756" bIns="76879">
              <a:prstTxWarp prst="textNoShape">
                <a:avLst/>
              </a:prstTxWarp>
              <a:spAutoFit/>
            </a:bodyPr>
            <a:lstStyle/>
            <a:p>
              <a:pPr defTabSz="434975"/>
              <a:r>
                <a:rPr lang="en-US" sz="1500" b="1">
                  <a:solidFill>
                    <a:schemeClr val="tx2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SocialGraph API</a:t>
              </a:r>
            </a:p>
          </p:txBody>
        </p:sp>
        <p:cxnSp>
          <p:nvCxnSpPr>
            <p:cNvPr id="76" name="Straight Arrow Connector 10"/>
            <p:cNvCxnSpPr>
              <a:cxnSpLocks noChangeShapeType="1"/>
              <a:stCxn id="77" idx="3"/>
              <a:endCxn id="126020" idx="1"/>
            </p:cNvCxnSpPr>
            <p:nvPr/>
          </p:nvCxnSpPr>
          <p:spPr bwMode="auto">
            <a:xfrm>
              <a:off x="5406" y="3114"/>
              <a:ext cx="306" cy="517"/>
            </a:xfrm>
            <a:prstGeom prst="straightConnector1">
              <a:avLst/>
            </a:prstGeom>
            <a:noFill/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sp>
          <p:nvSpPr>
            <p:cNvPr id="77" name="Rounded Rectangle 76"/>
            <p:cNvSpPr>
              <a:spLocks noChangeArrowheads="1"/>
            </p:cNvSpPr>
            <p:nvPr/>
          </p:nvSpPr>
          <p:spPr bwMode="auto">
            <a:xfrm>
              <a:off x="4146" y="2800"/>
              <a:ext cx="1260" cy="627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lIns="153756" tIns="76879" rIns="153756" bIns="76879" anchor="ctr">
              <a:prstTxWarp prst="textNoShape">
                <a:avLst/>
              </a:prstTxWarp>
            </a:bodyPr>
            <a:lstStyle/>
            <a:p>
              <a:pPr defTabSz="435061">
                <a:defRPr/>
              </a:pPr>
              <a:r>
                <a:rPr lang="en-US" sz="1400" b="1" dirty="0">
                  <a:solidFill>
                    <a:srgbClr val="01A200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Account Mapping</a:t>
              </a:r>
            </a:p>
          </p:txBody>
        </p:sp>
      </p:grpSp>
      <p:grpSp>
        <p:nvGrpSpPr>
          <p:cNvPr id="10" name="Group 92"/>
          <p:cNvGrpSpPr>
            <a:grpSpLocks/>
          </p:cNvGrpSpPr>
          <p:nvPr/>
        </p:nvGrpSpPr>
        <p:grpSpPr bwMode="auto">
          <a:xfrm>
            <a:off x="88900" y="3198813"/>
            <a:ext cx="4938713" cy="2849562"/>
            <a:chOff x="98" y="3929"/>
            <a:chExt cx="5531" cy="3127"/>
          </a:xfrm>
        </p:grpSpPr>
        <p:sp>
          <p:nvSpPr>
            <p:cNvPr id="125993" name="Rectangle 87"/>
            <p:cNvSpPr>
              <a:spLocks noChangeArrowheads="1"/>
            </p:cNvSpPr>
            <p:nvPr/>
          </p:nvSpPr>
          <p:spPr bwMode="auto">
            <a:xfrm>
              <a:off x="98" y="3929"/>
              <a:ext cx="5531" cy="312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2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25994" name="Picture 88" descr="fabian-google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139" y="4981"/>
              <a:ext cx="2894" cy="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5995" name="Picture 89" descr="fabian-google2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2964" y="4988"/>
              <a:ext cx="2589" cy="19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5996" name="Picture 90" descr="fabian-google3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209" y="4041"/>
              <a:ext cx="2064" cy="8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5997" name="Rectangle 91"/>
            <p:cNvSpPr>
              <a:spLocks noChangeArrowheads="1"/>
            </p:cNvSpPr>
            <p:nvPr/>
          </p:nvSpPr>
          <p:spPr bwMode="auto">
            <a:xfrm>
              <a:off x="3033" y="4981"/>
              <a:ext cx="2520" cy="1934"/>
            </a:xfrm>
            <a:prstGeom prst="rect">
              <a:avLst/>
            </a:prstGeom>
            <a:noFill/>
            <a:ln w="63500">
              <a:solidFill>
                <a:srgbClr val="009413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11" name="Straight Arrow Connector 10"/>
          <p:cNvCxnSpPr>
            <a:cxnSpLocks noChangeShapeType="1"/>
          </p:cNvCxnSpPr>
          <p:nvPr/>
        </p:nvCxnSpPr>
        <p:spPr bwMode="auto">
          <a:xfrm flipH="1">
            <a:off x="7158038" y="2852738"/>
            <a:ext cx="379412" cy="0"/>
          </a:xfrm>
          <a:prstGeom prst="straightConnector1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125964" name="Rectangle 43"/>
          <p:cNvSpPr>
            <a:spLocks noChangeArrowheads="1"/>
          </p:cNvSpPr>
          <p:nvPr/>
        </p:nvSpPr>
        <p:spPr bwMode="auto">
          <a:xfrm>
            <a:off x="6580188" y="1270000"/>
            <a:ext cx="522287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58633" tIns="129318" rIns="258633" bIns="129318">
            <a:prstTxWarp prst="textNoShape">
              <a:avLst/>
            </a:prstTxWarp>
            <a:spAutoFit/>
          </a:bodyPr>
          <a:lstStyle/>
          <a:p>
            <a:pPr defTabSz="434975"/>
            <a:endParaRPr lang="en-US" sz="170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88" name="Picture 53" descr="dbpedia_logo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7832725" y="5321300"/>
            <a:ext cx="982663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117"/>
          <p:cNvGrpSpPr>
            <a:grpSpLocks/>
          </p:cNvGrpSpPr>
          <p:nvPr/>
        </p:nvGrpSpPr>
        <p:grpSpPr bwMode="auto">
          <a:xfrm>
            <a:off x="6515100" y="909638"/>
            <a:ext cx="2628900" cy="2865437"/>
            <a:chOff x="6514464" y="909638"/>
            <a:chExt cx="2629536" cy="2865571"/>
          </a:xfrm>
        </p:grpSpPr>
        <p:cxnSp>
          <p:nvCxnSpPr>
            <p:cNvPr id="12" name="Straight Connector 12"/>
            <p:cNvCxnSpPr>
              <a:cxnSpLocks noChangeShapeType="1"/>
            </p:cNvCxnSpPr>
            <p:nvPr/>
          </p:nvCxnSpPr>
          <p:spPr bwMode="auto">
            <a:xfrm flipH="1" flipV="1">
              <a:off x="6514464" y="1424012"/>
              <a:ext cx="11116" cy="993821"/>
            </a:xfrm>
            <a:prstGeom prst="line">
              <a:avLst/>
            </a:prstGeom>
            <a:noFill/>
            <a:ln w="63500" cap="flat" cmpd="sng" algn="ctr">
              <a:solidFill>
                <a:schemeClr val="tx2"/>
              </a:solidFill>
              <a:prstDash val="solid"/>
              <a:round/>
              <a:headEnd w="med" len="med"/>
              <a:tailEnd type="triangle" w="lg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sp>
          <p:nvSpPr>
            <p:cNvPr id="125968" name="TextBox 16"/>
            <p:cNvSpPr txBox="1">
              <a:spLocks noChangeArrowheads="1"/>
            </p:cNvSpPr>
            <p:nvPr/>
          </p:nvSpPr>
          <p:spPr bwMode="auto">
            <a:xfrm>
              <a:off x="6654647" y="1373364"/>
              <a:ext cx="1799157" cy="8924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58633" tIns="129318" rIns="258633" bIns="129318">
              <a:prstTxWarp prst="textNoShape">
                <a:avLst/>
              </a:prstTxWarp>
              <a:spAutoFit/>
            </a:bodyPr>
            <a:lstStyle/>
            <a:p>
              <a:pPr defTabSz="434975"/>
              <a:r>
                <a:rPr lang="en-US" sz="1500" i="1">
                  <a:solidFill>
                    <a:schemeClr val="tx2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Aggregated, </a:t>
              </a:r>
            </a:p>
            <a:p>
              <a:pPr defTabSz="434975"/>
              <a:r>
                <a:rPr lang="en-US" sz="1500" i="1">
                  <a:solidFill>
                    <a:schemeClr val="tx2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enriched profile</a:t>
              </a:r>
            </a:p>
            <a:p>
              <a:pPr defTabSz="434975"/>
              <a:r>
                <a:rPr lang="en-US" sz="1100" i="1">
                  <a:solidFill>
                    <a:schemeClr val="tx2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(e.g., in RDF or vCard)</a:t>
              </a:r>
              <a:endParaRPr lang="en-US" sz="1500" i="1">
                <a:latin typeface="Calibri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4" name="Rounded Rectangle 31"/>
            <p:cNvSpPr>
              <a:spLocks noChangeArrowheads="1"/>
            </p:cNvSpPr>
            <p:nvPr/>
          </p:nvSpPr>
          <p:spPr bwMode="auto">
            <a:xfrm>
              <a:off x="7529122" y="2543251"/>
              <a:ext cx="1470381" cy="652494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lIns="153756" tIns="76879" rIns="153756" bIns="76879" anchor="ctr">
              <a:prstTxWarp prst="textNoShape">
                <a:avLst/>
              </a:prstTxWarp>
            </a:bodyPr>
            <a:lstStyle/>
            <a:p>
              <a:pPr defTabSz="435061">
                <a:defRPr/>
              </a:pPr>
              <a:r>
                <a:rPr lang="en-US" sz="1400" b="1" dirty="0">
                  <a:solidFill>
                    <a:srgbClr val="01A200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Analysis and user modeling</a:t>
              </a:r>
            </a:p>
          </p:txBody>
        </p:sp>
        <p:sp>
          <p:nvSpPr>
            <p:cNvPr id="125970" name="TextBox 16"/>
            <p:cNvSpPr txBox="1">
              <a:spLocks noChangeArrowheads="1"/>
            </p:cNvSpPr>
            <p:nvPr/>
          </p:nvSpPr>
          <p:spPr bwMode="auto">
            <a:xfrm>
              <a:off x="7462541" y="3158285"/>
              <a:ext cx="1681459" cy="6169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53756" tIns="76879" rIns="153756" bIns="76879">
              <a:prstTxWarp prst="textNoShape">
                <a:avLst/>
              </a:prstTxWarp>
              <a:spAutoFit/>
            </a:bodyPr>
            <a:lstStyle/>
            <a:p>
              <a:pPr defTabSz="434975"/>
              <a:r>
                <a:rPr lang="en-US" sz="1500" i="1">
                  <a:solidFill>
                    <a:schemeClr val="tx2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5. generate user profiles</a:t>
              </a:r>
            </a:p>
          </p:txBody>
        </p:sp>
        <p:grpSp>
          <p:nvGrpSpPr>
            <p:cNvPr id="125971" name="Group 116"/>
            <p:cNvGrpSpPr>
              <a:grpSpLocks noChangeAspect="1"/>
            </p:cNvGrpSpPr>
            <p:nvPr/>
          </p:nvGrpSpPr>
          <p:grpSpPr bwMode="auto">
            <a:xfrm>
              <a:off x="6985000" y="909638"/>
              <a:ext cx="1087505" cy="563562"/>
              <a:chOff x="11887200" y="2103438"/>
              <a:chExt cx="2135188" cy="1106488"/>
            </a:xfrm>
          </p:grpSpPr>
          <p:sp>
            <p:nvSpPr>
              <p:cNvPr id="125972" name="Rectangle 44"/>
              <p:cNvSpPr>
                <a:spLocks noChangeArrowheads="1"/>
              </p:cNvSpPr>
              <p:nvPr/>
            </p:nvSpPr>
            <p:spPr bwMode="auto">
              <a:xfrm>
                <a:off x="12061827" y="2425702"/>
                <a:ext cx="330200" cy="514350"/>
              </a:xfrm>
              <a:prstGeom prst="rect">
                <a:avLst/>
              </a:prstGeom>
              <a:noFill/>
              <a:ln w="9525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lIns="258633" tIns="129318" rIns="258633" bIns="129318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25973" name="Line 45"/>
              <p:cNvSpPr>
                <a:spLocks noChangeShapeType="1"/>
              </p:cNvSpPr>
              <p:nvPr/>
            </p:nvSpPr>
            <p:spPr bwMode="auto">
              <a:xfrm>
                <a:off x="12106277" y="2641602"/>
                <a:ext cx="204788" cy="0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lIns="258633" tIns="129318" rIns="258633" bIns="129318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25974" name="Line 46"/>
              <p:cNvSpPr>
                <a:spLocks noChangeShapeType="1"/>
              </p:cNvSpPr>
              <p:nvPr/>
            </p:nvSpPr>
            <p:spPr bwMode="auto">
              <a:xfrm>
                <a:off x="12107865" y="2549527"/>
                <a:ext cx="206375" cy="0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lIns="258633" tIns="129318" rIns="258633" bIns="129318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25975" name="Rectangle 47"/>
              <p:cNvSpPr>
                <a:spLocks noChangeArrowheads="1"/>
              </p:cNvSpPr>
              <p:nvPr/>
            </p:nvSpPr>
            <p:spPr bwMode="auto">
              <a:xfrm>
                <a:off x="12355515" y="2535239"/>
                <a:ext cx="331788" cy="51435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lIns="258633" tIns="129318" rIns="258633" bIns="129318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25976" name="Line 48"/>
              <p:cNvSpPr>
                <a:spLocks noChangeShapeType="1"/>
              </p:cNvSpPr>
              <p:nvPr/>
            </p:nvSpPr>
            <p:spPr bwMode="auto">
              <a:xfrm>
                <a:off x="12399965" y="2751139"/>
                <a:ext cx="206375" cy="0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lIns="258633" tIns="129318" rIns="258633" bIns="129318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25977" name="Line 49"/>
              <p:cNvSpPr>
                <a:spLocks noChangeShapeType="1"/>
              </p:cNvSpPr>
              <p:nvPr/>
            </p:nvSpPr>
            <p:spPr bwMode="auto">
              <a:xfrm>
                <a:off x="12403140" y="2660652"/>
                <a:ext cx="206375" cy="0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lIns="258633" tIns="129318" rIns="258633" bIns="129318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pic>
            <p:nvPicPr>
              <p:cNvPr id="125978" name="Picture 50" descr="stumbleupon-logo"/>
              <p:cNvPicPr>
                <a:picLocks noChangeAspect="1" noChangeArrowheads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12139615" y="2709864"/>
                <a:ext cx="174625" cy="1889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5979" name="Picture 51" descr="blogspot-logo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12460290" y="2820989"/>
                <a:ext cx="146050" cy="1539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5980" name="Picture 52" descr="linkedin-logo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>
                <a:off x="13163552" y="2881314"/>
                <a:ext cx="454025" cy="1349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5981" name="Rectangle 53"/>
              <p:cNvSpPr>
                <a:spLocks noChangeArrowheads="1"/>
              </p:cNvSpPr>
              <p:nvPr/>
            </p:nvSpPr>
            <p:spPr bwMode="auto">
              <a:xfrm>
                <a:off x="13138152" y="2538414"/>
                <a:ext cx="500063" cy="514350"/>
              </a:xfrm>
              <a:prstGeom prst="rect">
                <a:avLst/>
              </a:prstGeom>
              <a:noFill/>
              <a:ln w="9525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lIns="258633" tIns="129318" rIns="258633" bIns="129318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25982" name="Line 54"/>
              <p:cNvSpPr>
                <a:spLocks noChangeShapeType="1"/>
              </p:cNvSpPr>
              <p:nvPr/>
            </p:nvSpPr>
            <p:spPr bwMode="auto">
              <a:xfrm>
                <a:off x="13182602" y="2754314"/>
                <a:ext cx="330200" cy="0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lIns="258633" tIns="129318" rIns="258633" bIns="129318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25983" name="Line 55"/>
              <p:cNvSpPr>
                <a:spLocks noChangeShapeType="1"/>
              </p:cNvSpPr>
              <p:nvPr/>
            </p:nvSpPr>
            <p:spPr bwMode="auto">
              <a:xfrm>
                <a:off x="13184190" y="2663827"/>
                <a:ext cx="328613" cy="0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lIns="258633" tIns="129318" rIns="258633" bIns="129318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25984" name="Rectangle 56"/>
              <p:cNvSpPr>
                <a:spLocks noChangeArrowheads="1"/>
              </p:cNvSpPr>
              <p:nvPr/>
            </p:nvSpPr>
            <p:spPr bwMode="auto">
              <a:xfrm>
                <a:off x="12639677" y="2425702"/>
                <a:ext cx="376238" cy="51435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lIns="258633" tIns="129318" rIns="258633" bIns="129318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25985" name="Line 57"/>
              <p:cNvSpPr>
                <a:spLocks noChangeShapeType="1"/>
              </p:cNvSpPr>
              <p:nvPr/>
            </p:nvSpPr>
            <p:spPr bwMode="auto">
              <a:xfrm>
                <a:off x="12682540" y="2641602"/>
                <a:ext cx="204788" cy="0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lIns="258633" tIns="129318" rIns="258633" bIns="129318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25986" name="Line 58"/>
              <p:cNvSpPr>
                <a:spLocks noChangeShapeType="1"/>
              </p:cNvSpPr>
              <p:nvPr/>
            </p:nvSpPr>
            <p:spPr bwMode="auto">
              <a:xfrm>
                <a:off x="12684127" y="2549527"/>
                <a:ext cx="206375" cy="0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lIns="258633" tIns="129318" rIns="258633" bIns="129318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pic>
            <p:nvPicPr>
              <p:cNvPr id="125987" name="Picture 59" descr="flickr_logo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12684127" y="2751139"/>
                <a:ext cx="309563" cy="1301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5988" name="Rectangle 60"/>
              <p:cNvSpPr>
                <a:spLocks noChangeArrowheads="1"/>
              </p:cNvSpPr>
              <p:nvPr/>
            </p:nvSpPr>
            <p:spPr bwMode="auto">
              <a:xfrm>
                <a:off x="13000040" y="2262189"/>
                <a:ext cx="390525" cy="51435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lIns="258633" tIns="129318" rIns="258633" bIns="129318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25989" name="Line 61"/>
              <p:cNvSpPr>
                <a:spLocks noChangeShapeType="1"/>
              </p:cNvSpPr>
              <p:nvPr/>
            </p:nvSpPr>
            <p:spPr bwMode="auto">
              <a:xfrm>
                <a:off x="13103227" y="2478089"/>
                <a:ext cx="206375" cy="0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lIns="258633" tIns="129318" rIns="258633" bIns="129318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25990" name="Line 62"/>
              <p:cNvSpPr>
                <a:spLocks noChangeShapeType="1"/>
              </p:cNvSpPr>
              <p:nvPr/>
            </p:nvSpPr>
            <p:spPr bwMode="auto">
              <a:xfrm>
                <a:off x="13106402" y="2386014"/>
                <a:ext cx="206375" cy="0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lIns="258633" tIns="129318" rIns="258633" bIns="129318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pic>
            <p:nvPicPr>
              <p:cNvPr id="125991" name="Picture 63" descr="facebook-logo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13020677" y="2590802"/>
                <a:ext cx="346075" cy="1381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5992" name="Rectangle 93"/>
              <p:cNvSpPr>
                <a:spLocks noChangeArrowheads="1"/>
              </p:cNvSpPr>
              <p:nvPr/>
            </p:nvSpPr>
            <p:spPr bwMode="auto">
              <a:xfrm>
                <a:off x="11887200" y="2103438"/>
                <a:ext cx="2135188" cy="1106488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l" eaLnBrk="0" hangingPunct="0"/>
                <a:endParaRPr lang="en-US">
                  <a:latin typeface="Arial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itle 1"/>
          <p:cNvSpPr>
            <a:spLocks noGrp="1"/>
          </p:cNvSpPr>
          <p:nvPr>
            <p:ph type="title"/>
          </p:nvPr>
        </p:nvSpPr>
        <p:spPr>
          <a:xfrm>
            <a:off x="587375" y="317500"/>
            <a:ext cx="7159625" cy="1244600"/>
          </a:xfrm>
        </p:spPr>
        <p:txBody>
          <a:bodyPr/>
          <a:lstStyle/>
          <a:p>
            <a:r>
              <a:rPr lang="en-US" smtClean="0"/>
              <a:t>Research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800" y="1246188"/>
            <a:ext cx="8496300" cy="2659062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en-US" sz="2500" b="1" dirty="0" smtClean="0"/>
              <a:t>Main questions:</a:t>
            </a:r>
          </a:p>
          <a:p>
            <a:pPr lvl="1">
              <a:buFont typeface="Arial"/>
              <a:buChar char="•"/>
              <a:defRPr/>
            </a:pPr>
            <a:r>
              <a:rPr lang="en-US" dirty="0" smtClean="0"/>
              <a:t>What are the characteristics of the distributed user profiles? </a:t>
            </a:r>
          </a:p>
          <a:p>
            <a:pPr lvl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What are the benefits of cross-system user modeling (in particular: profile aggregation)?</a:t>
            </a:r>
          </a:p>
          <a:p>
            <a:pPr lvl="1">
              <a:spcAft>
                <a:spcPts val="2481"/>
              </a:spcAft>
              <a:buFont typeface="Arial"/>
              <a:buChar char="•"/>
              <a:defRPr/>
            </a:pPr>
            <a:r>
              <a:rPr lang="en-US" dirty="0" smtClean="0"/>
              <a:t>How does cross-system UM impact personalization (in particular: recommending tags and Web sites)?</a:t>
            </a:r>
          </a:p>
          <a:p>
            <a:pPr marL="421550" indent="-421550">
              <a:spcAft>
                <a:spcPts val="600"/>
              </a:spcAft>
              <a:buFontTx/>
              <a:buNone/>
              <a:defRPr/>
            </a:pPr>
            <a:r>
              <a:rPr lang="en-US" sz="2500" b="1" dirty="0" smtClean="0"/>
              <a:t>Data set:</a:t>
            </a:r>
          </a:p>
          <a:p>
            <a:pPr marL="421550" indent="-421550">
              <a:defRPr/>
            </a:pPr>
            <a:endParaRPr lang="en-US" dirty="0" smtClean="0"/>
          </a:p>
        </p:txBody>
      </p:sp>
      <p:grpSp>
        <p:nvGrpSpPr>
          <p:cNvPr id="4" name="Group 93"/>
          <p:cNvGrpSpPr>
            <a:grpSpLocks/>
          </p:cNvGrpSpPr>
          <p:nvPr/>
        </p:nvGrpSpPr>
        <p:grpSpPr bwMode="auto">
          <a:xfrm>
            <a:off x="200025" y="3867150"/>
            <a:ext cx="3386138" cy="1411288"/>
            <a:chOff x="355031" y="6885781"/>
            <a:chExt cx="6021163" cy="2459038"/>
          </a:xfrm>
        </p:grpSpPr>
        <p:sp>
          <p:nvSpPr>
            <p:cNvPr id="127041" name="TextBox 58"/>
            <p:cNvSpPr txBox="1">
              <a:spLocks noChangeArrowheads="1"/>
            </p:cNvSpPr>
            <p:nvPr/>
          </p:nvSpPr>
          <p:spPr bwMode="auto">
            <a:xfrm>
              <a:off x="912019" y="6885781"/>
              <a:ext cx="4999038" cy="643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3" tIns="45712" rIns="91423" bIns="45712">
              <a:prstTxWarp prst="textNoShape">
                <a:avLst/>
              </a:prstTxWarp>
              <a:spAutoFit/>
            </a:bodyPr>
            <a:lstStyle/>
            <a:p>
              <a:pPr defTabSz="257175"/>
              <a:r>
                <a:rPr lang="en-US" sz="1800">
                  <a:solidFill>
                    <a:schemeClr val="tx2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1. Google profile search</a:t>
              </a:r>
            </a:p>
          </p:txBody>
        </p:sp>
        <p:sp>
          <p:nvSpPr>
            <p:cNvPr id="127042" name="Line 12"/>
            <p:cNvSpPr>
              <a:spLocks noChangeShapeType="1"/>
            </p:cNvSpPr>
            <p:nvPr/>
          </p:nvSpPr>
          <p:spPr bwMode="auto">
            <a:xfrm>
              <a:off x="3556794" y="8882855"/>
              <a:ext cx="1782763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 type="none" w="sm" len="sm"/>
              <a:tailEnd type="triangle" w="lg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27043" name="Group 92"/>
            <p:cNvGrpSpPr>
              <a:grpSpLocks noChangeAspect="1"/>
            </p:cNvGrpSpPr>
            <p:nvPr/>
          </p:nvGrpSpPr>
          <p:grpSpPr bwMode="auto">
            <a:xfrm>
              <a:off x="507431" y="8412603"/>
              <a:ext cx="2849400" cy="932216"/>
              <a:chOff x="356394" y="9063831"/>
              <a:chExt cx="2057400" cy="673100"/>
            </a:xfrm>
          </p:grpSpPr>
          <p:pic>
            <p:nvPicPr>
              <p:cNvPr id="127046" name="Picture 90" descr="searcha.png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356394" y="9063831"/>
                <a:ext cx="723900" cy="6731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7047" name="Picture 91" descr="searchb.png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965994" y="9063831"/>
                <a:ext cx="1447800" cy="6731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27044" name="Picture 88" descr="google-profiles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55031" y="7723981"/>
              <a:ext cx="3354163" cy="782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7045" name="TextBox 58"/>
            <p:cNvSpPr txBox="1">
              <a:spLocks noChangeArrowheads="1"/>
            </p:cNvSpPr>
            <p:nvPr/>
          </p:nvSpPr>
          <p:spPr bwMode="auto">
            <a:xfrm>
              <a:off x="3372643" y="8227218"/>
              <a:ext cx="3003551" cy="643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3" tIns="45712" rIns="91423" bIns="45712">
              <a:prstTxWarp prst="textNoShape">
                <a:avLst/>
              </a:prstTxWarp>
              <a:spAutoFit/>
            </a:bodyPr>
            <a:lstStyle/>
            <a:p>
              <a:pPr defTabSz="257175"/>
              <a:r>
                <a:rPr lang="en-US" sz="1800">
                  <a:solidFill>
                    <a:schemeClr val="tx2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Profile URIs</a:t>
              </a:r>
            </a:p>
          </p:txBody>
        </p:sp>
      </p:grpSp>
      <p:grpSp>
        <p:nvGrpSpPr>
          <p:cNvPr id="6" name="Group 95"/>
          <p:cNvGrpSpPr>
            <a:grpSpLocks/>
          </p:cNvGrpSpPr>
          <p:nvPr/>
        </p:nvGrpSpPr>
        <p:grpSpPr bwMode="auto">
          <a:xfrm>
            <a:off x="3046413" y="3867150"/>
            <a:ext cx="3111500" cy="1471613"/>
            <a:chOff x="5415756" y="6885781"/>
            <a:chExt cx="5532437" cy="2564104"/>
          </a:xfrm>
        </p:grpSpPr>
        <p:sp>
          <p:nvSpPr>
            <p:cNvPr id="127037" name="TextBox 58"/>
            <p:cNvSpPr txBox="1">
              <a:spLocks noChangeArrowheads="1"/>
            </p:cNvSpPr>
            <p:nvPr/>
          </p:nvSpPr>
          <p:spPr bwMode="auto">
            <a:xfrm>
              <a:off x="5415756" y="6885781"/>
              <a:ext cx="4999038" cy="11255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3" tIns="45712" rIns="91423" bIns="45712">
              <a:prstTxWarp prst="textNoShape">
                <a:avLst/>
              </a:prstTxWarp>
              <a:spAutoFit/>
            </a:bodyPr>
            <a:lstStyle/>
            <a:p>
              <a:pPr defTabSz="257175"/>
              <a:r>
                <a:rPr lang="en-US" sz="1800">
                  <a:solidFill>
                    <a:schemeClr val="tx2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2. Mypes profile aggregation</a:t>
              </a:r>
            </a:p>
          </p:txBody>
        </p:sp>
        <p:sp>
          <p:nvSpPr>
            <p:cNvPr id="127038" name="Line 12"/>
            <p:cNvSpPr>
              <a:spLocks noChangeShapeType="1"/>
            </p:cNvSpPr>
            <p:nvPr/>
          </p:nvSpPr>
          <p:spPr bwMode="auto">
            <a:xfrm>
              <a:off x="9392444" y="8913018"/>
              <a:ext cx="1555749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 type="none" w="sm" len="sm"/>
              <a:tailEnd type="triangle" w="lg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039" name="TextBox 58"/>
            <p:cNvSpPr txBox="1">
              <a:spLocks noChangeArrowheads="1"/>
            </p:cNvSpPr>
            <p:nvPr/>
          </p:nvSpPr>
          <p:spPr bwMode="auto">
            <a:xfrm>
              <a:off x="9113022" y="8257374"/>
              <a:ext cx="1747948" cy="11925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3" tIns="45712" rIns="91423" bIns="45712">
              <a:prstTxWarp prst="textNoShape">
                <a:avLst/>
              </a:prstTxWarp>
              <a:spAutoFit/>
            </a:bodyPr>
            <a:lstStyle/>
            <a:p>
              <a:pPr defTabSz="257175">
                <a:spcAft>
                  <a:spcPts val="338"/>
                </a:spcAft>
              </a:pPr>
              <a:r>
                <a:rPr lang="en-US" sz="1800">
                  <a:solidFill>
                    <a:schemeClr val="tx2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421,188</a:t>
              </a:r>
            </a:p>
            <a:p>
              <a:pPr defTabSz="257175"/>
              <a:r>
                <a:rPr lang="en-US" sz="1800">
                  <a:solidFill>
                    <a:schemeClr val="tx2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users</a:t>
              </a:r>
            </a:p>
          </p:txBody>
        </p:sp>
        <p:pic>
          <p:nvPicPr>
            <p:cNvPr id="127040" name="Picture 20" descr="mypes-logo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030805" y="8236018"/>
              <a:ext cx="3012389" cy="101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106"/>
          <p:cNvGrpSpPr>
            <a:grpSpLocks/>
          </p:cNvGrpSpPr>
          <p:nvPr/>
        </p:nvGrpSpPr>
        <p:grpSpPr bwMode="auto">
          <a:xfrm>
            <a:off x="4832350" y="3867150"/>
            <a:ext cx="4711700" cy="2527300"/>
            <a:chOff x="8591448" y="6885781"/>
            <a:chExt cx="8376546" cy="4402119"/>
          </a:xfrm>
        </p:grpSpPr>
        <p:pic>
          <p:nvPicPr>
            <p:cNvPr id="127024" name="Picture 35" descr="flickr_logo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4207596" y="8910492"/>
              <a:ext cx="1205338" cy="472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7025" name="Picture 24" descr="stumbleupon-logo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3126934" y="8953583"/>
              <a:ext cx="492919" cy="5030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7026" name="TextBox 58"/>
            <p:cNvSpPr txBox="1">
              <a:spLocks noChangeArrowheads="1"/>
            </p:cNvSpPr>
            <p:nvPr/>
          </p:nvSpPr>
          <p:spPr bwMode="auto">
            <a:xfrm>
              <a:off x="11740356" y="6885781"/>
              <a:ext cx="4999038" cy="643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3" tIns="45712" rIns="91423" bIns="45712">
              <a:prstTxWarp prst="textNoShape">
                <a:avLst/>
              </a:prstTxWarp>
              <a:spAutoFit/>
            </a:bodyPr>
            <a:lstStyle/>
            <a:p>
              <a:pPr defTabSz="257175"/>
              <a:r>
                <a:rPr lang="en-US" sz="1800">
                  <a:solidFill>
                    <a:schemeClr val="tx2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3. Filtered:</a:t>
              </a:r>
            </a:p>
          </p:txBody>
        </p:sp>
        <p:pic>
          <p:nvPicPr>
            <p:cNvPr id="127027" name="Picture 80" descr="delicious.png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2127741" y="8984086"/>
              <a:ext cx="389593" cy="4266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7028" name="TextBox 58"/>
            <p:cNvSpPr txBox="1">
              <a:spLocks noChangeArrowheads="1"/>
            </p:cNvSpPr>
            <p:nvPr/>
          </p:nvSpPr>
          <p:spPr bwMode="auto">
            <a:xfrm>
              <a:off x="11491221" y="7789779"/>
              <a:ext cx="4294140" cy="11255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3" tIns="45712" rIns="91423" bIns="45712">
              <a:prstTxWarp prst="textNoShape">
                <a:avLst/>
              </a:prstTxWarp>
              <a:spAutoFit/>
            </a:bodyPr>
            <a:lstStyle/>
            <a:p>
              <a:pPr marL="290513" indent="-290513" defTabSz="257175"/>
              <a:r>
                <a:rPr lang="en-US" sz="1800" b="1">
                  <a:solidFill>
                    <a:schemeClr val="tx2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     321 users</a:t>
              </a:r>
              <a:r>
                <a:rPr lang="en-US" sz="1800">
                  <a:solidFill>
                    <a:schemeClr val="tx2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 with filled </a:t>
              </a:r>
            </a:p>
            <a:p>
              <a:pPr marL="290513" indent="-290513" defTabSz="257175"/>
              <a:r>
                <a:rPr lang="en-US" sz="1800">
                  <a:solidFill>
                    <a:schemeClr val="tx2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     tag-based profiles at:</a:t>
              </a:r>
            </a:p>
          </p:txBody>
        </p:sp>
        <p:sp>
          <p:nvSpPr>
            <p:cNvPr id="127029" name="TextBox 58"/>
            <p:cNvSpPr txBox="1">
              <a:spLocks noChangeArrowheads="1"/>
            </p:cNvSpPr>
            <p:nvPr/>
          </p:nvSpPr>
          <p:spPr bwMode="auto">
            <a:xfrm>
              <a:off x="12629842" y="8877384"/>
              <a:ext cx="497092" cy="11255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3" tIns="45712" rIns="91423" bIns="45712">
              <a:prstTxWarp prst="textNoShape">
                <a:avLst/>
              </a:prstTxWarp>
              <a:spAutoFit/>
            </a:bodyPr>
            <a:lstStyle/>
            <a:p>
              <a:pPr defTabSz="257175"/>
              <a:r>
                <a:rPr lang="en-US" sz="1800">
                  <a:solidFill>
                    <a:schemeClr val="tx2"/>
                  </a:solidFill>
                  <a:latin typeface="Calibri" charset="0"/>
                  <a:ea typeface="ＭＳ Ｐゴシック" charset="-128"/>
                  <a:cs typeface="ＭＳ Ｐゴシック" charset="-128"/>
                  <a:sym typeface="Symbol" charset="2"/>
                </a:rPr>
                <a:t>&amp;</a:t>
              </a:r>
              <a:endParaRPr lang="en-US" sz="1800">
                <a:solidFill>
                  <a:schemeClr val="tx2"/>
                </a:solidFill>
                <a:latin typeface="Calibri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27030" name="TextBox 58"/>
            <p:cNvSpPr txBox="1">
              <a:spLocks noChangeArrowheads="1"/>
            </p:cNvSpPr>
            <p:nvPr/>
          </p:nvSpPr>
          <p:spPr bwMode="auto">
            <a:xfrm>
              <a:off x="13696642" y="8877384"/>
              <a:ext cx="497092" cy="11255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3" tIns="45712" rIns="91423" bIns="45712">
              <a:prstTxWarp prst="textNoShape">
                <a:avLst/>
              </a:prstTxWarp>
              <a:spAutoFit/>
            </a:bodyPr>
            <a:lstStyle/>
            <a:p>
              <a:pPr defTabSz="257175"/>
              <a:r>
                <a:rPr lang="en-US" sz="1800">
                  <a:solidFill>
                    <a:schemeClr val="tx2"/>
                  </a:solidFill>
                  <a:latin typeface="Calibri" charset="0"/>
                  <a:ea typeface="ＭＳ Ｐゴシック" charset="-128"/>
                  <a:cs typeface="ＭＳ Ｐゴシック" charset="-128"/>
                  <a:sym typeface="Symbol" charset="2"/>
                </a:rPr>
                <a:t>&amp;</a:t>
              </a:r>
              <a:endParaRPr lang="en-US" sz="1800">
                <a:solidFill>
                  <a:schemeClr val="tx2"/>
                </a:solidFill>
                <a:latin typeface="Calibri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27031" name="Line 25"/>
            <p:cNvSpPr>
              <a:spLocks noChangeShapeType="1"/>
            </p:cNvSpPr>
            <p:nvPr/>
          </p:nvSpPr>
          <p:spPr bwMode="auto">
            <a:xfrm flipH="1">
              <a:off x="10948193" y="9456602"/>
              <a:ext cx="1138110" cy="629579"/>
            </a:xfrm>
            <a:prstGeom prst="line">
              <a:avLst/>
            </a:prstGeom>
            <a:noFill/>
            <a:ln w="63500">
              <a:solidFill>
                <a:srgbClr val="7F7F7F"/>
              </a:solidFill>
              <a:round/>
              <a:headEnd type="triangle" w="med" len="med"/>
              <a:tailEnd type="none" w="lg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032" name="TextBox 58"/>
            <p:cNvSpPr txBox="1">
              <a:spLocks noChangeArrowheads="1"/>
            </p:cNvSpPr>
            <p:nvPr/>
          </p:nvSpPr>
          <p:spPr bwMode="auto">
            <a:xfrm>
              <a:off x="8591448" y="9781382"/>
              <a:ext cx="3042546" cy="11255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3" tIns="45712" rIns="91423" bIns="45712">
              <a:prstTxWarp prst="textNoShape">
                <a:avLst/>
              </a:prstTxWarp>
              <a:spAutoFit/>
            </a:bodyPr>
            <a:lstStyle/>
            <a:p>
              <a:pPr defTabSz="257175"/>
              <a:r>
                <a:rPr lang="en-US" sz="1800">
                  <a:solidFill>
                    <a:srgbClr val="606060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Delicious (bookmarking)</a:t>
              </a:r>
            </a:p>
          </p:txBody>
        </p:sp>
        <p:sp>
          <p:nvSpPr>
            <p:cNvPr id="127033" name="TextBox 58"/>
            <p:cNvSpPr txBox="1">
              <a:spLocks noChangeArrowheads="1"/>
            </p:cNvSpPr>
            <p:nvPr/>
          </p:nvSpPr>
          <p:spPr bwMode="auto">
            <a:xfrm>
              <a:off x="11405394" y="10162384"/>
              <a:ext cx="3042546" cy="11255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3" tIns="45712" rIns="91423" bIns="45712">
              <a:prstTxWarp prst="textNoShape">
                <a:avLst/>
              </a:prstTxWarp>
              <a:spAutoFit/>
            </a:bodyPr>
            <a:lstStyle/>
            <a:p>
              <a:pPr defTabSz="257175"/>
              <a:r>
                <a:rPr lang="en-US" sz="1800">
                  <a:solidFill>
                    <a:srgbClr val="606060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StumbleUpon(bookmarking)</a:t>
              </a:r>
            </a:p>
          </p:txBody>
        </p:sp>
        <p:sp>
          <p:nvSpPr>
            <p:cNvPr id="127034" name="Line 25"/>
            <p:cNvSpPr>
              <a:spLocks noChangeShapeType="1"/>
            </p:cNvSpPr>
            <p:nvPr/>
          </p:nvSpPr>
          <p:spPr bwMode="auto">
            <a:xfrm flipH="1">
              <a:off x="12974806" y="9552781"/>
              <a:ext cx="335588" cy="609600"/>
            </a:xfrm>
            <a:prstGeom prst="line">
              <a:avLst/>
            </a:prstGeom>
            <a:noFill/>
            <a:ln w="63500">
              <a:solidFill>
                <a:srgbClr val="7F7F7F"/>
              </a:solidFill>
              <a:round/>
              <a:headEnd type="triangle" w="med" len="med"/>
              <a:tailEnd type="none" w="lg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035" name="TextBox 58"/>
            <p:cNvSpPr txBox="1">
              <a:spLocks noChangeArrowheads="1"/>
            </p:cNvSpPr>
            <p:nvPr/>
          </p:nvSpPr>
          <p:spPr bwMode="auto">
            <a:xfrm>
              <a:off x="13925448" y="9933784"/>
              <a:ext cx="3042546" cy="11255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3" tIns="45712" rIns="91423" bIns="45712">
              <a:prstTxWarp prst="textNoShape">
                <a:avLst/>
              </a:prstTxWarp>
              <a:spAutoFit/>
            </a:bodyPr>
            <a:lstStyle/>
            <a:p>
              <a:pPr defTabSz="257175"/>
              <a:r>
                <a:rPr lang="en-US" sz="1800">
                  <a:solidFill>
                    <a:srgbClr val="606060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Flickr</a:t>
              </a:r>
            </a:p>
            <a:p>
              <a:pPr defTabSz="257175"/>
              <a:r>
                <a:rPr lang="en-US" sz="1800">
                  <a:solidFill>
                    <a:srgbClr val="606060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(pictures)</a:t>
              </a:r>
            </a:p>
          </p:txBody>
        </p:sp>
        <p:sp>
          <p:nvSpPr>
            <p:cNvPr id="127036" name="Line 25"/>
            <p:cNvSpPr>
              <a:spLocks noChangeShapeType="1"/>
            </p:cNvSpPr>
            <p:nvPr/>
          </p:nvSpPr>
          <p:spPr bwMode="auto">
            <a:xfrm>
              <a:off x="14823902" y="9476581"/>
              <a:ext cx="367387" cy="477179"/>
            </a:xfrm>
            <a:prstGeom prst="line">
              <a:avLst/>
            </a:prstGeom>
            <a:noFill/>
            <a:ln w="63500">
              <a:solidFill>
                <a:srgbClr val="7F7F7F"/>
              </a:solidFill>
              <a:round/>
              <a:headEnd type="triangle" w="med" len="med"/>
              <a:tailEnd type="none" w="lg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26983" name="Group 74"/>
          <p:cNvGrpSpPr>
            <a:grpSpLocks noChangeAspect="1"/>
          </p:cNvGrpSpPr>
          <p:nvPr/>
        </p:nvGrpSpPr>
        <p:grpSpPr bwMode="auto">
          <a:xfrm>
            <a:off x="5613400" y="195263"/>
            <a:ext cx="3365500" cy="938212"/>
            <a:chOff x="2840038" y="1780381"/>
            <a:chExt cx="10094912" cy="2952750"/>
          </a:xfrm>
        </p:grpSpPr>
        <p:pic>
          <p:nvPicPr>
            <p:cNvPr id="126984" name="Picture 35" descr="del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7797800" y="2782094"/>
              <a:ext cx="1447800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6985" name="Picture 36" descr="twitter_logo_header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7645400" y="2096294"/>
              <a:ext cx="1676400" cy="388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6986" name="Picture 37" descr="Last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6350000" y="4241006"/>
              <a:ext cx="914400" cy="492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6987" name="Picture 38" descr="blogspot-logo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6807200" y="1780381"/>
              <a:ext cx="457200" cy="455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6988" name="Picture 39" descr="facebook-logo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8024813" y="4012406"/>
              <a:ext cx="1524000" cy="574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6989" name="Picture 40" descr="flickr_logo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340600" y="2623344"/>
              <a:ext cx="895350" cy="3508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6990" name="Picture 41" descr="linkedin-logo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6635750" y="3871119"/>
              <a:ext cx="1162050" cy="3286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6991" name="Picture 42" descr="stumbleupon-logo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173788" y="2763044"/>
              <a:ext cx="97155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6992" name="Picture 43" descr="foaf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6218238" y="2324894"/>
              <a:ext cx="747712" cy="374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6993" name="Picture 45" descr="web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2840038" y="1953419"/>
              <a:ext cx="3378200" cy="2533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6994" name="Rectangle 59"/>
            <p:cNvSpPr>
              <a:spLocks noChangeArrowheads="1"/>
            </p:cNvSpPr>
            <p:nvPr/>
          </p:nvSpPr>
          <p:spPr bwMode="auto">
            <a:xfrm>
              <a:off x="11903075" y="2296319"/>
              <a:ext cx="517525" cy="714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258633" tIns="129318" rIns="258633" bIns="129318">
              <a:prstTxWarp prst="textNoShape">
                <a:avLst/>
              </a:prstTxWarp>
              <a:spAutoFit/>
            </a:bodyPr>
            <a:lstStyle/>
            <a:p>
              <a:pPr defTabSz="766763"/>
              <a:endParaRPr lang="en-US" sz="3000">
                <a:ea typeface="ＭＳ Ｐゴシック" charset="-128"/>
                <a:cs typeface="ＭＳ Ｐゴシック" charset="-128"/>
              </a:endParaRPr>
            </a:p>
          </p:txBody>
        </p:sp>
        <p:grpSp>
          <p:nvGrpSpPr>
            <p:cNvPr id="126995" name="Group 105"/>
            <p:cNvGrpSpPr>
              <a:grpSpLocks/>
            </p:cNvGrpSpPr>
            <p:nvPr/>
          </p:nvGrpSpPr>
          <p:grpSpPr bwMode="auto">
            <a:xfrm>
              <a:off x="7264403" y="2528099"/>
              <a:ext cx="5670551" cy="1690690"/>
              <a:chOff x="4576" y="2055"/>
              <a:chExt cx="3572" cy="1065"/>
            </a:xfrm>
          </p:grpSpPr>
          <p:pic>
            <p:nvPicPr>
              <p:cNvPr id="126996" name="Picture 20" descr="mypes-logo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6848" y="2215"/>
                <a:ext cx="1300" cy="4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6997" name="Line 47"/>
              <p:cNvSpPr>
                <a:spLocks noChangeShapeType="1"/>
              </p:cNvSpPr>
              <p:nvPr/>
            </p:nvSpPr>
            <p:spPr bwMode="auto">
              <a:xfrm>
                <a:off x="5731" y="2055"/>
                <a:ext cx="957" cy="308"/>
              </a:xfrm>
              <a:prstGeom prst="line">
                <a:avLst/>
              </a:prstGeom>
              <a:noFill/>
              <a:ln w="12700">
                <a:solidFill>
                  <a:srgbClr val="0FA122"/>
                </a:solidFill>
                <a:round/>
                <a:headEnd type="none" w="sm" len="sm"/>
                <a:tailEnd type="triangle" w="lg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998" name="Line 48"/>
              <p:cNvSpPr>
                <a:spLocks noChangeShapeType="1"/>
              </p:cNvSpPr>
              <p:nvPr/>
            </p:nvSpPr>
            <p:spPr bwMode="auto">
              <a:xfrm>
                <a:off x="5188" y="2230"/>
                <a:ext cx="1497" cy="229"/>
              </a:xfrm>
              <a:prstGeom prst="line">
                <a:avLst/>
              </a:prstGeom>
              <a:noFill/>
              <a:ln w="12700">
                <a:solidFill>
                  <a:srgbClr val="0FA122"/>
                </a:solidFill>
                <a:round/>
                <a:headEnd type="none" w="sm" len="sm"/>
                <a:tailEnd type="triangle" w="lg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999" name="Line 49"/>
              <p:cNvSpPr>
                <a:spLocks noChangeShapeType="1"/>
              </p:cNvSpPr>
              <p:nvPr/>
            </p:nvSpPr>
            <p:spPr bwMode="auto">
              <a:xfrm flipV="1">
                <a:off x="4912" y="2674"/>
                <a:ext cx="1773" cy="254"/>
              </a:xfrm>
              <a:prstGeom prst="line">
                <a:avLst/>
              </a:prstGeom>
              <a:noFill/>
              <a:ln w="12700">
                <a:solidFill>
                  <a:srgbClr val="0FA122"/>
                </a:solidFill>
                <a:round/>
                <a:headEnd type="none" w="sm" len="sm"/>
                <a:tailEnd type="triangle" w="lg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000" name="Line 50"/>
              <p:cNvSpPr>
                <a:spLocks noChangeShapeType="1"/>
              </p:cNvSpPr>
              <p:nvPr/>
            </p:nvSpPr>
            <p:spPr bwMode="auto">
              <a:xfrm flipV="1">
                <a:off x="4576" y="2459"/>
                <a:ext cx="1821" cy="0"/>
              </a:xfrm>
              <a:prstGeom prst="line">
                <a:avLst/>
              </a:prstGeom>
              <a:noFill/>
              <a:ln w="12700">
                <a:solidFill>
                  <a:srgbClr val="0FA122"/>
                </a:solidFill>
                <a:round/>
                <a:headEnd type="none" w="sm" len="sm"/>
                <a:tailEnd type="triangle" w="lg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001" name="Line 51"/>
              <p:cNvSpPr>
                <a:spLocks noChangeShapeType="1"/>
              </p:cNvSpPr>
              <p:nvPr/>
            </p:nvSpPr>
            <p:spPr bwMode="auto">
              <a:xfrm flipV="1">
                <a:off x="5872" y="2566"/>
                <a:ext cx="646" cy="108"/>
              </a:xfrm>
              <a:prstGeom prst="line">
                <a:avLst/>
              </a:prstGeom>
              <a:noFill/>
              <a:ln w="12700">
                <a:solidFill>
                  <a:srgbClr val="0FA122"/>
                </a:solidFill>
                <a:round/>
                <a:headEnd type="none" w="sm" len="sm"/>
                <a:tailEnd type="triangle" w="lg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002" name="Line 52"/>
              <p:cNvSpPr>
                <a:spLocks noChangeShapeType="1"/>
              </p:cNvSpPr>
              <p:nvPr/>
            </p:nvSpPr>
            <p:spPr bwMode="auto">
              <a:xfrm flipV="1">
                <a:off x="6063" y="2791"/>
                <a:ext cx="670" cy="166"/>
              </a:xfrm>
              <a:prstGeom prst="line">
                <a:avLst/>
              </a:prstGeom>
              <a:noFill/>
              <a:ln w="12700">
                <a:solidFill>
                  <a:srgbClr val="0FA122"/>
                </a:solidFill>
                <a:round/>
                <a:headEnd type="none" w="sm" len="sm"/>
                <a:tailEnd type="triangle" w="lg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27003" name="Group 81"/>
              <p:cNvGrpSpPr>
                <a:grpSpLocks/>
              </p:cNvGrpSpPr>
              <p:nvPr/>
            </p:nvGrpSpPr>
            <p:grpSpPr bwMode="auto">
              <a:xfrm>
                <a:off x="6992" y="2622"/>
                <a:ext cx="993" cy="498"/>
                <a:chOff x="7598" y="1425"/>
                <a:chExt cx="993" cy="498"/>
              </a:xfrm>
            </p:grpSpPr>
            <p:sp>
              <p:nvSpPr>
                <p:cNvPr id="127004" name="Rectangle 60"/>
                <p:cNvSpPr>
                  <a:spLocks noChangeArrowheads="1"/>
                </p:cNvSpPr>
                <p:nvPr/>
              </p:nvSpPr>
              <p:spPr bwMode="auto">
                <a:xfrm>
                  <a:off x="7598" y="1528"/>
                  <a:ext cx="208" cy="324"/>
                </a:xfrm>
                <a:prstGeom prst="rect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lIns="258633" tIns="129318" rIns="258633" bIns="129318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27005" name="Line 61"/>
                <p:cNvSpPr>
                  <a:spLocks noChangeShapeType="1"/>
                </p:cNvSpPr>
                <p:nvPr/>
              </p:nvSpPr>
              <p:spPr bwMode="auto">
                <a:xfrm>
                  <a:off x="7626" y="1664"/>
                  <a:ext cx="129" cy="0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/>
                </a:ln>
              </p:spPr>
              <p:txBody>
                <a:bodyPr lIns="258633" tIns="129318" rIns="258633" bIns="129318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27006" name="Line 62"/>
                <p:cNvSpPr>
                  <a:spLocks noChangeShapeType="1"/>
                </p:cNvSpPr>
                <p:nvPr/>
              </p:nvSpPr>
              <p:spPr bwMode="auto">
                <a:xfrm>
                  <a:off x="7627" y="1606"/>
                  <a:ext cx="130" cy="0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/>
                </a:ln>
              </p:spPr>
              <p:txBody>
                <a:bodyPr lIns="258633" tIns="129318" rIns="258633" bIns="129318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27007" name="Rectangle 63"/>
                <p:cNvSpPr>
                  <a:spLocks noChangeArrowheads="1"/>
                </p:cNvSpPr>
                <p:nvPr/>
              </p:nvSpPr>
              <p:spPr bwMode="auto">
                <a:xfrm>
                  <a:off x="7783" y="1597"/>
                  <a:ext cx="209" cy="32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lIns="258633" tIns="129318" rIns="258633" bIns="129318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27008" name="Line 64"/>
                <p:cNvSpPr>
                  <a:spLocks noChangeShapeType="1"/>
                </p:cNvSpPr>
                <p:nvPr/>
              </p:nvSpPr>
              <p:spPr bwMode="auto">
                <a:xfrm>
                  <a:off x="7811" y="1733"/>
                  <a:ext cx="130" cy="0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/>
                </a:ln>
              </p:spPr>
              <p:txBody>
                <a:bodyPr lIns="258633" tIns="129318" rIns="258633" bIns="129318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27009" name="Line 65"/>
                <p:cNvSpPr>
                  <a:spLocks noChangeShapeType="1"/>
                </p:cNvSpPr>
                <p:nvPr/>
              </p:nvSpPr>
              <p:spPr bwMode="auto">
                <a:xfrm>
                  <a:off x="7813" y="1676"/>
                  <a:ext cx="130" cy="0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/>
                </a:ln>
              </p:spPr>
              <p:txBody>
                <a:bodyPr lIns="258633" tIns="129318" rIns="258633" bIns="129318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pic>
              <p:nvPicPr>
                <p:cNvPr id="127010" name="Picture 66" descr="stumbleupon-logo"/>
                <p:cNvPicPr>
                  <a:picLocks noChangeAspect="1" noChangeArrowheads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7647" y="1707"/>
                  <a:ext cx="110" cy="11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27011" name="Picture 67" descr="blogspot-logo"/>
                <p:cNvPicPr>
                  <a:picLocks noChangeAspect="1" noChangeArrowheads="1"/>
                </p:cNvPicPr>
                <p:nvPr/>
              </p:nvPicPr>
              <p:blipFill>
                <a:blip r:embed="rId12"/>
                <a:srcRect/>
                <a:stretch>
                  <a:fillRect/>
                </a:stretch>
              </p:blipFill>
              <p:spPr bwMode="auto">
                <a:xfrm>
                  <a:off x="7849" y="1777"/>
                  <a:ext cx="92" cy="9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27012" name="Picture 68" descr="linkedin-logo"/>
                <p:cNvPicPr>
                  <a:picLocks noChangeAspect="1" noChangeArrowheads="1"/>
                </p:cNvPicPr>
                <p:nvPr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8292" y="1815"/>
                  <a:ext cx="286" cy="8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27013" name="Rectangle 69"/>
                <p:cNvSpPr>
                  <a:spLocks noChangeArrowheads="1"/>
                </p:cNvSpPr>
                <p:nvPr/>
              </p:nvSpPr>
              <p:spPr bwMode="auto">
                <a:xfrm>
                  <a:off x="8276" y="1599"/>
                  <a:ext cx="315" cy="324"/>
                </a:xfrm>
                <a:prstGeom prst="rect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lIns="258633" tIns="129318" rIns="258633" bIns="129318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27014" name="Line 70"/>
                <p:cNvSpPr>
                  <a:spLocks noChangeShapeType="1"/>
                </p:cNvSpPr>
                <p:nvPr/>
              </p:nvSpPr>
              <p:spPr bwMode="auto">
                <a:xfrm>
                  <a:off x="8304" y="1735"/>
                  <a:ext cx="208" cy="0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/>
                </a:ln>
              </p:spPr>
              <p:txBody>
                <a:bodyPr lIns="258633" tIns="129318" rIns="258633" bIns="129318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27015" name="Line 71"/>
                <p:cNvSpPr>
                  <a:spLocks noChangeShapeType="1"/>
                </p:cNvSpPr>
                <p:nvPr/>
              </p:nvSpPr>
              <p:spPr bwMode="auto">
                <a:xfrm>
                  <a:off x="8305" y="1678"/>
                  <a:ext cx="207" cy="0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/>
                </a:ln>
              </p:spPr>
              <p:txBody>
                <a:bodyPr lIns="258633" tIns="129318" rIns="258633" bIns="129318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27016" name="Rectangle 72"/>
                <p:cNvSpPr>
                  <a:spLocks noChangeArrowheads="1"/>
                </p:cNvSpPr>
                <p:nvPr/>
              </p:nvSpPr>
              <p:spPr bwMode="auto">
                <a:xfrm>
                  <a:off x="7962" y="1528"/>
                  <a:ext cx="237" cy="32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lIns="258633" tIns="129318" rIns="258633" bIns="129318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27017" name="Line 73"/>
                <p:cNvSpPr>
                  <a:spLocks noChangeShapeType="1"/>
                </p:cNvSpPr>
                <p:nvPr/>
              </p:nvSpPr>
              <p:spPr bwMode="auto">
                <a:xfrm>
                  <a:off x="7989" y="1664"/>
                  <a:ext cx="129" cy="0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/>
                </a:ln>
              </p:spPr>
              <p:txBody>
                <a:bodyPr lIns="258633" tIns="129318" rIns="258633" bIns="129318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27018" name="Line 74"/>
                <p:cNvSpPr>
                  <a:spLocks noChangeShapeType="1"/>
                </p:cNvSpPr>
                <p:nvPr/>
              </p:nvSpPr>
              <p:spPr bwMode="auto">
                <a:xfrm>
                  <a:off x="7990" y="1606"/>
                  <a:ext cx="130" cy="0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/>
                </a:ln>
              </p:spPr>
              <p:txBody>
                <a:bodyPr lIns="258633" tIns="129318" rIns="258633" bIns="129318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pic>
              <p:nvPicPr>
                <p:cNvPr id="127019" name="Picture 75" descr="flickr_logo"/>
                <p:cNvPicPr>
                  <a:picLocks noChangeAspect="1" noChangeArrowheads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7990" y="1733"/>
                  <a:ext cx="195" cy="8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27020" name="Rectangle 76"/>
                <p:cNvSpPr>
                  <a:spLocks noChangeArrowheads="1"/>
                </p:cNvSpPr>
                <p:nvPr/>
              </p:nvSpPr>
              <p:spPr bwMode="auto">
                <a:xfrm>
                  <a:off x="8189" y="1425"/>
                  <a:ext cx="246" cy="32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lIns="258633" tIns="129318" rIns="258633" bIns="129318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27021" name="Line 77"/>
                <p:cNvSpPr>
                  <a:spLocks noChangeShapeType="1"/>
                </p:cNvSpPr>
                <p:nvPr/>
              </p:nvSpPr>
              <p:spPr bwMode="auto">
                <a:xfrm>
                  <a:off x="8254" y="1561"/>
                  <a:ext cx="130" cy="0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/>
                </a:ln>
              </p:spPr>
              <p:txBody>
                <a:bodyPr lIns="258633" tIns="129318" rIns="258633" bIns="129318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27022" name="Line 78"/>
                <p:cNvSpPr>
                  <a:spLocks noChangeShapeType="1"/>
                </p:cNvSpPr>
                <p:nvPr/>
              </p:nvSpPr>
              <p:spPr bwMode="auto">
                <a:xfrm>
                  <a:off x="8256" y="1503"/>
                  <a:ext cx="130" cy="0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/>
                </a:ln>
              </p:spPr>
              <p:txBody>
                <a:bodyPr lIns="258633" tIns="129318" rIns="258633" bIns="129318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pic>
              <p:nvPicPr>
                <p:cNvPr id="127023" name="Picture 79" descr="facebook-logo"/>
                <p:cNvPicPr>
                  <a:picLocks noChangeAspect="1" noChangeArrowheads="1"/>
                </p:cNvPicPr>
                <p:nvPr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8202" y="1632"/>
                  <a:ext cx="218" cy="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</p:grpSp>
      <p:sp>
        <p:nvSpPr>
          <p:cNvPr id="72" name="Rectangle 71"/>
          <p:cNvSpPr/>
          <p:nvPr/>
        </p:nvSpPr>
        <p:spPr bwMode="auto">
          <a:xfrm>
            <a:off x="393700" y="5384800"/>
            <a:ext cx="4025900" cy="990600"/>
          </a:xfrm>
          <a:prstGeom prst="rect">
            <a:avLst/>
          </a:prstGeom>
          <a:solidFill>
            <a:schemeClr val="bg1"/>
          </a:solidFill>
          <a:ln w="635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ＭＳ Ｐゴシック" pitchFamily="1" charset="-128"/>
              </a:rPr>
              <a:t>Please contact us if you are interested in this dataset ;-)</a:t>
            </a:r>
            <a:endParaRPr lang="en-US" sz="1800" dirty="0" smtClean="0">
              <a:solidFill>
                <a:schemeClr val="bg2">
                  <a:lumMod val="75000"/>
                </a:schemeClr>
              </a:solidFill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3" grpId="2" build="p"/>
      <p:bldP spid="72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002" name="Group 81"/>
          <p:cNvGrpSpPr>
            <a:grpSpLocks/>
          </p:cNvGrpSpPr>
          <p:nvPr/>
        </p:nvGrpSpPr>
        <p:grpSpPr bwMode="auto">
          <a:xfrm>
            <a:off x="546100" y="1085850"/>
            <a:ext cx="8443913" cy="5037138"/>
            <a:chOff x="813594" y="2199481"/>
            <a:chExt cx="15011400" cy="8774112"/>
          </a:xfrm>
        </p:grpSpPr>
        <p:pic>
          <p:nvPicPr>
            <p:cNvPr id="128042" name="Picture 23" descr="profile-completeness-improved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13594" y="2199481"/>
              <a:ext cx="14352588" cy="8774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8043" name="Rectangle 80"/>
            <p:cNvSpPr>
              <a:spLocks noChangeArrowheads="1"/>
            </p:cNvSpPr>
            <p:nvPr/>
          </p:nvSpPr>
          <p:spPr bwMode="auto">
            <a:xfrm flipH="1">
              <a:off x="11472863" y="2210593"/>
              <a:ext cx="4352131" cy="7423462"/>
            </a:xfrm>
            <a:prstGeom prst="rect">
              <a:avLst/>
            </a:prstGeom>
            <a:solidFill>
              <a:schemeClr val="bg1"/>
            </a:solidFill>
            <a:ln w="12700">
              <a:noFill/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l" defTabSz="517525" eaLnBrk="0" hangingPunct="0"/>
              <a:endParaRPr lang="en-US" sz="1400">
                <a:latin typeface="Arial" charset="0"/>
              </a:endParaRPr>
            </a:p>
          </p:txBody>
        </p:sp>
      </p:grpSp>
      <p:sp>
        <p:nvSpPr>
          <p:cNvPr id="128003" name="Title 1"/>
          <p:cNvSpPr>
            <a:spLocks noGrp="1"/>
          </p:cNvSpPr>
          <p:nvPr>
            <p:ph type="title"/>
          </p:nvPr>
        </p:nvSpPr>
        <p:spPr>
          <a:xfrm>
            <a:off x="917575" y="0"/>
            <a:ext cx="7159625" cy="1244600"/>
          </a:xfrm>
        </p:spPr>
        <p:txBody>
          <a:bodyPr/>
          <a:lstStyle/>
          <a:p>
            <a:r>
              <a:rPr lang="en-US" smtClean="0"/>
              <a:t>Analysis: form-based profiles</a:t>
            </a:r>
          </a:p>
        </p:txBody>
      </p:sp>
      <p:pic>
        <p:nvPicPr>
          <p:cNvPr id="128004" name="Picture 29" descr="facebook-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9788" y="1354138"/>
            <a:ext cx="9493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5" name="Picture 30" descr="linkedin-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9000" y="2312988"/>
            <a:ext cx="771525" cy="22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6" name="Picture 32" descr="flickr_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89000" y="3068638"/>
            <a:ext cx="857250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7" name="Picture 33" descr="googl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74725" y="3805238"/>
            <a:ext cx="798513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08" name="Rectangle 34"/>
          <p:cNvSpPr>
            <a:spLocks noChangeArrowheads="1"/>
          </p:cNvSpPr>
          <p:nvPr/>
        </p:nvSpPr>
        <p:spPr bwMode="auto">
          <a:xfrm>
            <a:off x="974725" y="4716463"/>
            <a:ext cx="814388" cy="531812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51883" tIns="25942" rIns="51883" bIns="25942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8009" name="Picture 35" descr="twitter_logo_header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89000" y="4854575"/>
            <a:ext cx="90011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10" name="Rectangle 46"/>
          <p:cNvSpPr>
            <a:spLocks noChangeArrowheads="1"/>
          </p:cNvSpPr>
          <p:nvPr/>
        </p:nvSpPr>
        <p:spPr bwMode="auto">
          <a:xfrm>
            <a:off x="6203950" y="4916488"/>
            <a:ext cx="76200" cy="4191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51883" tIns="25942" rIns="51883" bIns="25942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" name="Group 76"/>
          <p:cNvGrpSpPr>
            <a:grpSpLocks/>
          </p:cNvGrpSpPr>
          <p:nvPr/>
        </p:nvGrpSpPr>
        <p:grpSpPr bwMode="auto">
          <a:xfrm>
            <a:off x="2174875" y="1550988"/>
            <a:ext cx="4071938" cy="3810000"/>
            <a:chOff x="3709194" y="3009762"/>
            <a:chExt cx="7239000" cy="6635821"/>
          </a:xfrm>
        </p:grpSpPr>
        <p:sp>
          <p:nvSpPr>
            <p:cNvPr id="128020" name="Rectangle 41"/>
            <p:cNvSpPr>
              <a:spLocks noChangeArrowheads="1"/>
            </p:cNvSpPr>
            <p:nvPr/>
          </p:nvSpPr>
          <p:spPr bwMode="auto">
            <a:xfrm>
              <a:off x="3709194" y="8870156"/>
              <a:ext cx="7239000" cy="579437"/>
            </a:xfrm>
            <a:prstGeom prst="rect">
              <a:avLst/>
            </a:prstGeom>
            <a:solidFill>
              <a:schemeClr val="bg1"/>
            </a:solidFill>
            <a:ln w="12700">
              <a:noFill/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l" defTabSz="517525" eaLnBrk="0" hangingPunct="0"/>
              <a:endParaRPr lang="en-US" sz="1400">
                <a:latin typeface="Arial" charset="0"/>
              </a:endParaRPr>
            </a:p>
          </p:txBody>
        </p:sp>
        <p:sp>
          <p:nvSpPr>
            <p:cNvPr id="128021" name="Rectangle 52"/>
            <p:cNvSpPr>
              <a:spLocks noChangeArrowheads="1"/>
            </p:cNvSpPr>
            <p:nvPr/>
          </p:nvSpPr>
          <p:spPr bwMode="auto">
            <a:xfrm>
              <a:off x="3709194" y="7419181"/>
              <a:ext cx="7239000" cy="579437"/>
            </a:xfrm>
            <a:prstGeom prst="rect">
              <a:avLst/>
            </a:prstGeom>
            <a:solidFill>
              <a:schemeClr val="bg1"/>
            </a:solidFill>
            <a:ln w="12700">
              <a:noFill/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l" defTabSz="517525" eaLnBrk="0" hangingPunct="0"/>
              <a:endParaRPr lang="en-US" sz="1400">
                <a:latin typeface="Arial" charset="0"/>
              </a:endParaRPr>
            </a:p>
          </p:txBody>
        </p:sp>
        <p:sp>
          <p:nvSpPr>
            <p:cNvPr id="128022" name="Rectangle 53"/>
            <p:cNvSpPr>
              <a:spLocks noChangeArrowheads="1"/>
            </p:cNvSpPr>
            <p:nvPr/>
          </p:nvSpPr>
          <p:spPr bwMode="auto">
            <a:xfrm>
              <a:off x="3709194" y="5971381"/>
              <a:ext cx="7239000" cy="579437"/>
            </a:xfrm>
            <a:prstGeom prst="rect">
              <a:avLst/>
            </a:prstGeom>
            <a:solidFill>
              <a:schemeClr val="bg1"/>
            </a:solidFill>
            <a:ln w="12700">
              <a:noFill/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l" defTabSz="517525" eaLnBrk="0" hangingPunct="0"/>
              <a:endParaRPr lang="en-US" sz="1400">
                <a:latin typeface="Arial" charset="0"/>
              </a:endParaRPr>
            </a:p>
          </p:txBody>
        </p:sp>
        <p:sp>
          <p:nvSpPr>
            <p:cNvPr id="128023" name="Rectangle 54"/>
            <p:cNvSpPr>
              <a:spLocks noChangeArrowheads="1"/>
            </p:cNvSpPr>
            <p:nvPr/>
          </p:nvSpPr>
          <p:spPr bwMode="auto">
            <a:xfrm>
              <a:off x="3709194" y="4477544"/>
              <a:ext cx="7239000" cy="579437"/>
            </a:xfrm>
            <a:prstGeom prst="rect">
              <a:avLst/>
            </a:prstGeom>
            <a:solidFill>
              <a:schemeClr val="bg1"/>
            </a:solidFill>
            <a:ln w="12700">
              <a:noFill/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l" defTabSz="517525" eaLnBrk="0" hangingPunct="0"/>
              <a:endParaRPr lang="en-US" sz="1400">
                <a:latin typeface="Arial" charset="0"/>
              </a:endParaRPr>
            </a:p>
          </p:txBody>
        </p:sp>
        <p:sp>
          <p:nvSpPr>
            <p:cNvPr id="128024" name="Rectangle 55"/>
            <p:cNvSpPr>
              <a:spLocks noChangeArrowheads="1"/>
            </p:cNvSpPr>
            <p:nvPr/>
          </p:nvSpPr>
          <p:spPr bwMode="auto">
            <a:xfrm>
              <a:off x="3709194" y="3029744"/>
              <a:ext cx="7239000" cy="579437"/>
            </a:xfrm>
            <a:prstGeom prst="rect">
              <a:avLst/>
            </a:prstGeom>
            <a:solidFill>
              <a:schemeClr val="bg1"/>
            </a:solidFill>
            <a:ln w="12700">
              <a:noFill/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l" defTabSz="517525" eaLnBrk="0" hangingPunct="0"/>
              <a:endParaRPr lang="en-US" sz="1400">
                <a:latin typeface="Arial" charset="0"/>
              </a:endParaRPr>
            </a:p>
          </p:txBody>
        </p:sp>
        <p:cxnSp>
          <p:nvCxnSpPr>
            <p:cNvPr id="44" name="Straight Connector 43"/>
            <p:cNvCxnSpPr/>
            <p:nvPr/>
          </p:nvCxnSpPr>
          <p:spPr bwMode="auto">
            <a:xfrm rot="5400000">
              <a:off x="7017685" y="7083851"/>
              <a:ext cx="5120642" cy="2821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47" name="Straight Connector 46"/>
            <p:cNvCxnSpPr/>
            <p:nvPr/>
          </p:nvCxnSpPr>
          <p:spPr bwMode="auto">
            <a:xfrm rot="16200000" flipH="1">
              <a:off x="9069286" y="3544775"/>
              <a:ext cx="1020258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49" name="Straight Connector 48"/>
            <p:cNvCxnSpPr/>
            <p:nvPr/>
          </p:nvCxnSpPr>
          <p:spPr bwMode="auto">
            <a:xfrm rot="16200000" flipH="1">
              <a:off x="7024204" y="8540996"/>
              <a:ext cx="2209176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50" name="Straight Connector 49"/>
            <p:cNvCxnSpPr/>
            <p:nvPr/>
          </p:nvCxnSpPr>
          <p:spPr bwMode="auto">
            <a:xfrm rot="16200000" flipH="1">
              <a:off x="7600692" y="6510158"/>
              <a:ext cx="1056202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51" name="Straight Connector 50"/>
            <p:cNvCxnSpPr/>
            <p:nvPr/>
          </p:nvCxnSpPr>
          <p:spPr bwMode="auto">
            <a:xfrm rot="16200000" flipH="1">
              <a:off x="7599311" y="5015715"/>
              <a:ext cx="1058966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52" name="Straight Connector 51"/>
            <p:cNvCxnSpPr/>
            <p:nvPr/>
          </p:nvCxnSpPr>
          <p:spPr bwMode="auto">
            <a:xfrm rot="16200000" flipH="1">
              <a:off x="7618664" y="3555834"/>
              <a:ext cx="1020258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57" name="Straight Connector 56"/>
            <p:cNvCxnSpPr/>
            <p:nvPr/>
          </p:nvCxnSpPr>
          <p:spPr bwMode="auto">
            <a:xfrm rot="16200000" flipH="1">
              <a:off x="6127492" y="3548923"/>
              <a:ext cx="1056202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60" name="Straight Connector 59"/>
            <p:cNvCxnSpPr/>
            <p:nvPr/>
          </p:nvCxnSpPr>
          <p:spPr bwMode="auto">
            <a:xfrm rot="16200000" flipH="1">
              <a:off x="6130315" y="4989449"/>
              <a:ext cx="1056202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61" name="Straight Connector 60"/>
            <p:cNvCxnSpPr/>
            <p:nvPr/>
          </p:nvCxnSpPr>
          <p:spPr bwMode="auto">
            <a:xfrm rot="16200000" flipH="1">
              <a:off x="6130315" y="6499098"/>
              <a:ext cx="1056202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62" name="Straight Connector 61"/>
            <p:cNvCxnSpPr/>
            <p:nvPr/>
          </p:nvCxnSpPr>
          <p:spPr bwMode="auto">
            <a:xfrm rot="16200000" flipH="1">
              <a:off x="6127492" y="7964508"/>
              <a:ext cx="1056202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63" name="Straight Connector 62"/>
            <p:cNvCxnSpPr/>
            <p:nvPr/>
          </p:nvCxnSpPr>
          <p:spPr bwMode="auto">
            <a:xfrm rot="16200000" flipH="1">
              <a:off x="6271327" y="9258493"/>
              <a:ext cx="774179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grpSp>
          <p:nvGrpSpPr>
            <p:cNvPr id="128036" name="Group 69"/>
            <p:cNvGrpSpPr>
              <a:grpSpLocks/>
            </p:cNvGrpSpPr>
            <p:nvPr/>
          </p:nvGrpSpPr>
          <p:grpSpPr bwMode="auto">
            <a:xfrm>
              <a:off x="5173200" y="3009762"/>
              <a:ext cx="3610" cy="6624292"/>
              <a:chOff x="5156992" y="3009762"/>
              <a:chExt cx="3610" cy="6624292"/>
            </a:xfrm>
          </p:grpSpPr>
          <p:cxnSp>
            <p:nvCxnSpPr>
              <p:cNvPr id="65" name="Straight Connector 64"/>
              <p:cNvCxnSpPr/>
              <p:nvPr/>
            </p:nvCxnSpPr>
            <p:spPr bwMode="auto">
              <a:xfrm rot="16200000" flipH="1">
                <a:off x="4629619" y="3537864"/>
                <a:ext cx="1056201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66" name="Straight Connector 65"/>
              <p:cNvCxnSpPr/>
              <p:nvPr/>
            </p:nvCxnSpPr>
            <p:spPr bwMode="auto">
              <a:xfrm rot="16200000" flipH="1">
                <a:off x="4632440" y="4978389"/>
                <a:ext cx="1056201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67" name="Straight Connector 66"/>
              <p:cNvCxnSpPr/>
              <p:nvPr/>
            </p:nvCxnSpPr>
            <p:spPr bwMode="auto">
              <a:xfrm rot="16200000" flipH="1">
                <a:off x="4632440" y="6488038"/>
                <a:ext cx="1056201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68" name="Straight Connector 67"/>
              <p:cNvCxnSpPr/>
              <p:nvPr/>
            </p:nvCxnSpPr>
            <p:spPr bwMode="auto">
              <a:xfrm rot="16200000" flipH="1">
                <a:off x="4629619" y="7953448"/>
                <a:ext cx="1056201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69" name="Straight Connector 68"/>
              <p:cNvCxnSpPr/>
              <p:nvPr/>
            </p:nvCxnSpPr>
            <p:spPr bwMode="auto">
              <a:xfrm rot="16200000" flipH="1">
                <a:off x="4773452" y="9247433"/>
                <a:ext cx="774179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</p:grpSp>
      </p:grpSp>
      <p:grpSp>
        <p:nvGrpSpPr>
          <p:cNvPr id="6" name="Group 38"/>
          <p:cNvGrpSpPr>
            <a:grpSpLocks/>
          </p:cNvGrpSpPr>
          <p:nvPr/>
        </p:nvGrpSpPr>
        <p:grpSpPr bwMode="auto">
          <a:xfrm>
            <a:off x="5689600" y="1019175"/>
            <a:ext cx="3300413" cy="2390775"/>
            <a:chOff x="6432" y="1649"/>
            <a:chExt cx="3696" cy="2623"/>
          </a:xfrm>
        </p:grpSpPr>
        <p:sp>
          <p:nvSpPr>
            <p:cNvPr id="128016" name="Line 25"/>
            <p:cNvSpPr>
              <a:spLocks noChangeShapeType="1"/>
            </p:cNvSpPr>
            <p:nvPr/>
          </p:nvSpPr>
          <p:spPr bwMode="auto">
            <a:xfrm flipH="1">
              <a:off x="6432" y="2160"/>
              <a:ext cx="949" cy="814"/>
            </a:xfrm>
            <a:prstGeom prst="line">
              <a:avLst/>
            </a:prstGeom>
            <a:noFill/>
            <a:ln w="76200">
              <a:solidFill>
                <a:schemeClr val="tx2"/>
              </a:solidFill>
              <a:round/>
              <a:headEnd type="none" w="sm" len="sm"/>
              <a:tailEnd type="triangle" w="lg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017" name="Line 26"/>
            <p:cNvSpPr>
              <a:spLocks noChangeShapeType="1"/>
            </p:cNvSpPr>
            <p:nvPr/>
          </p:nvSpPr>
          <p:spPr bwMode="auto">
            <a:xfrm flipH="1" flipV="1">
              <a:off x="6624" y="2160"/>
              <a:ext cx="757" cy="0"/>
            </a:xfrm>
            <a:prstGeom prst="line">
              <a:avLst/>
            </a:prstGeom>
            <a:noFill/>
            <a:ln w="76200">
              <a:solidFill>
                <a:schemeClr val="tx2"/>
              </a:solidFill>
              <a:round/>
              <a:headEnd type="none" w="sm" len="sm"/>
              <a:tailEnd type="triangle" w="lg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018" name="Rectangle 37"/>
            <p:cNvSpPr>
              <a:spLocks noChangeArrowheads="1"/>
            </p:cNvSpPr>
            <p:nvPr/>
          </p:nvSpPr>
          <p:spPr bwMode="auto">
            <a:xfrm>
              <a:off x="7381" y="3896"/>
              <a:ext cx="2507" cy="376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019" name="Rectangle 24"/>
            <p:cNvSpPr>
              <a:spLocks noChangeArrowheads="1"/>
            </p:cNvSpPr>
            <p:nvPr/>
          </p:nvSpPr>
          <p:spPr bwMode="auto">
            <a:xfrm>
              <a:off x="7381" y="1649"/>
              <a:ext cx="2747" cy="2239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tx2"/>
              </a:solidFill>
              <a:miter lim="800000"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800">
                  <a:solidFill>
                    <a:schemeClr val="tx2"/>
                  </a:solidFill>
                </a:rPr>
                <a:t>1. Users fill in their public profiles at social networking services more extensively than their profiles at other services.</a:t>
              </a:r>
            </a:p>
          </p:txBody>
        </p:sp>
      </p:grpSp>
      <p:sp>
        <p:nvSpPr>
          <p:cNvPr id="33" name="Rectangle 28"/>
          <p:cNvSpPr>
            <a:spLocks noChangeArrowheads="1"/>
          </p:cNvSpPr>
          <p:nvPr/>
        </p:nvSpPr>
        <p:spPr bwMode="auto">
          <a:xfrm>
            <a:off x="6537325" y="3198813"/>
            <a:ext cx="2452688" cy="2822575"/>
          </a:xfrm>
          <a:prstGeom prst="rect">
            <a:avLst/>
          </a:prstGeom>
          <a:solidFill>
            <a:schemeClr val="bg1"/>
          </a:solidFill>
          <a:ln w="50800">
            <a:solidFill>
              <a:srgbClr val="01A200"/>
            </a:solidFill>
            <a:miter lim="800000"/>
            <a:headEnd type="none" w="sm" len="sm"/>
            <a:tailEnd type="none" w="sm" len="sm"/>
          </a:ln>
        </p:spPr>
        <p:txBody>
          <a:bodyPr lIns="51883" tIns="25942" rIns="51883" bIns="25942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b="1">
                <a:solidFill>
                  <a:srgbClr val="01A200"/>
                </a:solidFill>
              </a:rPr>
              <a:t>2. Benefits of Mypes profiles:</a:t>
            </a:r>
            <a:endParaRPr lang="en-US" sz="1800">
              <a:solidFill>
                <a:schemeClr val="tx2"/>
              </a:solidFill>
            </a:endParaRPr>
          </a:p>
          <a:p>
            <a:pPr algn="l"/>
            <a:r>
              <a:rPr lang="en-US" sz="1800">
                <a:solidFill>
                  <a:schemeClr val="tx2"/>
                </a:solidFill>
              </a:rPr>
              <a:t>a. more profile facets (17 attributes; completeness: 83.3%) </a:t>
            </a:r>
          </a:p>
          <a:p>
            <a:pPr algn="l"/>
            <a:r>
              <a:rPr lang="en-US" sz="1800">
                <a:solidFill>
                  <a:schemeClr val="tx2"/>
                </a:solidFill>
              </a:rPr>
              <a:t>  </a:t>
            </a:r>
          </a:p>
          <a:p>
            <a:pPr algn="l"/>
            <a:r>
              <a:rPr lang="en-US" sz="1800">
                <a:solidFill>
                  <a:schemeClr val="tx2"/>
                </a:solidFill>
              </a:rPr>
              <a:t>b. enriches (increases profile completeness for) all service-specific profiles</a:t>
            </a:r>
          </a:p>
        </p:txBody>
      </p:sp>
      <p:cxnSp>
        <p:nvCxnSpPr>
          <p:cNvPr id="78" name="Straight Connector 77"/>
          <p:cNvCxnSpPr/>
          <p:nvPr/>
        </p:nvCxnSpPr>
        <p:spPr bwMode="auto">
          <a:xfrm rot="5400000">
            <a:off x="37306" y="3301207"/>
            <a:ext cx="4275137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128015" name="TextBox 58"/>
          <p:cNvSpPr txBox="1">
            <a:spLocks noChangeArrowheads="1"/>
          </p:cNvSpPr>
          <p:nvPr/>
        </p:nvSpPr>
        <p:spPr bwMode="auto">
          <a:xfrm>
            <a:off x="958850" y="563563"/>
            <a:ext cx="748665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1873" tIns="25937" rIns="51873" bIns="25937">
            <a:prstTxWarp prst="textNoShape">
              <a:avLst/>
            </a:prstTxWarp>
            <a:spAutoFit/>
          </a:bodyPr>
          <a:lstStyle/>
          <a:p>
            <a:pPr marL="290513" indent="-290513" algn="l" defTabSz="257175"/>
            <a:r>
              <a:rPr lang="en-US" sz="1800" b="1">
                <a:solidFill>
                  <a:schemeClr val="tx2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338 users</a:t>
            </a:r>
            <a:r>
              <a:rPr lang="en-US" sz="1800">
                <a:solidFill>
                  <a:schemeClr val="tx2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 with filled form-based profiles at the five different services.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7" name="TextBox 32"/>
          <p:cNvSpPr txBox="1">
            <a:spLocks noChangeArrowheads="1"/>
          </p:cNvSpPr>
          <p:nvPr/>
        </p:nvSpPr>
        <p:spPr bwMode="auto">
          <a:xfrm>
            <a:off x="847725" y="1704975"/>
            <a:ext cx="684212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1883" tIns="25942" rIns="51883" bIns="25942">
            <a:prstTxWarp prst="textNoShape">
              <a:avLst/>
            </a:prstTxWarp>
            <a:spAutoFit/>
          </a:bodyPr>
          <a:lstStyle/>
          <a:p>
            <a:pPr>
              <a:spcAft>
                <a:spcPts val="675"/>
              </a:spcAft>
            </a:pPr>
            <a:r>
              <a:rPr lang="en-US" sz="2500">
                <a:solidFill>
                  <a:schemeClr val="tx2"/>
                </a:solidFill>
              </a:rPr>
              <a:t>“How much” information do the different profiles reveal about a user?</a:t>
            </a:r>
          </a:p>
        </p:txBody>
      </p:sp>
      <p:pic>
        <p:nvPicPr>
          <p:cNvPr id="9" name="Picture 8" descr="entropy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088" y="787400"/>
            <a:ext cx="7278687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29" name="TextBox 27"/>
          <p:cNvSpPr txBox="1">
            <a:spLocks noChangeArrowheads="1"/>
          </p:cNvSpPr>
          <p:nvPr/>
        </p:nvSpPr>
        <p:spPr bwMode="auto">
          <a:xfrm>
            <a:off x="12700" y="5424488"/>
            <a:ext cx="7559675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1883" tIns="25942" rIns="51883" bIns="25942">
            <a:prstTxWarp prst="textNoShape">
              <a:avLst/>
            </a:prstTxWarp>
            <a:spAutoFit/>
          </a:bodyPr>
          <a:lstStyle/>
          <a:p>
            <a:pPr>
              <a:spcAft>
                <a:spcPts val="675"/>
              </a:spcAft>
            </a:pPr>
            <a:r>
              <a:rPr lang="en-US" sz="1800">
                <a:solidFill>
                  <a:schemeClr val="tx2"/>
                </a:solidFill>
              </a:rPr>
              <a:t>TAS / user:   532.99               191.48               483.58              1208.06</a:t>
            </a:r>
          </a:p>
        </p:txBody>
      </p:sp>
      <p:sp>
        <p:nvSpPr>
          <p:cNvPr id="129030" name="Title 1"/>
          <p:cNvSpPr>
            <a:spLocks noGrp="1"/>
          </p:cNvSpPr>
          <p:nvPr>
            <p:ph type="title"/>
          </p:nvPr>
        </p:nvSpPr>
        <p:spPr>
          <a:xfrm>
            <a:off x="917575" y="215900"/>
            <a:ext cx="8226425" cy="1244600"/>
          </a:xfrm>
        </p:spPr>
        <p:txBody>
          <a:bodyPr/>
          <a:lstStyle/>
          <a:p>
            <a:r>
              <a:rPr lang="en-US" smtClean="0"/>
              <a:t>Analysis: tag-based profiles [entropy]</a:t>
            </a:r>
          </a:p>
        </p:txBody>
      </p:sp>
      <p:pic>
        <p:nvPicPr>
          <p:cNvPr id="129031" name="Picture 7" descr="flickr_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9713" y="5022850"/>
            <a:ext cx="85725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32" name="Picture 9" descr="delicious-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75200" y="5051425"/>
            <a:ext cx="94297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33" name="Picture 11" descr="stumbleupon-log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17875" y="5022850"/>
            <a:ext cx="436563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34" name="Picture 13" descr="mypes-logo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61113" y="5102225"/>
            <a:ext cx="9429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1903413" y="785813"/>
            <a:ext cx="7227887" cy="2101850"/>
            <a:chOff x="1904" y="1169"/>
            <a:chExt cx="8096" cy="2305"/>
          </a:xfrm>
        </p:grpSpPr>
        <p:sp>
          <p:nvSpPr>
            <p:cNvPr id="129041" name="Rectangle 15"/>
            <p:cNvSpPr>
              <a:spLocks noChangeArrowheads="1"/>
            </p:cNvSpPr>
            <p:nvPr/>
          </p:nvSpPr>
          <p:spPr bwMode="auto">
            <a:xfrm>
              <a:off x="7226" y="1169"/>
              <a:ext cx="2774" cy="2228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01A200"/>
              </a:solidFill>
              <a:miter lim="800000"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258763" indent="-258763"/>
              <a:r>
                <a:rPr lang="en-US" sz="1800" b="1" dirty="0">
                  <a:solidFill>
                    <a:schemeClr val="tx2"/>
                  </a:solidFill>
                </a:rPr>
                <a:t> On average, </a:t>
              </a:r>
              <a:r>
                <a:rPr lang="en-US" sz="1800" b="1" dirty="0" err="1">
                  <a:solidFill>
                    <a:schemeClr val="tx2"/>
                  </a:solidFill>
                </a:rPr>
                <a:t>Mypes</a:t>
              </a:r>
              <a:endParaRPr lang="en-US" sz="1800" b="1" dirty="0">
                <a:solidFill>
                  <a:schemeClr val="tx2"/>
                </a:solidFill>
              </a:endParaRPr>
            </a:p>
            <a:p>
              <a:pPr marL="258763" indent="-258763"/>
              <a:r>
                <a:rPr lang="en-US" sz="1800" b="1" dirty="0">
                  <a:solidFill>
                    <a:schemeClr val="tx2"/>
                  </a:solidFill>
                </a:rPr>
                <a:t> profiles reveal </a:t>
              </a:r>
              <a:r>
                <a:rPr lang="en-US" sz="1800" b="1" i="1" dirty="0" err="1">
                  <a:solidFill>
                    <a:schemeClr val="tx2"/>
                  </a:solidFill>
                </a:rPr>
                <a:t>wrt</a:t>
              </a:r>
              <a:r>
                <a:rPr lang="en-US" sz="1800" b="1" i="1" dirty="0">
                  <a:solidFill>
                    <a:schemeClr val="tx2"/>
                  </a:solidFill>
                </a:rPr>
                <a:t>  </a:t>
              </a:r>
            </a:p>
            <a:p>
              <a:pPr marL="258763" indent="-258763"/>
              <a:r>
                <a:rPr lang="en-US" sz="1800" b="1" i="1" dirty="0">
                  <a:solidFill>
                    <a:schemeClr val="tx2"/>
                  </a:solidFill>
                </a:rPr>
                <a:t> entropy</a:t>
              </a:r>
              <a:r>
                <a:rPr lang="en-US" sz="1800" b="1" dirty="0">
                  <a:solidFill>
                    <a:schemeClr val="tx2"/>
                  </a:solidFill>
                </a:rPr>
                <a:t> significantly </a:t>
              </a:r>
            </a:p>
            <a:p>
              <a:pPr marL="258763" indent="-258763"/>
              <a:r>
                <a:rPr lang="en-US" sz="1800" b="1" dirty="0">
                  <a:solidFill>
                    <a:schemeClr val="tx2"/>
                  </a:solidFill>
                </a:rPr>
                <a:t> more information</a:t>
              </a:r>
            </a:p>
            <a:p>
              <a:pPr marL="258763" indent="-258763"/>
              <a:r>
                <a:rPr lang="en-US" sz="1800" b="1" dirty="0">
                  <a:solidFill>
                    <a:schemeClr val="tx2"/>
                  </a:solidFill>
                </a:rPr>
                <a:t> than the service</a:t>
              </a:r>
            </a:p>
            <a:p>
              <a:pPr marL="258763" indent="-258763"/>
              <a:r>
                <a:rPr lang="en-US" sz="1800" b="1" dirty="0">
                  <a:solidFill>
                    <a:schemeClr val="tx2"/>
                  </a:solidFill>
                </a:rPr>
                <a:t> specific profiles.</a:t>
              </a:r>
            </a:p>
          </p:txBody>
        </p:sp>
        <p:sp>
          <p:nvSpPr>
            <p:cNvPr id="129042" name="Line 16"/>
            <p:cNvSpPr>
              <a:spLocks noChangeShapeType="1"/>
            </p:cNvSpPr>
            <p:nvPr/>
          </p:nvSpPr>
          <p:spPr bwMode="auto">
            <a:xfrm flipH="1">
              <a:off x="1904" y="1601"/>
              <a:ext cx="5133" cy="0"/>
            </a:xfrm>
            <a:prstGeom prst="line">
              <a:avLst/>
            </a:prstGeom>
            <a:noFill/>
            <a:ln w="76200">
              <a:solidFill>
                <a:srgbClr val="01A200"/>
              </a:solidFill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043" name="Line 18"/>
            <p:cNvSpPr>
              <a:spLocks noChangeShapeType="1"/>
            </p:cNvSpPr>
            <p:nvPr/>
          </p:nvSpPr>
          <p:spPr bwMode="auto">
            <a:xfrm>
              <a:off x="1904" y="1579"/>
              <a:ext cx="0" cy="1895"/>
            </a:xfrm>
            <a:prstGeom prst="line">
              <a:avLst/>
            </a:prstGeom>
            <a:noFill/>
            <a:ln w="76200">
              <a:solidFill>
                <a:srgbClr val="01A200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044" name="Line 19"/>
            <p:cNvSpPr>
              <a:spLocks noChangeShapeType="1"/>
            </p:cNvSpPr>
            <p:nvPr/>
          </p:nvSpPr>
          <p:spPr bwMode="auto">
            <a:xfrm>
              <a:off x="3728" y="1601"/>
              <a:ext cx="0" cy="1341"/>
            </a:xfrm>
            <a:prstGeom prst="line">
              <a:avLst/>
            </a:prstGeom>
            <a:noFill/>
            <a:ln w="76200">
              <a:solidFill>
                <a:srgbClr val="01A200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045" name="Line 20"/>
            <p:cNvSpPr>
              <a:spLocks noChangeShapeType="1"/>
            </p:cNvSpPr>
            <p:nvPr/>
          </p:nvSpPr>
          <p:spPr bwMode="auto">
            <a:xfrm>
              <a:off x="5552" y="1629"/>
              <a:ext cx="0" cy="260"/>
            </a:xfrm>
            <a:prstGeom prst="line">
              <a:avLst/>
            </a:prstGeom>
            <a:noFill/>
            <a:ln w="76200">
              <a:solidFill>
                <a:srgbClr val="01A200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30"/>
          <p:cNvGrpSpPr>
            <a:grpSpLocks/>
          </p:cNvGrpSpPr>
          <p:nvPr/>
        </p:nvGrpSpPr>
        <p:grpSpPr bwMode="auto">
          <a:xfrm>
            <a:off x="1903413" y="2868613"/>
            <a:ext cx="5086350" cy="1868487"/>
            <a:chOff x="3404395" y="5482431"/>
            <a:chExt cx="9042402" cy="2927350"/>
          </a:xfrm>
        </p:grpSpPr>
        <p:grpSp>
          <p:nvGrpSpPr>
            <p:cNvPr id="129038" name="Group 31"/>
            <p:cNvGrpSpPr>
              <a:grpSpLocks/>
            </p:cNvGrpSpPr>
            <p:nvPr/>
          </p:nvGrpSpPr>
          <p:grpSpPr bwMode="auto">
            <a:xfrm>
              <a:off x="3404395" y="5482431"/>
              <a:ext cx="9042402" cy="2927350"/>
              <a:chOff x="1056" y="2871"/>
              <a:chExt cx="5696" cy="1844"/>
            </a:xfrm>
          </p:grpSpPr>
          <p:sp>
            <p:nvSpPr>
              <p:cNvPr id="129039" name="Rectangle 29"/>
              <p:cNvSpPr>
                <a:spLocks noChangeArrowheads="1"/>
              </p:cNvSpPr>
              <p:nvPr/>
            </p:nvSpPr>
            <p:spPr bwMode="auto">
              <a:xfrm>
                <a:off x="1056" y="2871"/>
                <a:ext cx="5696" cy="1844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01A2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040" name="Rectangle 30"/>
              <p:cNvSpPr>
                <a:spLocks noChangeArrowheads="1"/>
              </p:cNvSpPr>
              <p:nvPr/>
            </p:nvSpPr>
            <p:spPr bwMode="auto">
              <a:xfrm>
                <a:off x="1288" y="3463"/>
                <a:ext cx="4713" cy="1185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endParaRPr lang="en-US" sz="1800">
                  <a:solidFill>
                    <a:schemeClr val="tx2"/>
                  </a:solidFill>
                </a:endParaRPr>
              </a:p>
              <a:p>
                <a:pPr algn="l"/>
                <a:r>
                  <a:rPr lang="en-US" sz="1800">
                    <a:solidFill>
                      <a:schemeClr val="tx2"/>
                    </a:solidFill>
                  </a:rPr>
                  <a:t>   where: </a:t>
                </a:r>
              </a:p>
              <a:p>
                <a:pPr algn="l"/>
                <a:r>
                  <a:rPr lang="en-US" sz="1800">
                    <a:solidFill>
                      <a:schemeClr val="tx2"/>
                    </a:solidFill>
                  </a:rPr>
                  <a:t>   - p(t) = probability that t occurs in T</a:t>
                </a:r>
                <a:r>
                  <a:rPr lang="en-US" sz="1800" baseline="-25000">
                    <a:solidFill>
                      <a:schemeClr val="tx2"/>
                    </a:solidFill>
                  </a:rPr>
                  <a:t>u</a:t>
                </a:r>
              </a:p>
              <a:p>
                <a:pPr algn="l"/>
                <a:r>
                  <a:rPr lang="en-US" sz="1800">
                    <a:solidFill>
                      <a:schemeClr val="tx2"/>
                    </a:solidFill>
                  </a:rPr>
                  <a:t>   - T</a:t>
                </a:r>
                <a:r>
                  <a:rPr lang="en-US" sz="1800" baseline="-25000">
                    <a:solidFill>
                      <a:schemeClr val="tx2"/>
                    </a:solidFill>
                  </a:rPr>
                  <a:t>u</a:t>
                </a:r>
                <a:r>
                  <a:rPr lang="en-US" sz="1800">
                    <a:solidFill>
                      <a:schemeClr val="tx2"/>
                    </a:solidFill>
                  </a:rPr>
                  <a:t>   = tags in user profile P(u)</a:t>
                </a:r>
              </a:p>
            </p:txBody>
          </p:sp>
        </p:grpSp>
        <p:graphicFrame>
          <p:nvGraphicFramePr>
            <p:cNvPr id="129026" name="Object 2"/>
            <p:cNvGraphicFramePr>
              <a:graphicFrameLocks noChangeAspect="1"/>
            </p:cNvGraphicFramePr>
            <p:nvPr/>
          </p:nvGraphicFramePr>
          <p:xfrm>
            <a:off x="4013994" y="5666581"/>
            <a:ext cx="7200000" cy="1166480"/>
          </p:xfrm>
          <a:graphic>
            <a:graphicData uri="http://schemas.openxmlformats.org/presentationml/2006/ole">
              <p:oleObj spid="_x0000_s129026" name="Equation" r:id="rId8" imgW="2273300" imgH="368300" progId="Equation.3">
                <p:embed/>
              </p:oleObj>
            </a:graphicData>
          </a:graphic>
        </p:graphicFrame>
      </p:grp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-65088" y="5789613"/>
            <a:ext cx="7654926" cy="32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1883" tIns="25942" rIns="51883" bIns="25942">
            <a:prstTxWarp prst="textNoShape">
              <a:avLst/>
            </a:prstTxWarp>
            <a:spAutoFit/>
          </a:bodyPr>
          <a:lstStyle/>
          <a:p>
            <a:pPr>
              <a:spcAft>
                <a:spcPts val="675"/>
              </a:spcAft>
            </a:pPr>
            <a:r>
              <a:rPr lang="en-US" sz="1800">
                <a:solidFill>
                  <a:schemeClr val="tx2"/>
                </a:solidFill>
              </a:rPr>
              <a:t>tags / user:     90.05                 90.95               192.67                349.04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6" name="Picture 49" descr="self-overlaps-fds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9400" y="1001713"/>
            <a:ext cx="7893050" cy="526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057" name="Title 1"/>
          <p:cNvSpPr>
            <a:spLocks noGrp="1"/>
          </p:cNvSpPr>
          <p:nvPr>
            <p:ph type="title"/>
          </p:nvPr>
        </p:nvSpPr>
        <p:spPr>
          <a:xfrm>
            <a:off x="495300" y="228600"/>
            <a:ext cx="8356600" cy="1244600"/>
          </a:xfrm>
        </p:spPr>
        <p:txBody>
          <a:bodyPr/>
          <a:lstStyle/>
          <a:p>
            <a:r>
              <a:rPr lang="en-US" smtClean="0"/>
              <a:t>Analysis: tag-based profiles [overlap]</a:t>
            </a:r>
          </a:p>
        </p:txBody>
      </p:sp>
      <p:grpSp>
        <p:nvGrpSpPr>
          <p:cNvPr id="3" name="Group 48"/>
          <p:cNvGrpSpPr>
            <a:grpSpLocks/>
          </p:cNvGrpSpPr>
          <p:nvPr/>
        </p:nvGrpSpPr>
        <p:grpSpPr bwMode="auto">
          <a:xfrm>
            <a:off x="1357313" y="2489200"/>
            <a:ext cx="3457575" cy="3062288"/>
            <a:chOff x="2413794" y="4599781"/>
            <a:chExt cx="6146185" cy="5334000"/>
          </a:xfrm>
        </p:grpSpPr>
        <p:grpSp>
          <p:nvGrpSpPr>
            <p:cNvPr id="130070" name="Group 34"/>
            <p:cNvGrpSpPr>
              <a:grpSpLocks/>
            </p:cNvGrpSpPr>
            <p:nvPr/>
          </p:nvGrpSpPr>
          <p:grpSpPr bwMode="auto">
            <a:xfrm>
              <a:off x="5690394" y="4599781"/>
              <a:ext cx="2618826" cy="1866900"/>
              <a:chOff x="5690394" y="4523581"/>
              <a:chExt cx="2618826" cy="1866900"/>
            </a:xfrm>
          </p:grpSpPr>
          <p:grpSp>
            <p:nvGrpSpPr>
              <p:cNvPr id="130081" name="Group 14"/>
              <p:cNvGrpSpPr>
                <a:grpSpLocks/>
              </p:cNvGrpSpPr>
              <p:nvPr/>
            </p:nvGrpSpPr>
            <p:grpSpPr bwMode="auto">
              <a:xfrm>
                <a:off x="6223794" y="4523581"/>
                <a:ext cx="2085426" cy="838200"/>
                <a:chOff x="4062168" y="4599781"/>
                <a:chExt cx="2085426" cy="838200"/>
              </a:xfrm>
            </p:grpSpPr>
            <p:pic>
              <p:nvPicPr>
                <p:cNvPr id="130083" name="Picture 24" descr="stumbleupon-logo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5415682" y="4691072"/>
                  <a:ext cx="731912" cy="74690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30084" name="Picture 11" descr="delicious.png"/>
                <p:cNvPicPr>
                  <a:picLocks noChangeAspect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4062168" y="4599781"/>
                  <a:ext cx="737463" cy="80769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aphicFrame>
              <p:nvGraphicFramePr>
                <p:cNvPr id="130050" name="Object 2"/>
                <p:cNvGraphicFramePr>
                  <a:graphicFrameLocks noChangeAspect="1"/>
                </p:cNvGraphicFramePr>
                <p:nvPr/>
              </p:nvGraphicFramePr>
              <p:xfrm>
                <a:off x="4784438" y="4904872"/>
                <a:ext cx="540000" cy="441818"/>
              </p:xfrm>
              <a:graphic>
                <a:graphicData uri="http://schemas.openxmlformats.org/presentationml/2006/ole">
                  <p:oleObj spid="_x0000_s130050" name="Equation" r:id="rId6" imgW="139700" imgH="114300" progId="Equation.3">
                    <p:embed/>
                  </p:oleObj>
                </a:graphicData>
              </a:graphic>
            </p:graphicFrame>
          </p:grpSp>
          <p:sp>
            <p:nvSpPr>
              <p:cNvPr id="130082" name="Line 25"/>
              <p:cNvSpPr>
                <a:spLocks noChangeShapeType="1"/>
              </p:cNvSpPr>
              <p:nvPr/>
            </p:nvSpPr>
            <p:spPr bwMode="auto">
              <a:xfrm flipH="1">
                <a:off x="5690394" y="5437981"/>
                <a:ext cx="1143000" cy="952500"/>
              </a:xfrm>
              <a:prstGeom prst="line">
                <a:avLst/>
              </a:prstGeom>
              <a:noFill/>
              <a:ln w="63500">
                <a:solidFill>
                  <a:srgbClr val="7F7F7F"/>
                </a:solidFill>
                <a:round/>
                <a:headEnd type="none" w="sm" len="sm"/>
                <a:tailEnd type="none" w="lg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30071" name="Group 33"/>
            <p:cNvGrpSpPr>
              <a:grpSpLocks/>
            </p:cNvGrpSpPr>
            <p:nvPr/>
          </p:nvGrpSpPr>
          <p:grpSpPr bwMode="auto">
            <a:xfrm>
              <a:off x="2413794" y="9186872"/>
              <a:ext cx="4191000" cy="746909"/>
              <a:chOff x="2413794" y="9186872"/>
              <a:chExt cx="4191000" cy="746909"/>
            </a:xfrm>
          </p:grpSpPr>
          <p:grpSp>
            <p:nvGrpSpPr>
              <p:cNvPr id="130077" name="Group 20"/>
              <p:cNvGrpSpPr>
                <a:grpSpLocks/>
              </p:cNvGrpSpPr>
              <p:nvPr/>
            </p:nvGrpSpPr>
            <p:grpSpPr bwMode="auto">
              <a:xfrm>
                <a:off x="2413794" y="9186872"/>
                <a:ext cx="2851651" cy="746909"/>
                <a:chOff x="2351455" y="8996662"/>
                <a:chExt cx="2851651" cy="746909"/>
              </a:xfrm>
            </p:grpSpPr>
            <p:pic>
              <p:nvPicPr>
                <p:cNvPr id="130079" name="Picture 35" descr="flickr_logo"/>
                <p:cNvPicPr>
                  <a:picLocks noChangeAspect="1" noChangeArrowheads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2351455" y="9088425"/>
                  <a:ext cx="1457336" cy="5707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30080" name="Picture 24" descr="stumbleupon-logo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4471194" y="8996662"/>
                  <a:ext cx="731912" cy="74690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aphicFrame>
              <p:nvGraphicFramePr>
                <p:cNvPr id="130051" name="Object 3"/>
                <p:cNvGraphicFramePr>
                  <a:graphicFrameLocks noChangeAspect="1"/>
                </p:cNvGraphicFramePr>
                <p:nvPr/>
              </p:nvGraphicFramePr>
              <p:xfrm>
                <a:off x="3778794" y="9171781"/>
                <a:ext cx="540000" cy="441818"/>
              </p:xfrm>
              <a:graphic>
                <a:graphicData uri="http://schemas.openxmlformats.org/presentationml/2006/ole">
                  <p:oleObj spid="_x0000_s130051" name="Equation" r:id="rId8" imgW="139700" imgH="114300" progId="Equation.3">
                    <p:embed/>
                  </p:oleObj>
                </a:graphicData>
              </a:graphic>
            </p:graphicFrame>
          </p:grpSp>
          <p:sp>
            <p:nvSpPr>
              <p:cNvPr id="130078" name="Line 25"/>
              <p:cNvSpPr>
                <a:spLocks noChangeShapeType="1"/>
              </p:cNvSpPr>
              <p:nvPr/>
            </p:nvSpPr>
            <p:spPr bwMode="auto">
              <a:xfrm flipH="1">
                <a:off x="5461794" y="9186872"/>
                <a:ext cx="1143000" cy="476250"/>
              </a:xfrm>
              <a:prstGeom prst="line">
                <a:avLst/>
              </a:prstGeom>
              <a:noFill/>
              <a:ln w="63500">
                <a:solidFill>
                  <a:srgbClr val="7F7F7F"/>
                </a:solidFill>
                <a:round/>
                <a:headEnd type="none" w="sm" len="sm"/>
                <a:tailEnd type="none" w="lg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30072" name="Group 32"/>
            <p:cNvGrpSpPr>
              <a:grpSpLocks/>
            </p:cNvGrpSpPr>
            <p:nvPr/>
          </p:nvGrpSpPr>
          <p:grpSpPr bwMode="auto">
            <a:xfrm>
              <a:off x="5766594" y="7540928"/>
              <a:ext cx="2793385" cy="1554653"/>
              <a:chOff x="5766594" y="7540928"/>
              <a:chExt cx="2793385" cy="1554653"/>
            </a:xfrm>
          </p:grpSpPr>
          <p:grpSp>
            <p:nvGrpSpPr>
              <p:cNvPr id="130073" name="Group 31"/>
              <p:cNvGrpSpPr>
                <a:grpSpLocks/>
              </p:cNvGrpSpPr>
              <p:nvPr/>
            </p:nvGrpSpPr>
            <p:grpSpPr bwMode="auto">
              <a:xfrm>
                <a:off x="5766594" y="7540928"/>
                <a:ext cx="2793385" cy="807697"/>
                <a:chOff x="5766594" y="7540928"/>
                <a:chExt cx="2793385" cy="807697"/>
              </a:xfrm>
            </p:grpSpPr>
            <p:pic>
              <p:nvPicPr>
                <p:cNvPr id="130075" name="Picture 27" descr="delicious.png"/>
                <p:cNvPicPr>
                  <a:picLocks noChangeAspect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5766594" y="7540928"/>
                  <a:ext cx="737463" cy="80769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aphicFrame>
              <p:nvGraphicFramePr>
                <p:cNvPr id="130052" name="Object 4"/>
                <p:cNvGraphicFramePr>
                  <a:graphicFrameLocks noChangeAspect="1"/>
                </p:cNvGraphicFramePr>
                <p:nvPr/>
              </p:nvGraphicFramePr>
              <p:xfrm>
                <a:off x="6488864" y="7846019"/>
                <a:ext cx="540000" cy="441818"/>
              </p:xfrm>
              <a:graphic>
                <a:graphicData uri="http://schemas.openxmlformats.org/presentationml/2006/ole">
                  <p:oleObj spid="_x0000_s130052" name="Equation" r:id="rId9" imgW="139700" imgH="114300" progId="Equation.3">
                    <p:embed/>
                  </p:oleObj>
                </a:graphicData>
              </a:graphic>
            </p:graphicFrame>
            <p:pic>
              <p:nvPicPr>
                <p:cNvPr id="130076" name="Picture 35" descr="flickr_logo"/>
                <p:cNvPicPr>
                  <a:picLocks noChangeAspect="1" noChangeArrowheads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7102643" y="7769528"/>
                  <a:ext cx="1457336" cy="5707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130074" name="Line 25"/>
              <p:cNvSpPr>
                <a:spLocks noChangeShapeType="1"/>
              </p:cNvSpPr>
              <p:nvPr/>
            </p:nvSpPr>
            <p:spPr bwMode="auto">
              <a:xfrm flipH="1" flipV="1">
                <a:off x="7577307" y="8348624"/>
                <a:ext cx="982670" cy="746957"/>
              </a:xfrm>
              <a:prstGeom prst="line">
                <a:avLst/>
              </a:prstGeom>
              <a:noFill/>
              <a:ln w="63500">
                <a:solidFill>
                  <a:srgbClr val="7F7F7F"/>
                </a:solidFill>
                <a:round/>
                <a:headEnd type="none" w="sm" len="sm"/>
                <a:tailEnd type="none" w="lg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5" name="Group 47"/>
          <p:cNvGrpSpPr>
            <a:grpSpLocks/>
          </p:cNvGrpSpPr>
          <p:nvPr/>
        </p:nvGrpSpPr>
        <p:grpSpPr bwMode="auto">
          <a:xfrm>
            <a:off x="4957763" y="869950"/>
            <a:ext cx="3967162" cy="3535363"/>
            <a:chOff x="9001125" y="1932781"/>
            <a:chExt cx="7052469" cy="6157109"/>
          </a:xfrm>
        </p:grpSpPr>
        <p:sp>
          <p:nvSpPr>
            <p:cNvPr id="130060" name="Rectangle 8"/>
            <p:cNvSpPr>
              <a:spLocks noChangeArrowheads="1"/>
            </p:cNvSpPr>
            <p:nvPr/>
          </p:nvSpPr>
          <p:spPr bwMode="auto">
            <a:xfrm>
              <a:off x="9001125" y="1932781"/>
              <a:ext cx="7052469" cy="6157109"/>
            </a:xfrm>
            <a:prstGeom prst="rect">
              <a:avLst/>
            </a:prstGeom>
            <a:solidFill>
              <a:schemeClr val="bg1"/>
            </a:solidFill>
            <a:ln w="101600">
              <a:solidFill>
                <a:srgbClr val="01A200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290513" indent="-290513" defTabSz="517525" eaLnBrk="0" hangingPunct="0">
                <a:spcAft>
                  <a:spcPts val="675"/>
                </a:spcAft>
                <a:buFontTx/>
                <a:buAutoNum type="arabicPeriod"/>
              </a:pPr>
              <a:r>
                <a:rPr lang="en-US" sz="1800" b="1">
                  <a:solidFill>
                    <a:srgbClr val="000000"/>
                  </a:solidFill>
                  <a:latin typeface="Arial" charset="0"/>
                </a:rPr>
                <a:t>Overlap of tag-based profiles of the same user </a:t>
              </a:r>
              <a:r>
                <a:rPr lang="en-US" sz="1800" b="1">
                  <a:solidFill>
                    <a:srgbClr val="000000"/>
                  </a:solidFill>
                </a:rPr>
                <a:t>from different systems is small.</a:t>
              </a:r>
            </a:p>
            <a:p>
              <a:pPr marL="290513" indent="-290513" defTabSz="517525" eaLnBrk="0" hangingPunct="0">
                <a:spcAft>
                  <a:spcPts val="675"/>
                </a:spcAft>
                <a:buFontTx/>
                <a:buAutoNum type="arabicPeriod"/>
              </a:pPr>
              <a:r>
                <a:rPr lang="en-US" sz="1800" b="1">
                  <a:solidFill>
                    <a:srgbClr val="000000"/>
                  </a:solidFill>
                  <a:latin typeface="Arial" charset="0"/>
                </a:rPr>
                <a:t>Overlap between Delicious and StumbleUpon is higher than for Flickr and Delicious/StumbleUpon.</a:t>
              </a:r>
            </a:p>
            <a:p>
              <a:pPr marL="290513" indent="-290513" defTabSz="517525" eaLnBrk="0" hangingPunct="0">
                <a:buFontTx/>
                <a:buAutoNum type="arabicPeriod"/>
              </a:pPr>
              <a:r>
                <a:rPr lang="en-US" sz="1800" b="1">
                  <a:solidFill>
                    <a:srgbClr val="000000"/>
                  </a:solidFill>
                </a:rPr>
                <a:t>Type of overlapping tags:</a:t>
              </a:r>
            </a:p>
            <a:p>
              <a:pPr marL="290513" indent="-290513" defTabSz="517525"/>
              <a:r>
                <a:rPr lang="en-US" sz="1800">
                  <a:solidFill>
                    <a:srgbClr val="000000"/>
                  </a:solidFill>
                </a:rPr>
                <a:t>                  action, </a:t>
              </a:r>
              <a:r>
                <a:rPr lang="en-US" sz="1400">
                  <a:solidFill>
                    <a:srgbClr val="000000"/>
                  </a:solidFill>
                </a:rPr>
                <a:t>communication</a:t>
              </a:r>
              <a:r>
                <a:rPr lang="en-US" sz="1800">
                  <a:solidFill>
                    <a:srgbClr val="000000"/>
                  </a:solidFill>
                </a:rPr>
                <a:t>, </a:t>
              </a:r>
              <a:r>
                <a:rPr lang="en-US" sz="1100">
                  <a:solidFill>
                    <a:srgbClr val="000000"/>
                  </a:solidFill>
                </a:rPr>
                <a:t>group</a:t>
              </a:r>
              <a:r>
                <a:rPr lang="en-US" sz="1800" b="1">
                  <a:solidFill>
                    <a:srgbClr val="000000"/>
                  </a:solidFill>
                </a:rPr>
                <a:t>	         </a:t>
              </a:r>
              <a:r>
                <a:rPr lang="en-US" sz="1800">
                  <a:solidFill>
                    <a:srgbClr val="000000"/>
                  </a:solidFill>
                </a:rPr>
                <a:t>action,</a:t>
              </a:r>
              <a:r>
                <a:rPr lang="en-US" sz="1600">
                  <a:solidFill>
                    <a:srgbClr val="000000"/>
                  </a:solidFill>
                </a:rPr>
                <a:t> </a:t>
              </a:r>
              <a:r>
                <a:rPr lang="en-US" sz="1400">
                  <a:solidFill>
                    <a:srgbClr val="000000"/>
                  </a:solidFill>
                </a:rPr>
                <a:t>communication</a:t>
              </a:r>
              <a:r>
                <a:rPr lang="en-US" sz="1600">
                  <a:solidFill>
                    <a:srgbClr val="000000"/>
                  </a:solidFill>
                </a:rPr>
                <a:t>,</a:t>
              </a:r>
              <a:r>
                <a:rPr lang="en-US" sz="1100">
                  <a:solidFill>
                    <a:srgbClr val="000000"/>
                  </a:solidFill>
                </a:rPr>
                <a:t> person</a:t>
              </a:r>
              <a:r>
                <a:rPr lang="en-US" sz="1800" b="1">
                  <a:solidFill>
                    <a:srgbClr val="000000"/>
                  </a:solidFill>
                </a:rPr>
                <a:t>           </a:t>
              </a:r>
            </a:p>
            <a:p>
              <a:pPr marL="290513" indent="-290513" algn="l" defTabSz="517525"/>
              <a:r>
                <a:rPr lang="en-US" sz="1800" b="1">
                  <a:solidFill>
                    <a:srgbClr val="000000"/>
                  </a:solidFill>
                </a:rPr>
                <a:t>                    </a:t>
              </a:r>
              <a:r>
                <a:rPr lang="en-US" sz="1800">
                  <a:solidFill>
                    <a:srgbClr val="000000"/>
                  </a:solidFill>
                </a:rPr>
                <a:t>location</a:t>
              </a:r>
              <a:r>
                <a:rPr lang="en-US" sz="1400">
                  <a:solidFill>
                    <a:srgbClr val="000000"/>
                  </a:solidFill>
                </a:rPr>
                <a:t>, </a:t>
              </a:r>
              <a:r>
                <a:rPr lang="en-US" sz="1200">
                  <a:solidFill>
                    <a:srgbClr val="000000"/>
                  </a:solidFill>
                </a:rPr>
                <a:t>communication</a:t>
              </a:r>
              <a:r>
                <a:rPr lang="en-US" sz="1400">
                  <a:solidFill>
                    <a:srgbClr val="000000"/>
                  </a:solidFill>
                </a:rPr>
                <a:t>, </a:t>
              </a:r>
              <a:r>
                <a:rPr lang="en-US" sz="1100">
                  <a:solidFill>
                    <a:srgbClr val="000000"/>
                  </a:solidFill>
                </a:rPr>
                <a:t>artifact</a:t>
              </a:r>
              <a:endParaRPr lang="en-US" sz="1800" b="1">
                <a:solidFill>
                  <a:srgbClr val="000000"/>
                </a:solidFill>
              </a:endParaRPr>
            </a:p>
          </p:txBody>
        </p:sp>
        <p:grpSp>
          <p:nvGrpSpPr>
            <p:cNvPr id="130061" name="Group 38"/>
            <p:cNvGrpSpPr>
              <a:grpSpLocks noChangeAspect="1"/>
            </p:cNvGrpSpPr>
            <p:nvPr/>
          </p:nvGrpSpPr>
          <p:grpSpPr bwMode="auto">
            <a:xfrm>
              <a:off x="9576594" y="6192435"/>
              <a:ext cx="1156279" cy="464746"/>
              <a:chOff x="9366080" y="7183326"/>
              <a:chExt cx="2085426" cy="838200"/>
            </a:xfrm>
          </p:grpSpPr>
          <p:pic>
            <p:nvPicPr>
              <p:cNvPr id="130068" name="Picture 24" descr="stumbleupon-logo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0719594" y="7274617"/>
                <a:ext cx="731912" cy="7469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0069" name="Picture 36" descr="delicious.png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9366080" y="7183326"/>
                <a:ext cx="737463" cy="8076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aphicFrame>
            <p:nvGraphicFramePr>
              <p:cNvPr id="130053" name="Object 5"/>
              <p:cNvGraphicFramePr>
                <a:graphicFrameLocks noChangeAspect="1"/>
              </p:cNvGraphicFramePr>
              <p:nvPr/>
            </p:nvGraphicFramePr>
            <p:xfrm>
              <a:off x="10088350" y="7488417"/>
              <a:ext cx="540000" cy="441818"/>
            </p:xfrm>
            <a:graphic>
              <a:graphicData uri="http://schemas.openxmlformats.org/presentationml/2006/ole">
                <p:oleObj spid="_x0000_s130053" name="Equation" r:id="rId10" imgW="139700" imgH="114300" progId="Equation.3">
                  <p:embed/>
                </p:oleObj>
              </a:graphicData>
            </a:graphic>
          </p:graphicFrame>
        </p:grpSp>
        <p:grpSp>
          <p:nvGrpSpPr>
            <p:cNvPr id="130062" name="Group 42"/>
            <p:cNvGrpSpPr>
              <a:grpSpLocks noChangeAspect="1"/>
            </p:cNvGrpSpPr>
            <p:nvPr/>
          </p:nvGrpSpPr>
          <p:grpSpPr bwMode="auto">
            <a:xfrm>
              <a:off x="9552517" y="6657175"/>
              <a:ext cx="1624277" cy="478549"/>
              <a:chOff x="9639515" y="6543590"/>
              <a:chExt cx="2793385" cy="823001"/>
            </a:xfrm>
          </p:grpSpPr>
          <p:pic>
            <p:nvPicPr>
              <p:cNvPr id="130066" name="Picture 39" descr="delicious.png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9639515" y="6543590"/>
                <a:ext cx="737463" cy="8076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aphicFrame>
            <p:nvGraphicFramePr>
              <p:cNvPr id="130054" name="Object 6"/>
              <p:cNvGraphicFramePr>
                <a:graphicFrameLocks noChangeAspect="1"/>
              </p:cNvGraphicFramePr>
              <p:nvPr/>
            </p:nvGraphicFramePr>
            <p:xfrm>
              <a:off x="10361786" y="6924772"/>
              <a:ext cx="540000" cy="441819"/>
            </p:xfrm>
            <a:graphic>
              <a:graphicData uri="http://schemas.openxmlformats.org/presentationml/2006/ole">
                <p:oleObj spid="_x0000_s130054" name="Equation" r:id="rId11" imgW="139700" imgH="114300" progId="Equation.3">
                  <p:embed/>
                </p:oleObj>
              </a:graphicData>
            </a:graphic>
          </p:graphicFrame>
          <p:pic>
            <p:nvPicPr>
              <p:cNvPr id="130067" name="Picture 35" descr="flickr_logo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10975564" y="6772190"/>
                <a:ext cx="1457336" cy="5707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30063" name="Group 46"/>
            <p:cNvGrpSpPr>
              <a:grpSpLocks noChangeAspect="1"/>
            </p:cNvGrpSpPr>
            <p:nvPr/>
          </p:nvGrpSpPr>
          <p:grpSpPr bwMode="auto">
            <a:xfrm>
              <a:off x="9457256" y="7217356"/>
              <a:ext cx="1643338" cy="430425"/>
              <a:chOff x="9552517" y="6969526"/>
              <a:chExt cx="2851651" cy="746909"/>
            </a:xfrm>
          </p:grpSpPr>
          <p:pic>
            <p:nvPicPr>
              <p:cNvPr id="130064" name="Picture 35" descr="flickr_logo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9552517" y="7061289"/>
                <a:ext cx="1457336" cy="5707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0065" name="Picture 24" descr="stumbleupon-logo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1672256" y="6969526"/>
                <a:ext cx="731912" cy="7469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aphicFrame>
            <p:nvGraphicFramePr>
              <p:cNvPr id="130055" name="Object 7"/>
              <p:cNvGraphicFramePr>
                <a:graphicFrameLocks noChangeAspect="1"/>
              </p:cNvGraphicFramePr>
              <p:nvPr/>
            </p:nvGraphicFramePr>
            <p:xfrm>
              <a:off x="10979856" y="7144645"/>
              <a:ext cx="540000" cy="441818"/>
            </p:xfrm>
            <a:graphic>
              <a:graphicData uri="http://schemas.openxmlformats.org/presentationml/2006/ole">
                <p:oleObj spid="_x0000_s130055" name="Equation" r:id="rId12" imgW="139700" imgH="114300" progId="Equation.3">
                  <p:embed/>
                </p:oleObj>
              </a:graphicData>
            </a:graphic>
          </p:graphicFrame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itle 1"/>
          <p:cNvSpPr>
            <a:spLocks noGrp="1"/>
          </p:cNvSpPr>
          <p:nvPr>
            <p:ph type="title"/>
          </p:nvPr>
        </p:nvSpPr>
        <p:spPr>
          <a:xfrm>
            <a:off x="584200" y="263525"/>
            <a:ext cx="9002713" cy="515938"/>
          </a:xfrm>
        </p:spPr>
        <p:txBody>
          <a:bodyPr/>
          <a:lstStyle/>
          <a:p>
            <a:r>
              <a:rPr lang="en-US" sz="2700" smtClean="0"/>
              <a:t>Evaluation: Recommending tags / Web sites</a:t>
            </a:r>
          </a:p>
        </p:txBody>
      </p:sp>
      <p:sp>
        <p:nvSpPr>
          <p:cNvPr id="131075" name="Content Placeholder 2"/>
          <p:cNvSpPr>
            <a:spLocks noGrp="1"/>
          </p:cNvSpPr>
          <p:nvPr>
            <p:ph idx="1"/>
          </p:nvPr>
        </p:nvSpPr>
        <p:spPr>
          <a:xfrm>
            <a:off x="419100" y="5462588"/>
            <a:ext cx="8216900" cy="9525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sz="2300" b="1" smtClean="0"/>
              <a:t>How does cross-system user modeling impact the recommendation quality (in cold-start situations)?</a:t>
            </a:r>
          </a:p>
        </p:txBody>
      </p:sp>
      <p:pic>
        <p:nvPicPr>
          <p:cNvPr id="131076" name="Picture 5" descr="user-happ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14450" y="1416050"/>
            <a:ext cx="866775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077" name="Line 8"/>
          <p:cNvSpPr>
            <a:spLocks noChangeShapeType="1"/>
          </p:cNvSpPr>
          <p:nvPr/>
        </p:nvSpPr>
        <p:spPr bwMode="auto">
          <a:xfrm>
            <a:off x="4314825" y="2300288"/>
            <a:ext cx="0" cy="1041400"/>
          </a:xfrm>
          <a:prstGeom prst="line">
            <a:avLst/>
          </a:prstGeom>
          <a:noFill/>
          <a:ln w="63500">
            <a:solidFill>
              <a:schemeClr val="tx2"/>
            </a:solidFill>
            <a:round/>
            <a:headEnd type="none" w="lg" len="med"/>
            <a:tailEnd type="none" w="lg" len="med"/>
          </a:ln>
        </p:spPr>
        <p:txBody>
          <a:bodyPr wrap="none" lIns="51883" tIns="25942" rIns="51883" bIns="2594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1078" name="Line 9"/>
          <p:cNvSpPr>
            <a:spLocks noChangeShapeType="1"/>
          </p:cNvSpPr>
          <p:nvPr/>
        </p:nvSpPr>
        <p:spPr bwMode="auto">
          <a:xfrm>
            <a:off x="1778000" y="2300288"/>
            <a:ext cx="0" cy="2528887"/>
          </a:xfrm>
          <a:prstGeom prst="line">
            <a:avLst/>
          </a:prstGeom>
          <a:noFill/>
          <a:ln w="63500">
            <a:solidFill>
              <a:schemeClr val="tx2"/>
            </a:solidFill>
            <a:round/>
            <a:headEnd type="none" w="lg" len="med"/>
            <a:tailEnd type="none" w="lg" len="med"/>
          </a:ln>
        </p:spPr>
        <p:txBody>
          <a:bodyPr wrap="none" lIns="51883" tIns="25942" rIns="51883" bIns="2594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1079" name="Line 12"/>
          <p:cNvSpPr>
            <a:spLocks noChangeShapeType="1"/>
          </p:cNvSpPr>
          <p:nvPr/>
        </p:nvSpPr>
        <p:spPr bwMode="auto">
          <a:xfrm>
            <a:off x="1778000" y="2506663"/>
            <a:ext cx="2528888" cy="0"/>
          </a:xfrm>
          <a:prstGeom prst="line">
            <a:avLst/>
          </a:prstGeom>
          <a:noFill/>
          <a:ln w="63500">
            <a:solidFill>
              <a:schemeClr val="tx2"/>
            </a:solidFill>
            <a:round/>
            <a:headEnd type="none" w="lg" len="med"/>
            <a:tailEnd type="triangle" w="lg" len="med"/>
          </a:ln>
        </p:spPr>
        <p:txBody>
          <a:bodyPr wrap="none" lIns="51883" tIns="25942" rIns="51883" bIns="2594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1080" name="AutoShape 13"/>
          <p:cNvSpPr>
            <a:spLocks noChangeArrowheads="1"/>
          </p:cNvSpPr>
          <p:nvPr/>
        </p:nvSpPr>
        <p:spPr bwMode="auto">
          <a:xfrm>
            <a:off x="2181225" y="892175"/>
            <a:ext cx="1490663" cy="741363"/>
          </a:xfrm>
          <a:prstGeom prst="wedgeRoundRectCallout">
            <a:avLst>
              <a:gd name="adj1" fmla="val -37606"/>
              <a:gd name="adj2" fmla="val 84671"/>
              <a:gd name="adj3" fmla="val 16667"/>
            </a:avLst>
          </a:prstGeom>
          <a:noFill/>
          <a:ln w="38100">
            <a:solidFill>
              <a:srgbClr val="4E4E4E"/>
            </a:solidFill>
            <a:miter lim="800000"/>
            <a:headEnd type="none" w="sm" len="sm"/>
            <a:tailEnd type="none" w="sm" len="sm"/>
          </a:ln>
        </p:spPr>
        <p:txBody>
          <a:bodyPr wrap="none" lIns="51883" tIns="25942" rIns="51883" bIns="25942" anchor="ctr">
            <a:prstTxWarp prst="textNoShape">
              <a:avLst/>
            </a:prstTxWarp>
          </a:bodyPr>
          <a:lstStyle/>
          <a:p>
            <a:r>
              <a:rPr lang="en-US" sz="1400" b="1">
                <a:solidFill>
                  <a:srgbClr val="4E4E4E"/>
                </a:solidFill>
              </a:rPr>
              <a:t>Hi, I’m your new </a:t>
            </a:r>
          </a:p>
          <a:p>
            <a:r>
              <a:rPr lang="en-US" sz="1400" b="1">
                <a:solidFill>
                  <a:srgbClr val="4E4E4E"/>
                </a:solidFill>
              </a:rPr>
              <a:t>user. Give me </a:t>
            </a:r>
          </a:p>
          <a:p>
            <a:r>
              <a:rPr lang="en-US" sz="1400" b="1">
                <a:solidFill>
                  <a:srgbClr val="4E4E4E"/>
                </a:solidFill>
              </a:rPr>
              <a:t>personalization!</a:t>
            </a:r>
            <a:endParaRPr lang="en-US" sz="1400">
              <a:solidFill>
                <a:srgbClr val="4E4E4E"/>
              </a:solidFill>
            </a:endParaRPr>
          </a:p>
        </p:txBody>
      </p:sp>
      <p:grpSp>
        <p:nvGrpSpPr>
          <p:cNvPr id="131081" name="Group 22"/>
          <p:cNvGrpSpPr>
            <a:grpSpLocks noChangeAspect="1"/>
          </p:cNvGrpSpPr>
          <p:nvPr/>
        </p:nvGrpSpPr>
        <p:grpSpPr bwMode="auto">
          <a:xfrm>
            <a:off x="4368800" y="2692400"/>
            <a:ext cx="558800" cy="506413"/>
            <a:chOff x="7731530" y="4333081"/>
            <a:chExt cx="1321908" cy="1172755"/>
          </a:xfrm>
        </p:grpSpPr>
        <p:sp>
          <p:nvSpPr>
            <p:cNvPr id="131127" name="Rectangle 22"/>
            <p:cNvSpPr>
              <a:spLocks noChangeArrowheads="1"/>
            </p:cNvSpPr>
            <p:nvPr/>
          </p:nvSpPr>
          <p:spPr bwMode="auto">
            <a:xfrm>
              <a:off x="7900194" y="4333081"/>
              <a:ext cx="990600" cy="1130300"/>
            </a:xfrm>
            <a:prstGeom prst="rect">
              <a:avLst/>
            </a:prstGeom>
            <a:noFill/>
            <a:ln w="3810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128" name="Rectangle 23"/>
            <p:cNvSpPr>
              <a:spLocks noChangeArrowheads="1"/>
            </p:cNvSpPr>
            <p:nvPr/>
          </p:nvSpPr>
          <p:spPr bwMode="auto">
            <a:xfrm>
              <a:off x="7731530" y="4364827"/>
              <a:ext cx="1321908" cy="1141009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900">
                  <a:solidFill>
                    <a:schemeClr val="tx2"/>
                  </a:solidFill>
                </a:rPr>
                <a:t>profile</a:t>
              </a:r>
            </a:p>
            <a:p>
              <a:r>
                <a:rPr lang="en-US" sz="1700">
                  <a:solidFill>
                    <a:schemeClr val="tx2"/>
                  </a:solidFill>
                </a:rPr>
                <a:t> </a:t>
              </a:r>
              <a:r>
                <a:rPr lang="en-US" sz="1700" b="1">
                  <a:solidFill>
                    <a:schemeClr val="tx2"/>
                  </a:solidFill>
                </a:rPr>
                <a:t>?</a:t>
              </a:r>
              <a:endParaRPr lang="en-US">
                <a:solidFill>
                  <a:schemeClr val="tx2"/>
                </a:solidFill>
              </a:endParaRPr>
            </a:p>
          </p:txBody>
        </p:sp>
      </p:grpSp>
      <p:grpSp>
        <p:nvGrpSpPr>
          <p:cNvPr id="131082" name="Group 86"/>
          <p:cNvGrpSpPr>
            <a:grpSpLocks/>
          </p:cNvGrpSpPr>
          <p:nvPr/>
        </p:nvGrpSpPr>
        <p:grpSpPr bwMode="auto">
          <a:xfrm>
            <a:off x="3714750" y="1633538"/>
            <a:ext cx="1347788" cy="649287"/>
            <a:chOff x="6604794" y="2844006"/>
            <a:chExt cx="2397491" cy="1130300"/>
          </a:xfrm>
        </p:grpSpPr>
        <p:sp>
          <p:nvSpPr>
            <p:cNvPr id="131123" name="Rectangle 7"/>
            <p:cNvSpPr>
              <a:spLocks noChangeArrowheads="1"/>
            </p:cNvSpPr>
            <p:nvPr/>
          </p:nvSpPr>
          <p:spPr bwMode="auto">
            <a:xfrm>
              <a:off x="6604794" y="2844006"/>
              <a:ext cx="2286000" cy="1130300"/>
            </a:xfrm>
            <a:prstGeom prst="rect">
              <a:avLst/>
            </a:prstGeom>
            <a:noFill/>
            <a:ln w="6350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31124" name="Group 28"/>
            <p:cNvGrpSpPr>
              <a:grpSpLocks/>
            </p:cNvGrpSpPr>
            <p:nvPr/>
          </p:nvGrpSpPr>
          <p:grpSpPr bwMode="auto">
            <a:xfrm>
              <a:off x="6705531" y="3030084"/>
              <a:ext cx="2296754" cy="807697"/>
              <a:chOff x="6705531" y="3030084"/>
              <a:chExt cx="2296754" cy="807697"/>
            </a:xfrm>
          </p:grpSpPr>
          <p:sp>
            <p:nvSpPr>
              <p:cNvPr id="131125" name="Rectangle 6"/>
              <p:cNvSpPr>
                <a:spLocks noChangeArrowheads="1"/>
              </p:cNvSpPr>
              <p:nvPr/>
            </p:nvSpPr>
            <p:spPr bwMode="auto">
              <a:xfrm>
                <a:off x="7260594" y="3228181"/>
                <a:ext cx="1741691" cy="5359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 b="1">
                    <a:solidFill>
                      <a:schemeClr val="tx2"/>
                    </a:solidFill>
                    <a:ea typeface="ＭＳ Ｐゴシック" charset="-128"/>
                    <a:cs typeface="ＭＳ Ｐゴシック" charset="-128"/>
                  </a:rPr>
                  <a:t>delicious</a:t>
                </a:r>
                <a:endParaRPr lang="en-US" sz="1400">
                  <a:solidFill>
                    <a:schemeClr val="tx2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pic>
            <p:nvPicPr>
              <p:cNvPr id="131126" name="Picture 26" descr="delicious.png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6705531" y="3030084"/>
                <a:ext cx="737463" cy="8076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14" name="Group 196"/>
          <p:cNvGrpSpPr>
            <a:grpSpLocks/>
          </p:cNvGrpSpPr>
          <p:nvPr/>
        </p:nvGrpSpPr>
        <p:grpSpPr bwMode="auto">
          <a:xfrm>
            <a:off x="1785938" y="3341688"/>
            <a:ext cx="4500562" cy="1901825"/>
            <a:chOff x="3175793" y="5818981"/>
            <a:chExt cx="8001001" cy="3311693"/>
          </a:xfrm>
        </p:grpSpPr>
        <p:sp>
          <p:nvSpPr>
            <p:cNvPr id="131104" name="Line 14"/>
            <p:cNvSpPr>
              <a:spLocks noChangeShapeType="1"/>
            </p:cNvSpPr>
            <p:nvPr/>
          </p:nvSpPr>
          <p:spPr bwMode="auto">
            <a:xfrm flipH="1">
              <a:off x="8281194" y="6411126"/>
              <a:ext cx="2895600" cy="0"/>
            </a:xfrm>
            <a:prstGeom prst="line">
              <a:avLst/>
            </a:prstGeom>
            <a:noFill/>
            <a:ln w="63500">
              <a:solidFill>
                <a:schemeClr val="tx2"/>
              </a:solidFill>
              <a:round/>
              <a:headEnd type="none" w="lg" len="med"/>
              <a:tailEnd type="triangle" w="lg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105" name="Rectangle 7"/>
            <p:cNvSpPr>
              <a:spLocks noChangeArrowheads="1"/>
            </p:cNvSpPr>
            <p:nvPr/>
          </p:nvSpPr>
          <p:spPr bwMode="auto">
            <a:xfrm>
              <a:off x="7077042" y="5818981"/>
              <a:ext cx="1204152" cy="3311693"/>
            </a:xfrm>
            <a:prstGeom prst="rect">
              <a:avLst/>
            </a:prstGeom>
            <a:noFill/>
            <a:ln w="6350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106" name="TextBox 40"/>
            <p:cNvSpPr txBox="1">
              <a:spLocks noChangeArrowheads="1"/>
            </p:cNvSpPr>
            <p:nvPr/>
          </p:nvSpPr>
          <p:spPr bwMode="auto">
            <a:xfrm rot="-5400000">
              <a:off x="6133030" y="6906939"/>
              <a:ext cx="3087549" cy="1149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rgbClr val="000000"/>
                  </a:solidFill>
                </a:rPr>
                <a:t>FolkRank-based</a:t>
              </a:r>
            </a:p>
            <a:p>
              <a:r>
                <a:rPr lang="en-US" sz="1800">
                  <a:solidFill>
                    <a:srgbClr val="000000"/>
                  </a:solidFill>
                </a:rPr>
                <a:t>recommender</a:t>
              </a:r>
            </a:p>
          </p:txBody>
        </p:sp>
        <p:sp>
          <p:nvSpPr>
            <p:cNvPr id="131107" name="Rectangle 32"/>
            <p:cNvSpPr>
              <a:spLocks noChangeArrowheads="1"/>
            </p:cNvSpPr>
            <p:nvPr/>
          </p:nvSpPr>
          <p:spPr bwMode="auto">
            <a:xfrm>
              <a:off x="9347994" y="7311268"/>
              <a:ext cx="1096308" cy="334557"/>
            </a:xfrm>
            <a:prstGeom prst="rect">
              <a:avLst/>
            </a:prstGeom>
            <a:solidFill>
              <a:srgbClr val="0C68A3"/>
            </a:solidFill>
            <a:ln w="12700">
              <a:solidFill>
                <a:srgbClr val="0C68A3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108" name="Rectangle 33"/>
            <p:cNvSpPr>
              <a:spLocks noChangeArrowheads="1"/>
            </p:cNvSpPr>
            <p:nvPr/>
          </p:nvSpPr>
          <p:spPr bwMode="auto">
            <a:xfrm>
              <a:off x="9347994" y="7649824"/>
              <a:ext cx="1096308" cy="226557"/>
            </a:xfrm>
            <a:prstGeom prst="rect">
              <a:avLst/>
            </a:prstGeom>
            <a:solidFill>
              <a:srgbClr val="F92586"/>
            </a:solidFill>
            <a:ln w="12700">
              <a:solidFill>
                <a:srgbClr val="F92586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109" name="Rectangle 32"/>
            <p:cNvSpPr>
              <a:spLocks noChangeArrowheads="1"/>
            </p:cNvSpPr>
            <p:nvPr/>
          </p:nvSpPr>
          <p:spPr bwMode="auto">
            <a:xfrm>
              <a:off x="9364802" y="6625468"/>
              <a:ext cx="1060308" cy="406557"/>
            </a:xfrm>
            <a:prstGeom prst="rect">
              <a:avLst/>
            </a:prstGeom>
            <a:solidFill>
              <a:srgbClr val="01A200"/>
            </a:solidFill>
            <a:ln w="12700">
              <a:solidFill>
                <a:srgbClr val="01A2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110" name="Rectangle 33"/>
            <p:cNvSpPr>
              <a:spLocks noChangeArrowheads="1"/>
            </p:cNvSpPr>
            <p:nvPr/>
          </p:nvSpPr>
          <p:spPr bwMode="auto">
            <a:xfrm>
              <a:off x="9364802" y="7006468"/>
              <a:ext cx="1060308" cy="298557"/>
            </a:xfrm>
            <a:prstGeom prst="rect">
              <a:avLst/>
            </a:prstGeom>
            <a:solidFill>
              <a:srgbClr val="006001"/>
            </a:solidFill>
            <a:ln w="12700">
              <a:solidFill>
                <a:srgbClr val="00600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111" name="Rectangle 34"/>
            <p:cNvSpPr>
              <a:spLocks noChangeAspect="1" noChangeArrowheads="1"/>
            </p:cNvSpPr>
            <p:nvPr/>
          </p:nvSpPr>
          <p:spPr bwMode="auto">
            <a:xfrm>
              <a:off x="9347994" y="6625466"/>
              <a:ext cx="1096308" cy="1250915"/>
            </a:xfrm>
            <a:prstGeom prst="rect">
              <a:avLst/>
            </a:prstGeom>
            <a:noFill/>
            <a:ln w="3810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112" name="Line 14"/>
            <p:cNvSpPr>
              <a:spLocks noChangeShapeType="1"/>
            </p:cNvSpPr>
            <p:nvPr/>
          </p:nvSpPr>
          <p:spPr bwMode="auto">
            <a:xfrm flipH="1">
              <a:off x="3175793" y="7342981"/>
              <a:ext cx="3888875" cy="0"/>
            </a:xfrm>
            <a:prstGeom prst="line">
              <a:avLst/>
            </a:prstGeom>
            <a:noFill/>
            <a:ln w="63500">
              <a:solidFill>
                <a:schemeClr val="tx2"/>
              </a:solidFill>
              <a:round/>
              <a:headEnd type="none" w="lg" len="med"/>
              <a:tailEnd type="triangle" w="lg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31113" name="Group 50"/>
            <p:cNvGrpSpPr>
              <a:grpSpLocks/>
            </p:cNvGrpSpPr>
            <p:nvPr/>
          </p:nvGrpSpPr>
          <p:grpSpPr bwMode="auto">
            <a:xfrm>
              <a:off x="3632994" y="6580981"/>
              <a:ext cx="593128" cy="477810"/>
              <a:chOff x="7368780" y="4450954"/>
              <a:chExt cx="593128" cy="477810"/>
            </a:xfrm>
          </p:grpSpPr>
          <p:sp>
            <p:nvSpPr>
              <p:cNvPr id="131121" name="Rectangle 48"/>
              <p:cNvSpPr>
                <a:spLocks noChangeArrowheads="1"/>
              </p:cNvSpPr>
              <p:nvPr/>
            </p:nvSpPr>
            <p:spPr bwMode="auto">
              <a:xfrm rot="-2568728">
                <a:off x="7559563" y="4548597"/>
                <a:ext cx="402345" cy="380167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l" defTabSz="517525" eaLnBrk="0" hangingPunct="0"/>
                <a:endParaRPr lang="en-US" sz="1400">
                  <a:latin typeface="Arial" charset="0"/>
                </a:endParaRPr>
              </a:p>
            </p:txBody>
          </p:sp>
          <p:sp>
            <p:nvSpPr>
              <p:cNvPr id="131122" name="Isosceles Triangle 49"/>
              <p:cNvSpPr>
                <a:spLocks noChangeArrowheads="1"/>
              </p:cNvSpPr>
              <p:nvPr/>
            </p:nvSpPr>
            <p:spPr bwMode="auto">
              <a:xfrm rot="-2568728">
                <a:off x="7368780" y="4450954"/>
                <a:ext cx="402345" cy="163572"/>
              </a:xfrm>
              <a:prstGeom prst="triangle">
                <a:avLst>
                  <a:gd name="adj" fmla="val 50000"/>
                </a:avLst>
              </a:prstGeom>
              <a:solidFill>
                <a:schemeClr val="tx2"/>
              </a:solidFill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l" defTabSz="517525" eaLnBrk="0" hangingPunct="0"/>
                <a:endParaRPr lang="en-US" sz="1400">
                  <a:latin typeface="Arial" charset="0"/>
                </a:endParaRPr>
              </a:p>
            </p:txBody>
          </p:sp>
        </p:grpSp>
        <p:grpSp>
          <p:nvGrpSpPr>
            <p:cNvPr id="131114" name="Group 55"/>
            <p:cNvGrpSpPr>
              <a:grpSpLocks noChangeAspect="1"/>
            </p:cNvGrpSpPr>
            <p:nvPr/>
          </p:nvGrpSpPr>
          <p:grpSpPr bwMode="auto">
            <a:xfrm>
              <a:off x="3738594" y="7556444"/>
              <a:ext cx="504000" cy="597338"/>
              <a:chOff x="3251994" y="7495381"/>
              <a:chExt cx="720000" cy="853340"/>
            </a:xfrm>
          </p:grpSpPr>
          <p:sp>
            <p:nvSpPr>
              <p:cNvPr id="52" name="Rectangle 51"/>
              <p:cNvSpPr/>
              <p:nvPr/>
            </p:nvSpPr>
            <p:spPr bwMode="auto">
              <a:xfrm>
                <a:off x="3250310" y="7497257"/>
                <a:ext cx="721684" cy="852999"/>
              </a:xfrm>
              <a:prstGeom prst="rect">
                <a:avLst/>
              </a:prstGeom>
              <a:solidFill>
                <a:schemeClr val="bg1"/>
              </a:solidFill>
              <a:ln w="38100" cap="flat" cmpd="sng" algn="ctr">
                <a:solidFill>
                  <a:srgbClr val="646464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defTabSz="518831" eaLnBrk="0" hangingPunct="0">
                  <a:defRPr/>
                </a:pPr>
                <a:endParaRPr lang="en-US" sz="1800" dirty="0">
                  <a:solidFill>
                    <a:schemeClr val="bg2">
                      <a:lumMod val="50000"/>
                    </a:schemeClr>
                  </a:solidFill>
                  <a:latin typeface="Arial" charset="0"/>
                </a:endParaRPr>
              </a:p>
            </p:txBody>
          </p:sp>
          <p:cxnSp>
            <p:nvCxnSpPr>
              <p:cNvPr id="131118" name="Straight Connector 52"/>
              <p:cNvCxnSpPr>
                <a:cxnSpLocks noChangeShapeType="1"/>
              </p:cNvCxnSpPr>
              <p:nvPr/>
            </p:nvCxnSpPr>
            <p:spPr bwMode="auto">
              <a:xfrm>
                <a:off x="3367999" y="7737533"/>
                <a:ext cx="540000" cy="1588"/>
              </a:xfrm>
              <a:prstGeom prst="line">
                <a:avLst/>
              </a:prstGeom>
              <a:noFill/>
              <a:ln w="38100">
                <a:solidFill>
                  <a:srgbClr val="646464"/>
                </a:solidFill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31119" name="Straight Connector 53"/>
              <p:cNvCxnSpPr>
                <a:cxnSpLocks noChangeShapeType="1"/>
              </p:cNvCxnSpPr>
              <p:nvPr/>
            </p:nvCxnSpPr>
            <p:spPr bwMode="auto">
              <a:xfrm>
                <a:off x="3367999" y="7889933"/>
                <a:ext cx="540000" cy="1588"/>
              </a:xfrm>
              <a:prstGeom prst="line">
                <a:avLst/>
              </a:prstGeom>
              <a:noFill/>
              <a:ln w="38100">
                <a:solidFill>
                  <a:srgbClr val="646464"/>
                </a:solidFill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31120" name="Straight Connector 54"/>
              <p:cNvCxnSpPr>
                <a:cxnSpLocks noChangeShapeType="1"/>
              </p:cNvCxnSpPr>
              <p:nvPr/>
            </p:nvCxnSpPr>
            <p:spPr bwMode="auto">
              <a:xfrm>
                <a:off x="3367999" y="8042333"/>
                <a:ext cx="540000" cy="1588"/>
              </a:xfrm>
              <a:prstGeom prst="line">
                <a:avLst/>
              </a:prstGeom>
              <a:noFill/>
              <a:ln w="38100">
                <a:solidFill>
                  <a:srgbClr val="646464"/>
                </a:solidFill>
                <a:round/>
                <a:headEnd type="none" w="sm" len="sm"/>
                <a:tailEnd type="none" w="sm" len="sm"/>
              </a:ln>
            </p:spPr>
          </p:cxnSp>
        </p:grpSp>
        <p:sp>
          <p:nvSpPr>
            <p:cNvPr id="131115" name="TextBox 56"/>
            <p:cNvSpPr txBox="1">
              <a:spLocks noChangeArrowheads="1"/>
            </p:cNvSpPr>
            <p:nvPr/>
          </p:nvSpPr>
          <p:spPr bwMode="auto">
            <a:xfrm>
              <a:off x="4222898" y="6657181"/>
              <a:ext cx="2731819" cy="5895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</a:rPr>
                <a:t>tags to explore</a:t>
              </a:r>
            </a:p>
          </p:txBody>
        </p:sp>
        <p:sp>
          <p:nvSpPr>
            <p:cNvPr id="131116" name="TextBox 57"/>
            <p:cNvSpPr txBox="1">
              <a:spLocks noChangeArrowheads="1"/>
            </p:cNvSpPr>
            <p:nvPr/>
          </p:nvSpPr>
          <p:spPr bwMode="auto">
            <a:xfrm>
              <a:off x="4241035" y="7429361"/>
              <a:ext cx="2309298" cy="1018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</a:rPr>
                <a:t>Web sites to </a:t>
              </a:r>
            </a:p>
            <a:p>
              <a:r>
                <a:rPr lang="en-US" sz="1600">
                  <a:solidFill>
                    <a:srgbClr val="000000"/>
                  </a:solidFill>
                </a:rPr>
                <a:t>bookmark</a:t>
              </a:r>
            </a:p>
          </p:txBody>
        </p:sp>
      </p:grpSp>
      <p:grpSp>
        <p:nvGrpSpPr>
          <p:cNvPr id="19" name="Group 195"/>
          <p:cNvGrpSpPr>
            <a:grpSpLocks/>
          </p:cNvGrpSpPr>
          <p:nvPr/>
        </p:nvGrpSpPr>
        <p:grpSpPr bwMode="auto">
          <a:xfrm>
            <a:off x="4314825" y="1633538"/>
            <a:ext cx="4767263" cy="3063875"/>
            <a:chOff x="7671595" y="2844006"/>
            <a:chExt cx="8474726" cy="5337175"/>
          </a:xfrm>
        </p:grpSpPr>
        <p:grpSp>
          <p:nvGrpSpPr>
            <p:cNvPr id="131085" name="Group 21"/>
            <p:cNvGrpSpPr>
              <a:grpSpLocks/>
            </p:cNvGrpSpPr>
            <p:nvPr/>
          </p:nvGrpSpPr>
          <p:grpSpPr bwMode="auto">
            <a:xfrm>
              <a:off x="10643394" y="2844006"/>
              <a:ext cx="2286000" cy="1130300"/>
              <a:chOff x="10567194" y="2663031"/>
              <a:chExt cx="2286000" cy="1130300"/>
            </a:xfrm>
          </p:grpSpPr>
          <p:pic>
            <p:nvPicPr>
              <p:cNvPr id="131102" name="Picture 75" descr="mypes-logo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0643394" y="2847181"/>
                <a:ext cx="2144725" cy="803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1103" name="Rectangle 7"/>
              <p:cNvSpPr>
                <a:spLocks noChangeArrowheads="1"/>
              </p:cNvSpPr>
              <p:nvPr/>
            </p:nvSpPr>
            <p:spPr bwMode="auto">
              <a:xfrm>
                <a:off x="10567194" y="2663031"/>
                <a:ext cx="2286000" cy="1130300"/>
              </a:xfrm>
              <a:prstGeom prst="rect">
                <a:avLst/>
              </a:prstGeom>
              <a:noFill/>
              <a:ln w="635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31086" name="Line 12"/>
            <p:cNvSpPr>
              <a:spLocks noChangeShapeType="1"/>
            </p:cNvSpPr>
            <p:nvPr/>
          </p:nvSpPr>
          <p:spPr bwMode="auto">
            <a:xfrm>
              <a:off x="7671595" y="4517231"/>
              <a:ext cx="4114800" cy="0"/>
            </a:xfrm>
            <a:prstGeom prst="line">
              <a:avLst/>
            </a:prstGeom>
            <a:noFill/>
            <a:ln w="63500">
              <a:solidFill>
                <a:schemeClr val="tx2"/>
              </a:solidFill>
              <a:round/>
              <a:headEnd type="none" w="lg" len="med"/>
              <a:tailEnd type="triangle" w="lg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087" name="Line 8"/>
            <p:cNvSpPr>
              <a:spLocks noChangeShapeType="1"/>
            </p:cNvSpPr>
            <p:nvPr/>
          </p:nvSpPr>
          <p:spPr bwMode="auto">
            <a:xfrm>
              <a:off x="11786394" y="3990181"/>
              <a:ext cx="0" cy="3200400"/>
            </a:xfrm>
            <a:prstGeom prst="line">
              <a:avLst/>
            </a:prstGeom>
            <a:noFill/>
            <a:ln w="63500">
              <a:solidFill>
                <a:schemeClr val="tx2"/>
              </a:solidFill>
              <a:round/>
              <a:headEnd type="none" w="lg" len="med"/>
              <a:tailEnd type="none" w="lg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31088" name="Picture 24" descr="stumbleupon-logo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4344661" y="4143776"/>
              <a:ext cx="731912" cy="746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1089" name="Picture 35" descr="flickr_logo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3495327" y="5533585"/>
              <a:ext cx="1457336" cy="5707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1090" name="Rectangle 32"/>
            <p:cNvSpPr>
              <a:spLocks noChangeArrowheads="1"/>
            </p:cNvSpPr>
            <p:nvPr/>
          </p:nvSpPr>
          <p:spPr bwMode="auto">
            <a:xfrm>
              <a:off x="15319687" y="4636811"/>
              <a:ext cx="736313" cy="226557"/>
            </a:xfrm>
            <a:prstGeom prst="rect">
              <a:avLst/>
            </a:prstGeom>
            <a:solidFill>
              <a:srgbClr val="01A200"/>
            </a:solidFill>
            <a:ln w="12700">
              <a:solidFill>
                <a:srgbClr val="01A2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091" name="Rectangle 33"/>
            <p:cNvSpPr>
              <a:spLocks noChangeArrowheads="1"/>
            </p:cNvSpPr>
            <p:nvPr/>
          </p:nvSpPr>
          <p:spPr bwMode="auto">
            <a:xfrm>
              <a:off x="15319687" y="4863369"/>
              <a:ext cx="736313" cy="226557"/>
            </a:xfrm>
            <a:prstGeom prst="rect">
              <a:avLst/>
            </a:prstGeom>
            <a:solidFill>
              <a:srgbClr val="006001"/>
            </a:solidFill>
            <a:ln w="12700">
              <a:solidFill>
                <a:srgbClr val="00600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092" name="Rectangle 34"/>
            <p:cNvSpPr>
              <a:spLocks noChangeArrowheads="1"/>
            </p:cNvSpPr>
            <p:nvPr/>
          </p:nvSpPr>
          <p:spPr bwMode="auto">
            <a:xfrm>
              <a:off x="15319687" y="4249776"/>
              <a:ext cx="736313" cy="840150"/>
            </a:xfrm>
            <a:prstGeom prst="rect">
              <a:avLst/>
            </a:prstGeom>
            <a:noFill/>
            <a:ln w="3810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093" name="Rectangle 35"/>
            <p:cNvSpPr>
              <a:spLocks noChangeAspect="1" noChangeArrowheads="1"/>
            </p:cNvSpPr>
            <p:nvPr/>
          </p:nvSpPr>
          <p:spPr bwMode="auto">
            <a:xfrm>
              <a:off x="15196330" y="4273376"/>
              <a:ext cx="949991" cy="401979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900">
                  <a:solidFill>
                    <a:schemeClr val="tx2"/>
                  </a:solidFill>
                </a:rPr>
                <a:t>profile</a:t>
              </a:r>
            </a:p>
          </p:txBody>
        </p:sp>
        <p:sp>
          <p:nvSpPr>
            <p:cNvPr id="34" name="Rectangle 32"/>
            <p:cNvSpPr>
              <a:spLocks noChangeArrowheads="1"/>
            </p:cNvSpPr>
            <p:nvPr/>
          </p:nvSpPr>
          <p:spPr bwMode="auto">
            <a:xfrm>
              <a:off x="14977977" y="5957819"/>
              <a:ext cx="736564" cy="226761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12700">
              <a:solidFill>
                <a:schemeClr val="bg2">
                  <a:lumMod val="75000"/>
                </a:schemeClr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1095" name="Rectangle 33"/>
            <p:cNvSpPr>
              <a:spLocks noChangeArrowheads="1"/>
            </p:cNvSpPr>
            <p:nvPr/>
          </p:nvSpPr>
          <p:spPr bwMode="auto">
            <a:xfrm>
              <a:off x="14978350" y="6184569"/>
              <a:ext cx="736313" cy="226557"/>
            </a:xfrm>
            <a:prstGeom prst="rect">
              <a:avLst/>
            </a:prstGeom>
            <a:solidFill>
              <a:srgbClr val="F92586"/>
            </a:solidFill>
            <a:ln w="12700">
              <a:solidFill>
                <a:srgbClr val="F92586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096" name="Rectangle 34"/>
            <p:cNvSpPr>
              <a:spLocks noChangeArrowheads="1"/>
            </p:cNvSpPr>
            <p:nvPr/>
          </p:nvSpPr>
          <p:spPr bwMode="auto">
            <a:xfrm>
              <a:off x="14978350" y="5570976"/>
              <a:ext cx="736313" cy="840150"/>
            </a:xfrm>
            <a:prstGeom prst="rect">
              <a:avLst/>
            </a:prstGeom>
            <a:noFill/>
            <a:ln w="3810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097" name="Rectangle 35"/>
            <p:cNvSpPr>
              <a:spLocks noChangeAspect="1" noChangeArrowheads="1"/>
            </p:cNvSpPr>
            <p:nvPr/>
          </p:nvSpPr>
          <p:spPr bwMode="auto">
            <a:xfrm>
              <a:off x="14835049" y="5594577"/>
              <a:ext cx="970939" cy="401979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900">
                  <a:solidFill>
                    <a:schemeClr val="tx2"/>
                  </a:solidFill>
                </a:rPr>
                <a:t>profile</a:t>
              </a:r>
            </a:p>
          </p:txBody>
        </p:sp>
        <p:grpSp>
          <p:nvGrpSpPr>
            <p:cNvPr id="131098" name="Group 193"/>
            <p:cNvGrpSpPr>
              <a:grpSpLocks/>
            </p:cNvGrpSpPr>
            <p:nvPr/>
          </p:nvGrpSpPr>
          <p:grpSpPr bwMode="auto">
            <a:xfrm>
              <a:off x="11176794" y="4869488"/>
              <a:ext cx="1204152" cy="3311693"/>
              <a:chOff x="11325093" y="7104201"/>
              <a:chExt cx="1204152" cy="3311693"/>
            </a:xfrm>
          </p:grpSpPr>
          <p:sp>
            <p:nvSpPr>
              <p:cNvPr id="131100" name="Rectangle 7"/>
              <p:cNvSpPr>
                <a:spLocks noChangeArrowheads="1"/>
              </p:cNvSpPr>
              <p:nvPr/>
            </p:nvSpPr>
            <p:spPr bwMode="auto">
              <a:xfrm>
                <a:off x="11325093" y="7104201"/>
                <a:ext cx="1204152" cy="3311693"/>
              </a:xfrm>
              <a:prstGeom prst="rect">
                <a:avLst/>
              </a:prstGeom>
              <a:solidFill>
                <a:schemeClr val="bg1"/>
              </a:solidFill>
              <a:ln w="635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101" name="TextBox 192"/>
              <p:cNvSpPr txBox="1">
                <a:spLocks noChangeArrowheads="1"/>
              </p:cNvSpPr>
              <p:nvPr/>
            </p:nvSpPr>
            <p:spPr bwMode="auto">
              <a:xfrm rot="-5400000">
                <a:off x="10511215" y="8192160"/>
                <a:ext cx="2827283" cy="11491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>
                    <a:solidFill>
                      <a:srgbClr val="000000"/>
                    </a:solidFill>
                  </a:rPr>
                  <a:t>Cross-system</a:t>
                </a:r>
              </a:p>
              <a:p>
                <a:r>
                  <a:rPr lang="en-US" sz="1800">
                    <a:solidFill>
                      <a:srgbClr val="000000"/>
                    </a:solidFill>
                  </a:rPr>
                  <a:t>user modeling</a:t>
                </a:r>
              </a:p>
            </p:txBody>
          </p:sp>
        </p:grpSp>
        <p:sp>
          <p:nvSpPr>
            <p:cNvPr id="131099" name="Line 12"/>
            <p:cNvSpPr>
              <a:spLocks noChangeShapeType="1"/>
            </p:cNvSpPr>
            <p:nvPr/>
          </p:nvSpPr>
          <p:spPr bwMode="auto">
            <a:xfrm>
              <a:off x="12589668" y="5172360"/>
              <a:ext cx="1558926" cy="189421"/>
            </a:xfrm>
            <a:prstGeom prst="line">
              <a:avLst/>
            </a:prstGeom>
            <a:noFill/>
            <a:ln w="63500">
              <a:solidFill>
                <a:schemeClr val="tx2"/>
              </a:solidFill>
              <a:round/>
              <a:headEnd type="triangle" w="lg" len="med"/>
              <a:tailEnd type="triangle" w="lg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itle 1"/>
          <p:cNvSpPr>
            <a:spLocks noGrp="1"/>
          </p:cNvSpPr>
          <p:nvPr>
            <p:ph type="title"/>
          </p:nvPr>
        </p:nvSpPr>
        <p:spPr>
          <a:xfrm>
            <a:off x="917575" y="76200"/>
            <a:ext cx="7159625" cy="1244600"/>
          </a:xfrm>
        </p:spPr>
        <p:txBody>
          <a:bodyPr/>
          <a:lstStyle/>
          <a:p>
            <a:r>
              <a:rPr lang="en-US" smtClean="0"/>
              <a:t>Tag recommendations (cold-start)</a:t>
            </a:r>
          </a:p>
        </p:txBody>
      </p:sp>
      <p:pic>
        <p:nvPicPr>
          <p:cNvPr id="132099" name="Picture 7" descr="tag-recommendation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" y="1173163"/>
            <a:ext cx="9147175" cy="446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2100" name="TextBox 8"/>
          <p:cNvSpPr txBox="1">
            <a:spLocks noChangeArrowheads="1"/>
          </p:cNvSpPr>
          <p:nvPr/>
        </p:nvSpPr>
        <p:spPr bwMode="auto">
          <a:xfrm>
            <a:off x="768350" y="5567363"/>
            <a:ext cx="224790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1883" tIns="25942" rIns="51883" bIns="25942">
            <a:prstTxWarp prst="textNoShape">
              <a:avLst/>
            </a:prstTxWarp>
            <a:spAutoFit/>
          </a:bodyPr>
          <a:lstStyle/>
          <a:p>
            <a:r>
              <a:rPr lang="en-US" sz="1800" b="1">
                <a:solidFill>
                  <a:srgbClr val="000000"/>
                </a:solidFill>
              </a:rPr>
              <a:t>Baseline (popular)</a:t>
            </a:r>
          </a:p>
        </p:txBody>
      </p:sp>
      <p:sp>
        <p:nvSpPr>
          <p:cNvPr id="132101" name="TextBox 9"/>
          <p:cNvSpPr txBox="1">
            <a:spLocks noChangeArrowheads="1"/>
          </p:cNvSpPr>
          <p:nvPr/>
        </p:nvSpPr>
        <p:spPr bwMode="auto">
          <a:xfrm>
            <a:off x="3778250" y="5854700"/>
            <a:ext cx="893763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1883" tIns="25942" rIns="51883" bIns="25942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000000"/>
                </a:solidFill>
              </a:rPr>
              <a:t>[A </a:t>
            </a:r>
            <a:r>
              <a:rPr lang="en-US" sz="1600" b="1">
                <a:solidFill>
                  <a:srgbClr val="000000"/>
                </a:solidFill>
                <a:sym typeface="Wingdings" charset="2"/>
              </a:rPr>
              <a:t></a:t>
            </a:r>
            <a:r>
              <a:rPr lang="en-US" sz="1600" b="1">
                <a:solidFill>
                  <a:srgbClr val="000000"/>
                </a:solidFill>
              </a:rPr>
              <a:t> B]</a:t>
            </a:r>
          </a:p>
        </p:txBody>
      </p:sp>
      <p:pic>
        <p:nvPicPr>
          <p:cNvPr id="132102" name="Picture 75" descr="mypes-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67138" y="5567363"/>
            <a:ext cx="984250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2103" name="TextBox 11"/>
          <p:cNvSpPr txBox="1">
            <a:spLocks noChangeArrowheads="1"/>
          </p:cNvSpPr>
          <p:nvPr/>
        </p:nvSpPr>
        <p:spPr bwMode="auto">
          <a:xfrm>
            <a:off x="6126163" y="5854700"/>
            <a:ext cx="1093787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1883" tIns="25942" rIns="51883" bIns="25942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000000"/>
                </a:solidFill>
              </a:rPr>
              <a:t>[A,B </a:t>
            </a:r>
            <a:r>
              <a:rPr lang="en-US" sz="1600" b="1">
                <a:solidFill>
                  <a:srgbClr val="000000"/>
                </a:solidFill>
                <a:sym typeface="Wingdings" charset="2"/>
              </a:rPr>
              <a:t></a:t>
            </a:r>
            <a:r>
              <a:rPr lang="en-US" sz="1600" b="1">
                <a:solidFill>
                  <a:srgbClr val="000000"/>
                </a:solidFill>
              </a:rPr>
              <a:t> C]</a:t>
            </a:r>
          </a:p>
        </p:txBody>
      </p:sp>
      <p:pic>
        <p:nvPicPr>
          <p:cNvPr id="132104" name="Picture 75" descr="mypes-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67438" y="5567363"/>
            <a:ext cx="984250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2105" name="Content Placeholder 2"/>
          <p:cNvSpPr>
            <a:spLocks noGrp="1"/>
          </p:cNvSpPr>
          <p:nvPr>
            <p:ph idx="1"/>
          </p:nvPr>
        </p:nvSpPr>
        <p:spPr>
          <a:xfrm>
            <a:off x="946150" y="660400"/>
            <a:ext cx="8382000" cy="481013"/>
          </a:xfrm>
        </p:spPr>
        <p:txBody>
          <a:bodyPr/>
          <a:lstStyle/>
          <a:p>
            <a:pPr>
              <a:buFontTx/>
              <a:buNone/>
            </a:pPr>
            <a:r>
              <a:rPr lang="en-US" smtClean="0"/>
              <a:t>Average performance of user modeling strategies:</a:t>
            </a:r>
          </a:p>
        </p:txBody>
      </p: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4194175" y="1079500"/>
            <a:ext cx="4783138" cy="3867150"/>
            <a:chOff x="7442994" y="2707698"/>
            <a:chExt cx="8505346" cy="6734643"/>
          </a:xfrm>
        </p:grpSpPr>
        <p:grpSp>
          <p:nvGrpSpPr>
            <p:cNvPr id="132108" name="Group 26"/>
            <p:cNvGrpSpPr>
              <a:grpSpLocks/>
            </p:cNvGrpSpPr>
            <p:nvPr/>
          </p:nvGrpSpPr>
          <p:grpSpPr bwMode="auto">
            <a:xfrm>
              <a:off x="7442994" y="2707698"/>
              <a:ext cx="8505346" cy="6734643"/>
              <a:chOff x="995048" y="2707698"/>
              <a:chExt cx="8505346" cy="6734643"/>
            </a:xfrm>
          </p:grpSpPr>
          <p:sp>
            <p:nvSpPr>
              <p:cNvPr id="132110" name="Rectangle 16"/>
              <p:cNvSpPr>
                <a:spLocks noChangeArrowheads="1"/>
              </p:cNvSpPr>
              <p:nvPr/>
            </p:nvSpPr>
            <p:spPr bwMode="auto">
              <a:xfrm>
                <a:off x="995048" y="2707698"/>
                <a:ext cx="8505346" cy="6616483"/>
              </a:xfrm>
              <a:prstGeom prst="rect">
                <a:avLst/>
              </a:prstGeom>
              <a:solidFill>
                <a:schemeClr val="bg1"/>
              </a:solidFill>
              <a:ln w="101600">
                <a:solidFill>
                  <a:srgbClr val="00AE31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l" defTabSz="517525" eaLnBrk="0" hangingPunct="0"/>
                <a:endParaRPr lang="en-US" sz="1400">
                  <a:latin typeface="Arial" charset="0"/>
                </a:endParaRPr>
              </a:p>
            </p:txBody>
          </p:sp>
          <p:pic>
            <p:nvPicPr>
              <p:cNvPr id="132111" name="Picture 17" descr="tag-recommendation-example-stumble.pdf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118394" y="4066381"/>
                <a:ext cx="8247842" cy="47275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2112" name="TextBox 18"/>
              <p:cNvSpPr txBox="1">
                <a:spLocks noChangeArrowheads="1"/>
              </p:cNvSpPr>
              <p:nvPr/>
            </p:nvSpPr>
            <p:spPr bwMode="auto">
              <a:xfrm>
                <a:off x="1963084" y="8638381"/>
                <a:ext cx="2257769" cy="6967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 b="1" dirty="0">
                    <a:solidFill>
                      <a:srgbClr val="000000"/>
                    </a:solidFill>
                  </a:rPr>
                  <a:t>Baseline</a:t>
                </a:r>
              </a:p>
            </p:txBody>
          </p:sp>
          <p:pic>
            <p:nvPicPr>
              <p:cNvPr id="132113" name="Picture 24" descr="stumbleupon-logo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5358683" y="8679312"/>
                <a:ext cx="551911" cy="5632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2114" name="Picture 20" descr="delicious.png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6376194" y="8638381"/>
                <a:ext cx="449460" cy="4922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2115" name="Picture 35" descr="flickr_logo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4013993" y="8727462"/>
                <a:ext cx="939876" cy="3681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2116" name="TextBox 22"/>
              <p:cNvSpPr txBox="1">
                <a:spLocks noChangeArrowheads="1"/>
              </p:cNvSpPr>
              <p:nvPr/>
            </p:nvSpPr>
            <p:spPr bwMode="auto">
              <a:xfrm>
                <a:off x="4710371" y="8638381"/>
                <a:ext cx="864317" cy="8039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>
                    <a:solidFill>
                      <a:srgbClr val="000000"/>
                    </a:solidFill>
                    <a:sym typeface="Wingdings" charset="2"/>
                  </a:rPr>
                  <a:t></a:t>
                </a:r>
                <a:endParaRPr lang="en-US" b="1">
                  <a:solidFill>
                    <a:srgbClr val="000000"/>
                  </a:solidFill>
                </a:endParaRPr>
              </a:p>
            </p:txBody>
          </p:sp>
          <p:pic>
            <p:nvPicPr>
              <p:cNvPr id="132117" name="Picture 24" descr="stumbleupon-logo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7263683" y="8679312"/>
                <a:ext cx="551911" cy="5632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2118" name="TextBox 24"/>
              <p:cNvSpPr txBox="1">
                <a:spLocks noChangeArrowheads="1"/>
              </p:cNvSpPr>
              <p:nvPr/>
            </p:nvSpPr>
            <p:spPr bwMode="auto">
              <a:xfrm>
                <a:off x="6588458" y="8638381"/>
                <a:ext cx="864317" cy="8039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>
                    <a:solidFill>
                      <a:srgbClr val="000000"/>
                    </a:solidFill>
                    <a:sym typeface="Wingdings" charset="2"/>
                  </a:rPr>
                  <a:t></a:t>
                </a: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32119" name="TextBox 25"/>
              <p:cNvSpPr txBox="1">
                <a:spLocks noChangeArrowheads="1"/>
              </p:cNvSpPr>
              <p:nvPr/>
            </p:nvSpPr>
            <p:spPr bwMode="auto">
              <a:xfrm>
                <a:off x="1346993" y="2912963"/>
                <a:ext cx="7899978" cy="16079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 b="1">
                    <a:solidFill>
                      <a:schemeClr val="tx2"/>
                    </a:solidFill>
                  </a:rPr>
                  <a:t>2. The higher the overlap between </a:t>
                </a:r>
              </a:p>
              <a:p>
                <a:r>
                  <a:rPr lang="en-US" sz="1800" b="1">
                    <a:solidFill>
                      <a:schemeClr val="tx2"/>
                    </a:solidFill>
                  </a:rPr>
                  <a:t>    services, the better the performance:</a:t>
                </a:r>
              </a:p>
            </p:txBody>
          </p:sp>
        </p:grpSp>
        <p:pic>
          <p:nvPicPr>
            <p:cNvPr id="132109" name="Picture 24" descr="stumbleupon-logo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879556" y="4340983"/>
              <a:ext cx="925638" cy="9445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123825" y="1096963"/>
            <a:ext cx="3856038" cy="882650"/>
          </a:xfrm>
          <a:prstGeom prst="rect">
            <a:avLst/>
          </a:prstGeom>
          <a:solidFill>
            <a:schemeClr val="bg1"/>
          </a:solidFill>
          <a:ln w="101600">
            <a:solidFill>
              <a:srgbClr val="01A200"/>
            </a:solidFill>
            <a:miter lim="800000"/>
            <a:headEnd type="none" w="sm" len="sm"/>
            <a:tailEnd type="none" w="sm" len="sm"/>
          </a:ln>
        </p:spPr>
        <p:txBody>
          <a:bodyPr lIns="51883" tIns="25942" rIns="51883" bIns="25942">
            <a:prstTxWarp prst="textNoShape">
              <a:avLst/>
            </a:prstTxWarp>
            <a:spAutoFit/>
          </a:bodyPr>
          <a:lstStyle/>
          <a:p>
            <a:pPr marL="290513" indent="-290513">
              <a:buFont typeface="Arial" charset="0"/>
              <a:buAutoNum type="arabicPeriod"/>
            </a:pPr>
            <a:r>
              <a:rPr lang="en-US" sz="1800" b="1">
                <a:solidFill>
                  <a:schemeClr val="tx2"/>
                </a:solidFill>
              </a:rPr>
              <a:t>Mypes [A,B</a:t>
            </a:r>
            <a:r>
              <a:rPr lang="en-US" sz="1800" b="1">
                <a:solidFill>
                  <a:schemeClr val="tx2"/>
                </a:solidFill>
                <a:sym typeface="Wingdings" charset="2"/>
              </a:rPr>
              <a:t>C</a:t>
            </a:r>
            <a:r>
              <a:rPr lang="en-US" sz="1800" b="1">
                <a:solidFill>
                  <a:schemeClr val="tx2"/>
                </a:solidFill>
              </a:rPr>
              <a:t>] improves over the baseline significantly </a:t>
            </a:r>
            <a:r>
              <a:rPr lang="en-US" sz="1800">
                <a:solidFill>
                  <a:schemeClr val="tx2"/>
                </a:solidFill>
              </a:rPr>
              <a:t>(t-test, α=0.01)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38"/>
          <p:cNvSpPr>
            <a:spLocks noChangeArrowheads="1"/>
          </p:cNvSpPr>
          <p:nvPr/>
        </p:nvSpPr>
        <p:spPr bwMode="auto">
          <a:xfrm>
            <a:off x="1257300" y="5605463"/>
            <a:ext cx="5981700" cy="522287"/>
          </a:xfrm>
          <a:prstGeom prst="rect">
            <a:avLst/>
          </a:prstGeom>
          <a:solidFill>
            <a:schemeClr val="bg1"/>
          </a:solidFill>
          <a:ln w="63500">
            <a:noFill/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pPr algn="l" defTabSz="517525" eaLnBrk="0" hangingPunct="0"/>
            <a:endParaRPr lang="en-US" sz="1400">
              <a:latin typeface="Arial" charset="0"/>
            </a:endParaRPr>
          </a:p>
        </p:txBody>
      </p:sp>
      <p:pic>
        <p:nvPicPr>
          <p:cNvPr id="133123" name="Picture 7" descr="resource-recommendation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1338" y="1470025"/>
            <a:ext cx="8320087" cy="441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24" name="Title 1"/>
          <p:cNvSpPr>
            <a:spLocks noGrp="1"/>
          </p:cNvSpPr>
          <p:nvPr>
            <p:ph type="title"/>
          </p:nvPr>
        </p:nvSpPr>
        <p:spPr>
          <a:xfrm>
            <a:off x="508000" y="152400"/>
            <a:ext cx="8229600" cy="1244600"/>
          </a:xfrm>
        </p:spPr>
        <p:txBody>
          <a:bodyPr/>
          <a:lstStyle/>
          <a:p>
            <a:r>
              <a:rPr lang="en-US" smtClean="0"/>
              <a:t>Recommending Web sites (cold-start)</a:t>
            </a:r>
          </a:p>
        </p:txBody>
      </p:sp>
      <p:sp>
        <p:nvSpPr>
          <p:cNvPr id="133125" name="Content Placeholder 2"/>
          <p:cNvSpPr>
            <a:spLocks noGrp="1"/>
          </p:cNvSpPr>
          <p:nvPr>
            <p:ph idx="1"/>
          </p:nvPr>
        </p:nvSpPr>
        <p:spPr>
          <a:xfrm>
            <a:off x="338138" y="719138"/>
            <a:ext cx="8577262" cy="481012"/>
          </a:xfrm>
        </p:spPr>
        <p:txBody>
          <a:bodyPr/>
          <a:lstStyle/>
          <a:p>
            <a:pPr>
              <a:buFontTx/>
              <a:buNone/>
            </a:pPr>
            <a:r>
              <a:rPr lang="en-US" smtClean="0"/>
              <a:t>	Performance of user modeling strategies for recommending Web sites (ground truth = Delicious bookmarks):</a:t>
            </a:r>
          </a:p>
        </p:txBody>
      </p:sp>
      <p:sp>
        <p:nvSpPr>
          <p:cNvPr id="133126" name="TextBox 8"/>
          <p:cNvSpPr txBox="1">
            <a:spLocks noChangeArrowheads="1"/>
          </p:cNvSpPr>
          <p:nvPr/>
        </p:nvSpPr>
        <p:spPr bwMode="auto">
          <a:xfrm>
            <a:off x="1363663" y="5783263"/>
            <a:ext cx="224790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1883" tIns="25942" rIns="51883" bIns="25942">
            <a:prstTxWarp prst="textNoShape">
              <a:avLst/>
            </a:prstTxWarp>
            <a:spAutoFit/>
          </a:bodyPr>
          <a:lstStyle/>
          <a:p>
            <a:r>
              <a:rPr lang="en-US" sz="1800" b="1">
                <a:solidFill>
                  <a:srgbClr val="000000"/>
                </a:solidFill>
              </a:rPr>
              <a:t>Baseline (popular)</a:t>
            </a:r>
          </a:p>
        </p:txBody>
      </p:sp>
      <p:sp>
        <p:nvSpPr>
          <p:cNvPr id="133127" name="TextBox 9"/>
          <p:cNvSpPr txBox="1">
            <a:spLocks noChangeArrowheads="1"/>
          </p:cNvSpPr>
          <p:nvPr/>
        </p:nvSpPr>
        <p:spPr bwMode="auto">
          <a:xfrm>
            <a:off x="3941763" y="6070600"/>
            <a:ext cx="893762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1883" tIns="25942" rIns="51883" bIns="25942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000000"/>
                </a:solidFill>
              </a:rPr>
              <a:t>[A </a:t>
            </a:r>
            <a:r>
              <a:rPr lang="en-US" sz="1600" b="1">
                <a:solidFill>
                  <a:srgbClr val="000000"/>
                </a:solidFill>
                <a:sym typeface="Wingdings" charset="2"/>
              </a:rPr>
              <a:t></a:t>
            </a:r>
            <a:r>
              <a:rPr lang="en-US" sz="1600" b="1">
                <a:solidFill>
                  <a:srgbClr val="000000"/>
                </a:solidFill>
              </a:rPr>
              <a:t> B]</a:t>
            </a:r>
          </a:p>
        </p:txBody>
      </p:sp>
      <p:pic>
        <p:nvPicPr>
          <p:cNvPr id="133128" name="Picture 75" descr="mypes-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32238" y="5783263"/>
            <a:ext cx="984250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29" name="TextBox 11"/>
          <p:cNvSpPr txBox="1">
            <a:spLocks noChangeArrowheads="1"/>
          </p:cNvSpPr>
          <p:nvPr/>
        </p:nvSpPr>
        <p:spPr bwMode="auto">
          <a:xfrm>
            <a:off x="5876925" y="6070600"/>
            <a:ext cx="1095375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1883" tIns="25942" rIns="51883" bIns="25942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000000"/>
                </a:solidFill>
              </a:rPr>
              <a:t>[A,B </a:t>
            </a:r>
            <a:r>
              <a:rPr lang="en-US" sz="1600" b="1">
                <a:solidFill>
                  <a:srgbClr val="000000"/>
                </a:solidFill>
                <a:sym typeface="Wingdings" charset="2"/>
              </a:rPr>
              <a:t></a:t>
            </a:r>
            <a:r>
              <a:rPr lang="en-US" sz="1600" b="1">
                <a:solidFill>
                  <a:srgbClr val="000000"/>
                </a:solidFill>
              </a:rPr>
              <a:t> C]</a:t>
            </a:r>
          </a:p>
        </p:txBody>
      </p:sp>
      <p:pic>
        <p:nvPicPr>
          <p:cNvPr id="133130" name="Picture 75" descr="mypes-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19788" y="5783263"/>
            <a:ext cx="982662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212725" y="1557338"/>
            <a:ext cx="4943475" cy="1093787"/>
            <a:chOff x="406367" y="6428581"/>
            <a:chExt cx="8789577" cy="1905000"/>
          </a:xfrm>
        </p:grpSpPr>
        <p:sp>
          <p:nvSpPr>
            <p:cNvPr id="133151" name="Rectangle 14"/>
            <p:cNvSpPr>
              <a:spLocks noChangeArrowheads="1"/>
            </p:cNvSpPr>
            <p:nvPr/>
          </p:nvSpPr>
          <p:spPr bwMode="auto">
            <a:xfrm>
              <a:off x="466725" y="6428581"/>
              <a:ext cx="8729219" cy="1905000"/>
            </a:xfrm>
            <a:prstGeom prst="rect">
              <a:avLst/>
            </a:prstGeom>
            <a:solidFill>
              <a:schemeClr val="bg1"/>
            </a:solidFill>
            <a:ln w="101600">
              <a:solidFill>
                <a:srgbClr val="00AE31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l" defTabSz="517525" eaLnBrk="0" hangingPunct="0"/>
              <a:endParaRPr lang="en-US" sz="1400">
                <a:latin typeface="Arial" charset="0"/>
              </a:endParaRPr>
            </a:p>
          </p:txBody>
        </p:sp>
        <p:sp>
          <p:nvSpPr>
            <p:cNvPr id="133152" name="TextBox 15"/>
            <p:cNvSpPr txBox="1">
              <a:spLocks noChangeArrowheads="1"/>
            </p:cNvSpPr>
            <p:nvPr/>
          </p:nvSpPr>
          <p:spPr bwMode="auto">
            <a:xfrm>
              <a:off x="406367" y="6504781"/>
              <a:ext cx="8557545" cy="1607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290513" indent="-290513"/>
              <a:r>
                <a:rPr lang="en-US" sz="1800" b="1">
                  <a:solidFill>
                    <a:schemeClr val="tx2"/>
                  </a:solidFill>
                </a:rPr>
                <a:t>Again: significant improvements when</a:t>
              </a:r>
            </a:p>
            <a:p>
              <a:pPr marL="290513" indent="-290513"/>
              <a:r>
                <a:rPr lang="en-US" sz="1800" b="1">
                  <a:solidFill>
                    <a:schemeClr val="tx2"/>
                  </a:solidFill>
                </a:rPr>
                <a:t>considering external profile information </a:t>
              </a:r>
            </a:p>
            <a:p>
              <a:pPr marL="290513" indent="-290513"/>
              <a:r>
                <a:rPr lang="en-US" sz="1800" b="1">
                  <a:solidFill>
                    <a:schemeClr val="tx2"/>
                  </a:solidFill>
                </a:rPr>
                <a:t>(Mypes [A,B</a:t>
              </a:r>
              <a:r>
                <a:rPr lang="en-US" sz="1800" b="1">
                  <a:solidFill>
                    <a:schemeClr val="tx2"/>
                  </a:solidFill>
                  <a:sym typeface="Wingdings" charset="2"/>
                </a:rPr>
                <a:t>C</a:t>
              </a:r>
              <a:r>
                <a:rPr lang="en-US" sz="1800" b="1">
                  <a:solidFill>
                    <a:schemeClr val="tx2"/>
                  </a:solidFill>
                </a:rPr>
                <a:t>]).</a:t>
              </a:r>
            </a:p>
          </p:txBody>
        </p:sp>
      </p:grpSp>
      <p:grpSp>
        <p:nvGrpSpPr>
          <p:cNvPr id="4" name="Group 54"/>
          <p:cNvGrpSpPr>
            <a:grpSpLocks/>
          </p:cNvGrpSpPr>
          <p:nvPr/>
        </p:nvGrpSpPr>
        <p:grpSpPr bwMode="auto">
          <a:xfrm>
            <a:off x="1660525" y="4795838"/>
            <a:ext cx="5529263" cy="825500"/>
            <a:chOff x="2794794" y="8638381"/>
            <a:chExt cx="9829800" cy="1438183"/>
          </a:xfrm>
        </p:grpSpPr>
        <p:grpSp>
          <p:nvGrpSpPr>
            <p:cNvPr id="133133" name="Group 27"/>
            <p:cNvGrpSpPr>
              <a:grpSpLocks/>
            </p:cNvGrpSpPr>
            <p:nvPr/>
          </p:nvGrpSpPr>
          <p:grpSpPr bwMode="auto">
            <a:xfrm>
              <a:off x="2794794" y="8745165"/>
              <a:ext cx="2778098" cy="1102800"/>
              <a:chOff x="12115135" y="2847181"/>
              <a:chExt cx="2778098" cy="1102800"/>
            </a:xfrm>
          </p:grpSpPr>
          <p:sp>
            <p:nvSpPr>
              <p:cNvPr id="24" name="Rectangle 23"/>
              <p:cNvSpPr/>
              <p:nvPr/>
            </p:nvSpPr>
            <p:spPr bwMode="auto">
              <a:xfrm>
                <a:off x="12115135" y="2848259"/>
                <a:ext cx="2667001" cy="1100763"/>
              </a:xfrm>
              <a:prstGeom prst="rect">
                <a:avLst/>
              </a:prstGeom>
              <a:solidFill>
                <a:schemeClr val="bg1"/>
              </a:solidFill>
              <a:ln w="63500" cap="flat" cmpd="sng" algn="ctr">
                <a:solidFill>
                  <a:schemeClr val="tx2">
                    <a:lumMod val="50000"/>
                    <a:lumOff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l" defTabSz="518831" eaLnBrk="0" hangingPunct="0">
                  <a:defRPr/>
                </a:pPr>
                <a:endParaRPr lang="en-US" sz="1400" dirty="0">
                  <a:latin typeface="Arial" charset="0"/>
                </a:endParaRPr>
              </a:p>
            </p:txBody>
          </p:sp>
          <p:sp>
            <p:nvSpPr>
              <p:cNvPr id="133149" name="Rectangle 6"/>
              <p:cNvSpPr>
                <a:spLocks noChangeArrowheads="1"/>
              </p:cNvSpPr>
              <p:nvPr/>
            </p:nvSpPr>
            <p:spPr bwMode="auto">
              <a:xfrm>
                <a:off x="13151542" y="3228181"/>
                <a:ext cx="1741691" cy="5359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 b="1">
                    <a:solidFill>
                      <a:schemeClr val="tx2"/>
                    </a:solidFill>
                    <a:ea typeface="ＭＳ Ｐゴシック" charset="-128"/>
                    <a:cs typeface="ＭＳ Ｐゴシック" charset="-128"/>
                  </a:rPr>
                  <a:t>delicious</a:t>
                </a:r>
                <a:endParaRPr lang="en-US" sz="1400">
                  <a:solidFill>
                    <a:schemeClr val="tx2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pic>
            <p:nvPicPr>
              <p:cNvPr id="133150" name="Picture 26" descr="delicious.png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2243594" y="2950998"/>
                <a:ext cx="879246" cy="9629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33134" name="Group 38"/>
            <p:cNvGrpSpPr>
              <a:grpSpLocks/>
            </p:cNvGrpSpPr>
            <p:nvPr/>
          </p:nvGrpSpPr>
          <p:grpSpPr bwMode="auto">
            <a:xfrm>
              <a:off x="6376194" y="8638381"/>
              <a:ext cx="2666610" cy="1438183"/>
              <a:chOff x="12191335" y="2628197"/>
              <a:chExt cx="2666610" cy="1438183"/>
            </a:xfrm>
          </p:grpSpPr>
          <p:sp>
            <p:nvSpPr>
              <p:cNvPr id="30" name="Rectangle 29"/>
              <p:cNvSpPr/>
              <p:nvPr/>
            </p:nvSpPr>
            <p:spPr bwMode="auto">
              <a:xfrm>
                <a:off x="12191335" y="2628197"/>
                <a:ext cx="2666999" cy="1438183"/>
              </a:xfrm>
              <a:prstGeom prst="rect">
                <a:avLst/>
              </a:prstGeom>
              <a:solidFill>
                <a:schemeClr val="bg1"/>
              </a:solidFill>
              <a:ln w="63500" cap="flat" cmpd="sng" algn="ctr">
                <a:solidFill>
                  <a:schemeClr val="tx2">
                    <a:lumMod val="50000"/>
                    <a:lumOff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l" defTabSz="518831" eaLnBrk="0" hangingPunct="0">
                  <a:defRPr/>
                </a:pPr>
                <a:endParaRPr lang="en-US" sz="1400" dirty="0">
                  <a:latin typeface="Arial" charset="0"/>
                </a:endParaRPr>
              </a:p>
            </p:txBody>
          </p:sp>
          <p:pic>
            <p:nvPicPr>
              <p:cNvPr id="133142" name="Picture 35" descr="flickr_logo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12358540" y="2815521"/>
                <a:ext cx="939876" cy="3681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3143" name="TextBox 33"/>
              <p:cNvSpPr txBox="1">
                <a:spLocks noChangeArrowheads="1"/>
              </p:cNvSpPr>
              <p:nvPr/>
            </p:nvSpPr>
            <p:spPr bwMode="auto">
              <a:xfrm>
                <a:off x="13152839" y="2737972"/>
                <a:ext cx="693135" cy="5895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 b="1">
                    <a:solidFill>
                      <a:srgbClr val="000000"/>
                    </a:solidFill>
                    <a:sym typeface="Wingdings" charset="2"/>
                  </a:rPr>
                  <a:t></a:t>
                </a:r>
                <a:endParaRPr lang="en-US" sz="1600" b="1">
                  <a:solidFill>
                    <a:srgbClr val="000000"/>
                  </a:solidFill>
                </a:endParaRPr>
              </a:p>
            </p:txBody>
          </p:sp>
          <p:pic>
            <p:nvPicPr>
              <p:cNvPr id="133144" name="Picture 24" descr="stumbleupon-logo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12472194" y="3350766"/>
                <a:ext cx="551911" cy="5632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3145" name="TextBox 35"/>
              <p:cNvSpPr txBox="1">
                <a:spLocks noChangeArrowheads="1"/>
              </p:cNvSpPr>
              <p:nvPr/>
            </p:nvSpPr>
            <p:spPr bwMode="auto">
              <a:xfrm>
                <a:off x="13155815" y="3314561"/>
                <a:ext cx="693135" cy="5895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 b="1">
                    <a:solidFill>
                      <a:srgbClr val="000000"/>
                    </a:solidFill>
                    <a:sym typeface="Wingdings" charset="2"/>
                  </a:rPr>
                  <a:t></a:t>
                </a:r>
                <a:endParaRPr lang="en-US" sz="1600" b="1">
                  <a:solidFill>
                    <a:srgbClr val="000000"/>
                  </a:solidFill>
                </a:endParaRPr>
              </a:p>
            </p:txBody>
          </p:sp>
          <p:pic>
            <p:nvPicPr>
              <p:cNvPr id="133146" name="Picture 36" descr="delicious.png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3919994" y="2737971"/>
                <a:ext cx="477723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3147" name="Picture 37" descr="delicious.png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3919994" y="3390761"/>
                <a:ext cx="477723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33135" name="Group 48"/>
            <p:cNvGrpSpPr>
              <a:grpSpLocks/>
            </p:cNvGrpSpPr>
            <p:nvPr/>
          </p:nvGrpSpPr>
          <p:grpSpPr bwMode="auto">
            <a:xfrm>
              <a:off x="9957984" y="8943181"/>
              <a:ext cx="2666610" cy="908940"/>
              <a:chOff x="12828478" y="4645442"/>
              <a:chExt cx="2666610" cy="908940"/>
            </a:xfrm>
          </p:grpSpPr>
          <p:sp>
            <p:nvSpPr>
              <p:cNvPr id="50" name="Rectangle 49"/>
              <p:cNvSpPr/>
              <p:nvPr/>
            </p:nvSpPr>
            <p:spPr bwMode="auto">
              <a:xfrm>
                <a:off x="12828087" y="4644872"/>
                <a:ext cx="2667001" cy="909926"/>
              </a:xfrm>
              <a:prstGeom prst="rect">
                <a:avLst/>
              </a:prstGeom>
              <a:solidFill>
                <a:schemeClr val="bg1"/>
              </a:solidFill>
              <a:ln w="63500" cap="flat" cmpd="sng" algn="ctr">
                <a:solidFill>
                  <a:schemeClr val="tx2">
                    <a:lumMod val="50000"/>
                    <a:lumOff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l" defTabSz="518831" eaLnBrk="0" hangingPunct="0">
                  <a:defRPr/>
                </a:pPr>
                <a:endParaRPr lang="en-US" sz="1400" dirty="0">
                  <a:latin typeface="Arial" charset="0"/>
                </a:endParaRPr>
              </a:p>
            </p:txBody>
          </p:sp>
          <p:pic>
            <p:nvPicPr>
              <p:cNvPr id="133137" name="Picture 35" descr="flickr_logo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12995683" y="4832765"/>
                <a:ext cx="939876" cy="3681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3138" name="TextBox 51"/>
              <p:cNvSpPr txBox="1">
                <a:spLocks noChangeArrowheads="1"/>
              </p:cNvSpPr>
              <p:nvPr/>
            </p:nvSpPr>
            <p:spPr bwMode="auto">
              <a:xfrm>
                <a:off x="14372039" y="4755215"/>
                <a:ext cx="693135" cy="5895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 b="1">
                    <a:solidFill>
                      <a:srgbClr val="000000"/>
                    </a:solidFill>
                    <a:sym typeface="Wingdings" charset="2"/>
                  </a:rPr>
                  <a:t></a:t>
                </a:r>
                <a:endParaRPr lang="en-US" sz="1600" b="1">
                  <a:solidFill>
                    <a:srgbClr val="000000"/>
                  </a:solidFill>
                </a:endParaRPr>
              </a:p>
            </p:txBody>
          </p:sp>
          <p:pic>
            <p:nvPicPr>
              <p:cNvPr id="133139" name="Picture 24" descr="stumbleupon-logo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13977683" y="4755215"/>
                <a:ext cx="551911" cy="5632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3140" name="Picture 53" descr="delicious.png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4910594" y="4755215"/>
                <a:ext cx="477723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xt">
  <a:themeElements>
    <a:clrScheme name="">
      <a:dk1>
        <a:srgbClr val="000000"/>
      </a:dk1>
      <a:lt1>
        <a:srgbClr val="FFFFFF"/>
      </a:lt1>
      <a:dk2>
        <a:srgbClr val="000000"/>
      </a:dk2>
      <a:lt2>
        <a:srgbClr val="108BD9"/>
      </a:lt2>
      <a:accent1>
        <a:srgbClr val="ADC610"/>
      </a:accent1>
      <a:accent2>
        <a:srgbClr val="002B60"/>
      </a:accent2>
      <a:accent3>
        <a:srgbClr val="FFFFFF"/>
      </a:accent3>
      <a:accent4>
        <a:srgbClr val="000000"/>
      </a:accent4>
      <a:accent5>
        <a:srgbClr val="D3DFAA"/>
      </a:accent5>
      <a:accent6>
        <a:srgbClr val="002656"/>
      </a:accent6>
      <a:hlink>
        <a:srgbClr val="A10058"/>
      </a:hlink>
      <a:folHlink>
        <a:srgbClr val="66BCAA"/>
      </a:folHlink>
    </a:clrScheme>
    <a:fontScheme name="text">
      <a:majorFont>
        <a:latin typeface="Bookman Old Style"/>
        <a:ea typeface=""/>
        <a:cs typeface=""/>
      </a:majorFont>
      <a:minorFont>
        <a:latin typeface="Tahoma"/>
        <a:ea typeface=""/>
        <a:cs typeface="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text 1">
        <a:dk1>
          <a:srgbClr val="000000"/>
        </a:dk1>
        <a:lt1>
          <a:srgbClr val="FFFFFF"/>
        </a:lt1>
        <a:dk2>
          <a:srgbClr val="000000"/>
        </a:dk2>
        <a:lt2>
          <a:srgbClr val="108BD9"/>
        </a:lt2>
        <a:accent1>
          <a:srgbClr val="C1C700"/>
        </a:accent1>
        <a:accent2>
          <a:srgbClr val="003B74"/>
        </a:accent2>
        <a:accent3>
          <a:srgbClr val="FFFFFF"/>
        </a:accent3>
        <a:accent4>
          <a:srgbClr val="000000"/>
        </a:accent4>
        <a:accent5>
          <a:srgbClr val="DDE0AA"/>
        </a:accent5>
        <a:accent6>
          <a:srgbClr val="003568"/>
        </a:accent6>
        <a:hlink>
          <a:srgbClr val="C2006E"/>
        </a:hlink>
        <a:folHlink>
          <a:srgbClr val="7FC6B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16614</TotalTime>
  <Words>10771</Words>
  <Application>Microsoft Macintosh PowerPoint</Application>
  <PresentationFormat>On-screen Show (4:3)</PresentationFormat>
  <Paragraphs>1790</Paragraphs>
  <Slides>150</Slides>
  <Notes>25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150</vt:i4>
      </vt:variant>
    </vt:vector>
  </HeadingPairs>
  <TitlesOfParts>
    <vt:vector size="153" baseType="lpstr">
      <vt:lpstr>text</vt:lpstr>
      <vt:lpstr>Equation</vt:lpstr>
      <vt:lpstr>Microsoft Equation</vt:lpstr>
      <vt:lpstr>Engineering the Personal Social Semantic Web</vt:lpstr>
      <vt:lpstr>Slide 2</vt:lpstr>
      <vt:lpstr>Social Web  Personal Web</vt:lpstr>
      <vt:lpstr>Motivation</vt:lpstr>
      <vt:lpstr>Overview</vt:lpstr>
      <vt:lpstr>1. Introduction: UMAP</vt:lpstr>
      <vt:lpstr>The user matters</vt:lpstr>
      <vt:lpstr>User profile</vt:lpstr>
      <vt:lpstr>User characteristics</vt:lpstr>
      <vt:lpstr>User characteristics</vt:lpstr>
      <vt:lpstr>User model</vt:lpstr>
      <vt:lpstr>User modeling</vt:lpstr>
      <vt:lpstr>User model aspects</vt:lpstr>
      <vt:lpstr>User modeling approaches</vt:lpstr>
      <vt:lpstr>Stereotyping</vt:lpstr>
      <vt:lpstr>Overlay UM</vt:lpstr>
      <vt:lpstr>Customizing</vt:lpstr>
      <vt:lpstr>User model elicitation</vt:lpstr>
      <vt:lpstr>Adaptation</vt:lpstr>
      <vt:lpstr>Adaptation</vt:lpstr>
      <vt:lpstr>User-adaptive system</vt:lpstr>
      <vt:lpstr>User-adaptation</vt:lpstr>
      <vt:lpstr>Examples: User-adaptation</vt:lpstr>
      <vt:lpstr>User-adaptive systems</vt:lpstr>
      <vt:lpstr>UM as basis for personalization</vt:lpstr>
      <vt:lpstr>Adaptive hypermedia</vt:lpstr>
      <vt:lpstr>Hypertext</vt:lpstr>
      <vt:lpstr>Hypertext</vt:lpstr>
      <vt:lpstr>Adaptive hypermedia</vt:lpstr>
      <vt:lpstr>Adaptive hypermedia</vt:lpstr>
      <vt:lpstr>Adaptive hypermedia</vt:lpstr>
      <vt:lpstr>Slide 32</vt:lpstr>
      <vt:lpstr>Slide 33</vt:lpstr>
      <vt:lpstr>Adaptive hypermedia</vt:lpstr>
      <vt:lpstr>Adaptive hypermedia</vt:lpstr>
      <vt:lpstr>Lost in hyperspace problem</vt:lpstr>
      <vt:lpstr>Personalization</vt:lpstr>
      <vt:lpstr>Personalization</vt:lpstr>
      <vt:lpstr>Recommender systems</vt:lpstr>
      <vt:lpstr>Collaborative filtering</vt:lpstr>
      <vt:lpstr>Collaborative filtering methods</vt:lpstr>
      <vt:lpstr>Collaborative filtering  via User-Item matrix</vt:lpstr>
      <vt:lpstr>Content-based</vt:lpstr>
      <vt:lpstr>Personalized Search </vt:lpstr>
      <vt:lpstr>Evaluation of UMAP systems</vt:lpstr>
      <vt:lpstr>What is good user modeling and personalization?</vt:lpstr>
      <vt:lpstr>Good user modeling?</vt:lpstr>
      <vt:lpstr>Example: User Modeling for supporting users in filling forms</vt:lpstr>
      <vt:lpstr>Example: User Modeling for movie recommendations</vt:lpstr>
      <vt:lpstr>Short Overview on evaluation strategies</vt:lpstr>
      <vt:lpstr>Example: Evaluating User Modeling Strategies in a recommender system</vt:lpstr>
      <vt:lpstr>Metrics</vt:lpstr>
      <vt:lpstr>When are your results good?</vt:lpstr>
      <vt:lpstr>2. UMAP in Social Web Systems</vt:lpstr>
      <vt:lpstr>Social Web</vt:lpstr>
      <vt:lpstr>Social Web</vt:lpstr>
      <vt:lpstr>Power-Law of Participation by Ross Mayfield 2006</vt:lpstr>
      <vt:lpstr>UMAP in Social Tagging Systems</vt:lpstr>
      <vt:lpstr>Social Tagging</vt:lpstr>
      <vt:lpstr>Modeling Tagging Activities</vt:lpstr>
      <vt:lpstr>Folksonomies</vt:lpstr>
      <vt:lpstr>Context in Folksonomies</vt:lpstr>
      <vt:lpstr>Structure of Folksonomies</vt:lpstr>
      <vt:lpstr>Folksonomy Graph</vt:lpstr>
      <vt:lpstr>How to weigh the edges of a folksonomy graph?</vt:lpstr>
      <vt:lpstr>Personomies</vt:lpstr>
      <vt:lpstr>Tag-based (User) Profile</vt:lpstr>
      <vt:lpstr>Other types of tag-based profiles</vt:lpstr>
      <vt:lpstr>Exploiting Tag-based Models</vt:lpstr>
      <vt:lpstr>Ranking in Social Tagging Systems</vt:lpstr>
      <vt:lpstr>FolkRank (Hotho et al. 2006)</vt:lpstr>
      <vt:lpstr>SocialHITS (Abel et al. 2010)</vt:lpstr>
      <vt:lpstr>Other Folksonomy-based ranking algorithms</vt:lpstr>
      <vt:lpstr>Personalized Search in Social Tagging Systems</vt:lpstr>
      <vt:lpstr>Search via Tags in Flickr</vt:lpstr>
      <vt:lpstr>Search via tags in Flickr</vt:lpstr>
      <vt:lpstr>How can we personalize and contextualize search in social tagging systems?</vt:lpstr>
      <vt:lpstr>Tag-based profiles in Flickr</vt:lpstr>
      <vt:lpstr>Evaluating user and context modeling strategies</vt:lpstr>
      <vt:lpstr>Results: User/Context Modeling </vt:lpstr>
      <vt:lpstr>Observation</vt:lpstr>
      <vt:lpstr>Tag-based Recommender Systems</vt:lpstr>
      <vt:lpstr>Overview</vt:lpstr>
      <vt:lpstr>Using FolkRank for Recommending Tags &amp; Resources</vt:lpstr>
      <vt:lpstr>User Modeling for Tag-based Recommendations</vt:lpstr>
      <vt:lpstr>Evaluating Tag-based Recommendations</vt:lpstr>
      <vt:lpstr>Related work on Tag Recommendations</vt:lpstr>
      <vt:lpstr>Resource Recommendations (Tagommenders, Sen et al. 2009)</vt:lpstr>
      <vt:lpstr>UMAP across Social Web Systems</vt:lpstr>
      <vt:lpstr>Pitfalls of User-adaptive Systems</vt:lpstr>
      <vt:lpstr>User data on the Social Web</vt:lpstr>
      <vt:lpstr>Interweaving public user data with Mypes</vt:lpstr>
      <vt:lpstr>Research Questions</vt:lpstr>
      <vt:lpstr>Analysis: form-based profiles</vt:lpstr>
      <vt:lpstr>Analysis: tag-based profiles [entropy]</vt:lpstr>
      <vt:lpstr>Analysis: tag-based profiles [overlap]</vt:lpstr>
      <vt:lpstr>Evaluation: Recommending tags / Web sites</vt:lpstr>
      <vt:lpstr>Tag recommendations (cold-start)</vt:lpstr>
      <vt:lpstr>Recommending Web sites (cold-start)</vt:lpstr>
      <vt:lpstr>Tag Recommendations over time</vt:lpstr>
      <vt:lpstr>Observations</vt:lpstr>
      <vt:lpstr>3. Engineering UMAP on the Social Semantic Web</vt:lpstr>
      <vt:lpstr>Pitfalls of User-adaptive Systems</vt:lpstr>
      <vt:lpstr>Towards the Personal Web</vt:lpstr>
      <vt:lpstr>Interoperability for User-adaptive systems</vt:lpstr>
      <vt:lpstr>Semantic Web Principles and Standards </vt:lpstr>
      <vt:lpstr>Example:  RDF &amp; SPARQL</vt:lpstr>
      <vt:lpstr>Linked Data    http://linkeddata.org/</vt:lpstr>
      <vt:lpstr>Science and Engineering for the Personal Web</vt:lpstr>
      <vt:lpstr>Various applications &amp; domains</vt:lpstr>
      <vt:lpstr>What we need</vt:lpstr>
      <vt:lpstr>Slide 112</vt:lpstr>
      <vt:lpstr>Semantic Enrichment</vt:lpstr>
      <vt:lpstr>Semantic Enrichment Tagging example</vt:lpstr>
      <vt:lpstr>Linkage</vt:lpstr>
      <vt:lpstr>Alignment</vt:lpstr>
      <vt:lpstr>Analysis and User Modeling</vt:lpstr>
      <vt:lpstr>Slide 118</vt:lpstr>
      <vt:lpstr>Orchestration Logic</vt:lpstr>
      <vt:lpstr>Exploiting Microblogging Activities for Personalizing the Social Web</vt:lpstr>
      <vt:lpstr>Analyzing temporal dynamics of Twitter-based Profiles  for Personalized Recommendations (in time)</vt:lpstr>
      <vt:lpstr>Challenge: Understanding the semantics of tweets</vt:lpstr>
      <vt:lpstr>Linking to external Web resources</vt:lpstr>
      <vt:lpstr>Linking to external Web resources (cont.)</vt:lpstr>
      <vt:lpstr>Research Questions</vt:lpstr>
      <vt:lpstr>Dataset</vt:lpstr>
      <vt:lpstr>1. How do topics evolve over time?</vt:lpstr>
      <vt:lpstr>Representing a topic: via entities (and hashtags)</vt:lpstr>
      <vt:lpstr>1. How do topics evolve over time?</vt:lpstr>
      <vt:lpstr>Popularity of related entities over time</vt:lpstr>
      <vt:lpstr>Popularity of related entities over time (cont.)</vt:lpstr>
      <vt:lpstr>1. How do topics evolve over time?    Observations</vt:lpstr>
      <vt:lpstr>2. How do the interests of individual users into a topic change over time?</vt:lpstr>
      <vt:lpstr>When do users become interested?</vt:lpstr>
      <vt:lpstr>Users’ interests over time </vt:lpstr>
      <vt:lpstr>Users’ interests over time (cont.) </vt:lpstr>
      <vt:lpstr>Users’ interests over time (cont.) </vt:lpstr>
      <vt:lpstr>2. How do the interests of individual users into a topic change over time?  Observations</vt:lpstr>
      <vt:lpstr>3. Can we exploit Twitter-based profiles for personalizing users’ Social Web experience? </vt:lpstr>
      <vt:lpstr>Twitter-based user profiles</vt:lpstr>
      <vt:lpstr>Twitter-based Profiles for Personalization</vt:lpstr>
      <vt:lpstr>Impact of time-sensitive weighting function</vt:lpstr>
      <vt:lpstr>Recommendation quality varies for different types of users</vt:lpstr>
      <vt:lpstr>Impact of profile size on recommendation quality</vt:lpstr>
      <vt:lpstr>Summary of Observations</vt:lpstr>
      <vt:lpstr>Conclusion</vt:lpstr>
      <vt:lpstr>Conclusion</vt:lpstr>
      <vt:lpstr>Future Directions</vt:lpstr>
      <vt:lpstr>Thank You!</vt:lpstr>
      <vt:lpstr>References</vt:lpstr>
    </vt:vector>
  </TitlesOfParts>
  <Company>biwilderd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Missie en Visie TU Delft</dc:title>
  <dc:creator>Bianca Wighman</dc:creator>
  <cp:lastModifiedBy>Fabian Abel</cp:lastModifiedBy>
  <cp:revision>1249</cp:revision>
  <cp:lastPrinted>2010-08-18T11:28:56Z</cp:lastPrinted>
  <dcterms:created xsi:type="dcterms:W3CDTF">2011-06-18T17:09:25Z</dcterms:created>
  <dcterms:modified xsi:type="dcterms:W3CDTF">2011-06-19T10:24:49Z</dcterms:modified>
</cp:coreProperties>
</file>